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Lst>
  <p:notesMasterIdLst>
    <p:notesMasterId r:id="rId20"/>
  </p:notesMasterIdLst>
  <p:sldIdLst>
    <p:sldId id="266" r:id="rId7"/>
    <p:sldId id="267" r:id="rId8"/>
    <p:sldId id="280" r:id="rId9"/>
    <p:sldId id="283" r:id="rId10"/>
    <p:sldId id="271" r:id="rId11"/>
    <p:sldId id="287" r:id="rId12"/>
    <p:sldId id="268" r:id="rId13"/>
    <p:sldId id="285" r:id="rId14"/>
    <p:sldId id="275" r:id="rId15"/>
    <p:sldId id="273" r:id="rId16"/>
    <p:sldId id="269" r:id="rId17"/>
    <p:sldId id="274" r:id="rId18"/>
    <p:sldId id="28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sson Sofia" initials="KS" lastIdx="6" clrIdx="0">
    <p:extLst>
      <p:ext uri="{19B8F6BF-5375-455C-9EA6-DF929625EA0E}">
        <p15:presenceInfo xmlns:p15="http://schemas.microsoft.com/office/powerpoint/2012/main" userId="S-1-5-21-1499430162-1245868380-186260367-62664" providerId="AD"/>
      </p:ext>
    </p:extLst>
  </p:cmAuthor>
  <p:cmAuthor id="2" name="Fransson Lovisa" initials="FL" lastIdx="4" clrIdx="1">
    <p:extLst>
      <p:ext uri="{19B8F6BF-5375-455C-9EA6-DF929625EA0E}">
        <p15:presenceInfo xmlns:p15="http://schemas.microsoft.com/office/powerpoint/2012/main" userId="S-1-5-21-1499430162-1245868380-186260367-60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9" autoAdjust="0"/>
  </p:normalViewPr>
  <p:slideViewPr>
    <p:cSldViewPr snapToGrid="0">
      <p:cViewPr varScale="1">
        <p:scale>
          <a:sx n="98" d="100"/>
          <a:sy n="98" d="100"/>
        </p:scale>
        <p:origin x="276" y="84"/>
      </p:cViewPr>
      <p:guideLst/>
    </p:cSldViewPr>
  </p:slideViewPr>
  <p:outlineViewPr>
    <p:cViewPr>
      <p:scale>
        <a:sx n="33" d="100"/>
        <a:sy n="33" d="100"/>
      </p:scale>
      <p:origin x="0" y="-2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FDAE6-77A5-4A16-BCF9-A9EEA8A00537}" type="datetimeFigureOut">
              <a:rPr lang="sv-SE" smtClean="0"/>
              <a:t>2023-11-21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F4BC-3B2C-4F8A-8B58-0669CD3B65C2}" type="slidenum">
              <a:rPr lang="sv-SE" smtClean="0"/>
              <a:t>‹#›</a:t>
            </a:fld>
            <a:endParaRPr lang="sv-SE"/>
          </a:p>
        </p:txBody>
      </p:sp>
    </p:spTree>
    <p:extLst>
      <p:ext uri="{BB962C8B-B14F-4D97-AF65-F5344CB8AC3E}">
        <p14:creationId xmlns:p14="http://schemas.microsoft.com/office/powerpoint/2010/main" val="12992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a.se/forskning-och-analys/brott-i-nara-relationer.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geringen.se/49b6bf/contentassets/e715b8a3f3de45358a87d59d2591cd3d/del-1-t.o.m.-kap.-7-barnmisshande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geringen.se/contentassets/738becd6961e4a3d8d986c00b8c8bc9e/nationell-strategi-mot-mans-vald-mot-kvinnor-och-hedersrelaterat-vald-och-fortryck-sou_2015_55.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fau.se/globalassets/pdf/se/2017/wp2017-22-the-price-of-violence-consequences-of-violent-crime-in-swede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unskapsbanken.nck.uu.se/nckkb/nck/publik/fil/visa/487/nck-rapport-vald-och-halsa-2014-1.pdf#__utma=1.414284016.1523015463.1576750939.1576761159.57&amp;__utmb=1.3.10.1576761159&amp;__utmc=1&amp;__utmx=-&amp;__utmz=1.1576750939.56.10.utmcsr=google|utmccn=(organic)|utmcmd=organic|utmctr=(not%20provided)&amp;__utmv=-&amp;__utmk=1965279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vagledning/2014-10-30.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a:t>
            </a:fld>
            <a:endParaRPr lang="sv-SE"/>
          </a:p>
        </p:txBody>
      </p:sp>
    </p:spTree>
    <p:extLst>
      <p:ext uri="{BB962C8B-B14F-4D97-AF65-F5344CB8AC3E}">
        <p14:creationId xmlns:p14="http://schemas.microsoft.com/office/powerpoint/2010/main" val="29282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som presenterar:</a:t>
            </a:r>
          </a:p>
          <a:p>
            <a:r>
              <a:rPr lang="sv-SE" b="0" dirty="0"/>
              <a:t>Be gruppen diskutera frågan.</a:t>
            </a:r>
          </a:p>
        </p:txBody>
      </p:sp>
      <p:sp>
        <p:nvSpPr>
          <p:cNvPr id="4" name="Platshållare för bildnummer 3"/>
          <p:cNvSpPr>
            <a:spLocks noGrp="1"/>
          </p:cNvSpPr>
          <p:nvPr>
            <p:ph type="sldNum" sz="quarter" idx="10"/>
          </p:nvPr>
        </p:nvSpPr>
        <p:spPr/>
        <p:txBody>
          <a:bodyPr/>
          <a:lstStyle/>
          <a:p>
            <a:fld id="{22F9F4BC-3B2C-4F8A-8B58-0669CD3B65C2}" type="slidenum">
              <a:rPr lang="sv-SE" smtClean="0"/>
              <a:t>10</a:t>
            </a:fld>
            <a:endParaRPr lang="sv-SE"/>
          </a:p>
        </p:txBody>
      </p:sp>
    </p:spTree>
    <p:extLst>
      <p:ext uri="{BB962C8B-B14F-4D97-AF65-F5344CB8AC3E}">
        <p14:creationId xmlns:p14="http://schemas.microsoft.com/office/powerpoint/2010/main" val="179248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1F497D"/>
                </a:solidFill>
                <a:effectLst/>
                <a:latin typeface="Calibri" panose="020F0502020204030204" pitchFamily="34" charset="0"/>
                <a:ea typeface="Calibri" panose="020F0502020204030204" pitchFamily="34" charset="0"/>
              </a:rPr>
              <a:t>(</a:t>
            </a:r>
            <a:r>
              <a:rPr lang="sv-SE" sz="1200" b="1" dirty="0">
                <a:solidFill>
                  <a:srgbClr val="1F497D"/>
                </a:solidFill>
                <a:effectLst/>
                <a:latin typeface="Calibri" panose="020F0502020204030204" pitchFamily="34" charset="0"/>
                <a:ea typeface="Calibri" panose="020F0502020204030204" pitchFamily="34" charset="0"/>
              </a:rPr>
              <a:t>Du </a:t>
            </a:r>
            <a:r>
              <a:rPr lang="sv-SE" sz="1200" b="1" baseline="0" dirty="0">
                <a:solidFill>
                  <a:srgbClr val="1F497D"/>
                </a:solidFill>
                <a:effectLst/>
                <a:latin typeface="Calibri" panose="020F0502020204030204" pitchFamily="34" charset="0"/>
                <a:ea typeface="Calibri" panose="020F0502020204030204" pitchFamily="34" charset="0"/>
              </a:rPr>
              <a:t>som presenterar:  </a:t>
            </a:r>
            <a:r>
              <a:rPr lang="sv-SE" sz="1200" b="0" dirty="0">
                <a:solidFill>
                  <a:srgbClr val="1F497D"/>
                </a:solidFill>
                <a:effectLst/>
                <a:latin typeface="Calibri" panose="020F0502020204030204" pitchFamily="34" charset="0"/>
                <a:ea typeface="Calibri" panose="020F0502020204030204" pitchFamily="34" charset="0"/>
              </a:rPr>
              <a:t>Anpassa den här bilden utifrån det upplägg ni har valt för er arbetsplats</a:t>
            </a:r>
            <a:r>
              <a:rPr kumimoji="0" lang="sv-SE" sz="1200" b="0" i="0" u="none" strike="noStrike" kern="1200" cap="none" spc="0" normalizeH="0" baseline="0" noProof="0" dirty="0">
                <a:ln>
                  <a:noFill/>
                </a:ln>
                <a:solidFill>
                  <a:prstClr val="black"/>
                </a:solidFill>
                <a:effectLst/>
                <a:uLnTx/>
                <a:uFillTx/>
                <a:latin typeface="Arial"/>
                <a:ea typeface="+mj-ea"/>
                <a:cs typeface="+mj-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rPr>
              <a:t>Att uppmärksamma våld i nära relationer</a:t>
            </a:r>
            <a:r>
              <a:rPr lang="sv-SE" sz="1200" b="1" baseline="0" dirty="0">
                <a:effectLst/>
                <a:latin typeface="Times New Roman" panose="02020603050405020304" pitchFamily="18" charset="0"/>
                <a:ea typeface="Times New Roman" panose="02020603050405020304" pitchFamily="18" charset="0"/>
                <a:cs typeface="Times New Roman" panose="02020603050405020304" pitchFamily="18" charset="0"/>
              </a:rPr>
              <a:t> är </a:t>
            </a:r>
            <a:r>
              <a:rPr kumimoji="0" lang="sv-SE" sz="4400" b="1" i="0" u="none" strike="noStrike" kern="1200" cap="none" spc="0" normalizeH="0" baseline="0" noProof="0" dirty="0">
                <a:ln>
                  <a:noFill/>
                </a:ln>
                <a:solidFill>
                  <a:prstClr val="black"/>
                </a:solidFill>
                <a:effectLst/>
                <a:uLnTx/>
                <a:uFillTx/>
                <a:latin typeface="Arial"/>
                <a:ea typeface="+mj-ea"/>
                <a:cs typeface="+mj-cs"/>
              </a:rPr>
              <a:t>viktigt ur ett arbetsmiljöperspektiv, det handlar om omsorg om er som jobbar här.</a:t>
            </a:r>
            <a:endParaRPr lang="sv-SE" sz="4400" b="1" dirty="0">
              <a:solidFill>
                <a:srgbClr val="1F497D"/>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Arial"/>
                <a:ea typeface="+mj-ea"/>
                <a:cs typeface="+mj-cs"/>
              </a:rPr>
              <a:t>Därför kommer jag att: </a:t>
            </a:r>
            <a:endParaRPr kumimoji="0" lang="sv-SE"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Stä</a:t>
            </a:r>
            <a:r>
              <a:rPr kumimoji="0" lang="sv-SE" sz="2400" b="0" i="0" u="none" strike="noStrike" kern="1200" cap="none" spc="0" normalizeH="0" baseline="0" noProof="0" dirty="0">
                <a:ln>
                  <a:noFill/>
                </a:ln>
                <a:solidFill>
                  <a:prstClr val="black"/>
                </a:solidFill>
                <a:effectLst/>
                <a:uLnTx/>
                <a:uFillTx/>
                <a:latin typeface="Arial"/>
                <a:ea typeface="+mn-ea"/>
                <a:cs typeface="+mn-cs"/>
              </a:rPr>
              <a:t>lla frågor om våld till alla, vid medarbetarsamtal </a:t>
            </a:r>
            <a:r>
              <a:rPr lang="sv-SE" sz="2400" dirty="0"/>
              <a:t>i anslutning till andra frågor som rör </a:t>
            </a:r>
            <a:r>
              <a:rPr lang="sv-SE" sz="2400" dirty="0">
                <a:ea typeface="Times New Roman" panose="02020603050405020304" pitchFamily="18" charset="0"/>
              </a:rPr>
              <a:t>hälsa och livssituation</a:t>
            </a:r>
            <a:r>
              <a:rPr lang="sv-SE" sz="2400" dirty="0"/>
              <a:t>. </a:t>
            </a:r>
            <a:r>
              <a:rPr lang="sv-SE" sz="1200" kern="1200" dirty="0">
                <a:solidFill>
                  <a:schemeClr val="tx1"/>
                </a:solidFill>
                <a:effectLst/>
                <a:latin typeface="+mn-lt"/>
                <a:ea typeface="+mn-ea"/>
                <a:cs typeface="+mn-cs"/>
              </a:rPr>
              <a:t>Alla</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medarbetare får frågan, eftersom våld kan påverka psykisk och fysisk hälsa både på kort och lång sikt. </a:t>
            </a:r>
            <a:r>
              <a:rPr lang="sv-SE" sz="1200" kern="1200" dirty="0">
                <a:solidFill>
                  <a:srgbClr val="FF0000"/>
                </a:solidFill>
                <a:effectLst/>
                <a:latin typeface="Calibri" panose="020F0502020204030204" pitchFamily="34" charset="0"/>
                <a:ea typeface="+mn-ea"/>
                <a:cs typeface="+mn-cs"/>
              </a:rPr>
              <a:t>Det</a:t>
            </a:r>
            <a:r>
              <a:rPr lang="sv-SE" sz="1200" kern="1200" baseline="0" dirty="0">
                <a:solidFill>
                  <a:srgbClr val="FF0000"/>
                </a:solidFill>
                <a:effectLst/>
                <a:latin typeface="Calibri" panose="020F0502020204030204" pitchFamily="34" charset="0"/>
                <a:ea typeface="+mn-ea"/>
                <a:cs typeface="+mn-cs"/>
              </a:rPr>
              <a:t> handlar om att j</a:t>
            </a:r>
            <a:r>
              <a:rPr lang="sv-SE" sz="1200" dirty="0">
                <a:solidFill>
                  <a:srgbClr val="FF0000"/>
                </a:solidFill>
                <a:effectLst/>
                <a:latin typeface="Calibri" panose="020F0502020204030204" pitchFamily="34" charset="0"/>
                <a:ea typeface="Calibri" panose="020F0502020204030204" pitchFamily="34" charset="0"/>
              </a:rPr>
              <a:t>ag kommer</a:t>
            </a:r>
            <a:r>
              <a:rPr lang="sv-SE" sz="1200" baseline="0" dirty="0">
                <a:solidFill>
                  <a:srgbClr val="FF0000"/>
                </a:solidFill>
                <a:effectLst/>
                <a:latin typeface="Calibri" panose="020F0502020204030204" pitchFamily="34" charset="0"/>
                <a:ea typeface="Calibri" panose="020F0502020204030204" pitchFamily="34" charset="0"/>
              </a:rPr>
              <a:t> ställa </a:t>
            </a:r>
            <a:r>
              <a:rPr lang="sv-SE" sz="1200" dirty="0">
                <a:solidFill>
                  <a:srgbClr val="FF0000"/>
                </a:solidFill>
                <a:effectLst/>
                <a:latin typeface="Calibri" panose="020F0502020204030204" pitchFamily="34" charset="0"/>
                <a:ea typeface="Calibri" panose="020F0502020204030204" pitchFamily="34" charset="0"/>
              </a:rPr>
              <a:t>frågor om du någon gång känt dig rädd, otrygg eller kränkt hemma, om du är rädd för någon i din omgivning eller om det förekommer våld i din närhet.</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Hålla enskilt samtal vid misstanke om våldsutsatthet.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Vara ett stöd, och se över vilken hjälp arbetsplatsen och andra aktörer kan ge.</a:t>
            </a:r>
            <a:endParaRPr lang="sv-SE" dirty="0"/>
          </a:p>
          <a:p>
            <a:endParaRPr lang="sv-SE" dirty="0"/>
          </a:p>
          <a:p>
            <a:r>
              <a:rPr lang="sv-SE" b="1" dirty="0"/>
              <a:t>Arbetsgivarens arbetsmiljöansvar</a:t>
            </a:r>
            <a:r>
              <a:rPr lang="sv-SE" b="1" baseline="0" dirty="0"/>
              <a:t> </a:t>
            </a:r>
          </a:p>
          <a:p>
            <a:pPr marL="171450" indent="-171450">
              <a:buFont typeface="Arial" panose="020B0604020202020204" pitchFamily="34" charset="0"/>
              <a:buChar char="•"/>
            </a:pPr>
            <a:r>
              <a:rPr lang="sv-SE" b="0" baseline="0" dirty="0"/>
              <a:t>Arbetsgivaren är skyldig att förebygga ohälsa och sjukskrivning på arbetsplatsen.</a:t>
            </a:r>
          </a:p>
          <a:p>
            <a:pPr marL="171450" indent="-171450">
              <a:buFont typeface="Arial" panose="020B0604020202020204" pitchFamily="34" charset="0"/>
              <a:buChar char="•"/>
            </a:pPr>
            <a:r>
              <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rPr>
              <a:t>Våld i nära relationer kan vara en dold orsak till ohälsa som påverkar arbetsförmågan. Oavsett om en nedsatt arbetsförmåga är orsakad av arbetet eller av privatlivet har arbetsgivaren och jag som chef en skyldighet att utreda en medarbetares behov av arbetsanpassning och rehabilitering.</a:t>
            </a:r>
          </a:p>
          <a:p>
            <a:pPr marL="0" indent="0">
              <a:buFont typeface="Arial" panose="020B0604020202020204" pitchFamily="34" charset="0"/>
              <a:buNone/>
            </a:pPr>
            <a:endPar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endParaRPr>
          </a:p>
          <a:p>
            <a:pPr marL="0" indent="0">
              <a:buFont typeface="Arial" panose="020B0604020202020204" pitchFamily="34" charset="0"/>
              <a:buNone/>
            </a:pPr>
            <a:r>
              <a:rPr lang="sv-SE" sz="2000" b="1" dirty="0">
                <a:effectLst/>
                <a:latin typeface="Times New Roman" panose="02020603050405020304" pitchFamily="18" charset="0"/>
                <a:ea typeface="Times New Roman" panose="02020603050405020304" pitchFamily="18" charset="0"/>
              </a:rPr>
              <a:t>Om du</a:t>
            </a:r>
            <a:r>
              <a:rPr lang="sv-SE" sz="2000" b="1" baseline="0" dirty="0">
                <a:effectLst/>
                <a:latin typeface="Times New Roman" panose="02020603050405020304" pitchFamily="18" charset="0"/>
                <a:ea typeface="Times New Roman" panose="02020603050405020304" pitchFamily="18" charset="0"/>
              </a:rPr>
              <a:t> som </a:t>
            </a:r>
            <a:r>
              <a:rPr lang="sv-SE" sz="2000" b="1" dirty="0">
                <a:effectLst/>
                <a:latin typeface="Times New Roman" panose="02020603050405020304" pitchFamily="18" charset="0"/>
                <a:ea typeface="Times New Roman" panose="02020603050405020304" pitchFamily="18" charset="0"/>
              </a:rPr>
              <a:t>medarbetare inte vill berätta </a:t>
            </a:r>
            <a:r>
              <a:rPr lang="sv-SE" sz="2000" dirty="0">
                <a:effectLst/>
                <a:latin typeface="Times New Roman" panose="02020603050405020304" pitchFamily="18" charset="0"/>
                <a:ea typeface="Times New Roman" panose="02020603050405020304" pitchFamily="18" charset="0"/>
              </a:rPr>
              <a:t>så behöver du inte göra det. Jag som chef</a:t>
            </a:r>
            <a:r>
              <a:rPr lang="sv-SE" sz="2000" baseline="0" dirty="0">
                <a:effectLst/>
                <a:latin typeface="Times New Roman" panose="02020603050405020304" pitchFamily="18" charset="0"/>
                <a:ea typeface="Times New Roman" panose="02020603050405020304" pitchFamily="18" charset="0"/>
              </a:rPr>
              <a:t> kommer inte att tvinga eller pressa någon att berätta om sin utsatthet. </a:t>
            </a:r>
            <a:endParaRPr kumimoji="0" lang="sv-SE"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NewRomanPSMT"/>
            </a:endParaRPr>
          </a:p>
          <a:p>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11</a:t>
            </a:fld>
            <a:endParaRPr lang="sv-SE"/>
          </a:p>
        </p:txBody>
      </p:sp>
    </p:spTree>
    <p:extLst>
      <p:ext uri="{BB962C8B-B14F-4D97-AF65-F5344CB8AC3E}">
        <p14:creationId xmlns:p14="http://schemas.microsoft.com/office/powerpoint/2010/main" val="227237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du</a:t>
            </a:r>
            <a:r>
              <a:rPr lang="sv-SE" b="1" baseline="0" dirty="0"/>
              <a:t> som medarbetare kan göra:</a:t>
            </a:r>
          </a:p>
          <a:p>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r>
              <a:rPr kumimoji="0" lang="sv-SE" sz="2400" b="0" i="0" u="none" strike="noStrike" kern="1200" cap="none" spc="0" normalizeH="0" baseline="0" noProof="0" dirty="0">
                <a:ln>
                  <a:noFill/>
                </a:ln>
                <a:solidFill>
                  <a:prstClr val="black"/>
                </a:solidFill>
                <a:effectLst/>
                <a:uLnTx/>
                <a:uFillTx/>
                <a:latin typeface="Arial"/>
                <a:ea typeface="+mn-ea"/>
                <a:cs typeface="+mn-cs"/>
              </a:rPr>
              <a:t>Uppmärksamma om någon kollega far illa: Fråga hur hen mår! </a:t>
            </a:r>
          </a:p>
          <a:p>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r>
              <a:rPr kumimoji="0" lang="sv-SE" sz="2400" b="1" i="0" u="none" strike="noStrike" kern="1200" cap="none" spc="0" normalizeH="0" baseline="0" noProof="0" dirty="0">
                <a:ln>
                  <a:noFill/>
                </a:ln>
                <a:solidFill>
                  <a:prstClr val="black"/>
                </a:solidFill>
                <a:effectLst/>
                <a:uLnTx/>
                <a:uFillTx/>
                <a:latin typeface="Arial"/>
                <a:ea typeface="+mn-ea"/>
                <a:cs typeface="+mn-cs"/>
              </a:rPr>
              <a:t>Om du själv är utsatt: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Kontakta polisen om läget är akut och/eller för att anmäla brott.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Kontakta socialtjänsten eller kvinnojouren för stöd och skydd.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noProof="0" dirty="0">
                <a:solidFill>
                  <a:schemeClr val="tx1"/>
                </a:solidFill>
                <a:latin typeface="+mn-lt"/>
                <a:ea typeface="+mn-ea"/>
                <a:cs typeface="+mn-cs"/>
              </a:rPr>
              <a:t>Be mig som chef om stöd. </a:t>
            </a:r>
            <a:r>
              <a:rPr lang="sv-SE" sz="1200" b="0" kern="1200" baseline="0" dirty="0">
                <a:solidFill>
                  <a:schemeClr val="tx1"/>
                </a:solidFill>
                <a:latin typeface="+mn-lt"/>
                <a:ea typeface="+mn-ea"/>
                <a:cs typeface="+mn-cs"/>
              </a:rPr>
              <a:t>Tillsammans kan vi se över hur arbetsplatsen kan underlätta och stödja dig. Du berättar bara så mycket som du själv vill och du behöver inte ta emot stöd om du inte vill. Jag kommer inte rapportera det du berättar vidare till min chef eller dina kollegor om du inte uttryckligen vill det förstås. </a:t>
            </a:r>
          </a:p>
          <a:p>
            <a:pPr marL="0" indent="0">
              <a:buFont typeface="Arial" panose="020B0604020202020204" pitchFamily="34" charset="0"/>
              <a:buNone/>
            </a:pP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12</a:t>
            </a:fld>
            <a:endParaRPr lang="sv-SE"/>
          </a:p>
        </p:txBody>
      </p:sp>
    </p:spTree>
    <p:extLst>
      <p:ext uri="{BB962C8B-B14F-4D97-AF65-F5344CB8AC3E}">
        <p14:creationId xmlns:p14="http://schemas.microsoft.com/office/powerpoint/2010/main" val="41733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finns många</a:t>
            </a:r>
            <a:r>
              <a:rPr lang="sv-SE" b="1" baseline="0" dirty="0"/>
              <a:t> </a:t>
            </a:r>
            <a:r>
              <a:rPr lang="sv-SE" sz="1200" b="1" dirty="0">
                <a:effectLst/>
                <a:latin typeface="Times New Roman" panose="02020603050405020304" pitchFamily="18" charset="0"/>
                <a:ea typeface="Times New Roman" panose="02020603050405020304" pitchFamily="18" charset="0"/>
              </a:rPr>
              <a:t>aktörer som kan ge stöd</a:t>
            </a:r>
            <a:r>
              <a:rPr lang="sv-SE" sz="1200" b="1" baseline="0" dirty="0">
                <a:effectLst/>
                <a:latin typeface="Times New Roman" panose="02020603050405020304" pitchFamily="18" charset="0"/>
                <a:ea typeface="Times New Roman" panose="02020603050405020304" pitchFamily="18" charset="0"/>
              </a:rPr>
              <a:t> och skydd </a:t>
            </a:r>
            <a:r>
              <a:rPr lang="sv-SE" sz="1200" b="1" dirty="0">
                <a:effectLst/>
                <a:latin typeface="Times New Roman" panose="02020603050405020304" pitchFamily="18" charset="0"/>
                <a:ea typeface="Times New Roman" panose="02020603050405020304" pitchFamily="18" charset="0"/>
              </a:rPr>
              <a:t>till våldsutsatta. Här är några exempel. </a:t>
            </a:r>
            <a:endParaRPr lang="sv-SE" sz="1200" b="1" dirty="0">
              <a:effectLst/>
              <a:latin typeface="Times New Roman" panose="02020603050405020304" pitchFamily="18" charset="0"/>
            </a:endParaRPr>
          </a:p>
          <a:p>
            <a:endParaRPr lang="sv-SE" sz="1200" b="1" dirty="0">
              <a:effectLst/>
              <a:latin typeface="Times New Roman" panose="02020603050405020304" pitchFamily="18" charset="0"/>
            </a:endParaRPr>
          </a:p>
          <a:p>
            <a:endParaRPr lang="sv-SE" sz="1200" b="1" dirty="0">
              <a:effectLst/>
              <a:latin typeface="Times New Roman" panose="02020603050405020304" pitchFamily="18" charset="0"/>
            </a:endParaRPr>
          </a:p>
          <a:p>
            <a:r>
              <a:rPr lang="sv-SE" sz="1200" b="1" dirty="0">
                <a:solidFill>
                  <a:srgbClr val="FF0000"/>
                </a:solidFill>
                <a:effectLst/>
                <a:latin typeface="+mj-lt"/>
              </a:rPr>
              <a:t>Du som presenterar</a:t>
            </a:r>
            <a:r>
              <a:rPr lang="sv-SE" sz="1200" b="1" baseline="0" dirty="0">
                <a:solidFill>
                  <a:srgbClr val="FF0000"/>
                </a:solidFill>
                <a:effectLst/>
                <a:latin typeface="+mj-lt"/>
              </a:rPr>
              <a:t>:</a:t>
            </a:r>
          </a:p>
          <a:p>
            <a:r>
              <a:rPr lang="sv-SE" sz="1200" b="0" baseline="0" dirty="0">
                <a:solidFill>
                  <a:srgbClr val="FF0000"/>
                </a:solidFill>
                <a:effectLst/>
                <a:latin typeface="+mj-lt"/>
              </a:rPr>
              <a:t>Fyll i och/eller lägg till lokala aktörer och verksamheter som är aktuella. </a:t>
            </a:r>
          </a:p>
          <a:p>
            <a:endParaRPr lang="sv-SE" sz="1200" b="0" baseline="0" dirty="0">
              <a:solidFill>
                <a:srgbClr val="FF0000"/>
              </a:solidFill>
              <a:effectLst/>
              <a:latin typeface="+mj-lt"/>
            </a:endParaRPr>
          </a:p>
          <a:p>
            <a:r>
              <a:rPr lang="sv-SE" sz="1200" b="0" baseline="0" dirty="0">
                <a:solidFill>
                  <a:srgbClr val="FF0000"/>
                </a:solidFill>
                <a:effectLst/>
                <a:latin typeface="+mj-lt"/>
              </a:rPr>
              <a:t>Ge medarbetarna möjlighet att ta del av kontaktuppgifterna i efterhand: </a:t>
            </a:r>
            <a:br>
              <a:rPr lang="sv-SE" sz="1200" b="0" baseline="0" dirty="0">
                <a:solidFill>
                  <a:srgbClr val="FF0000"/>
                </a:solidFill>
                <a:effectLst/>
                <a:latin typeface="+mj-lt"/>
              </a:rPr>
            </a:br>
            <a:r>
              <a:rPr lang="sv-SE" sz="1200" b="0" baseline="0" dirty="0">
                <a:solidFill>
                  <a:srgbClr val="FF0000"/>
                </a:solidFill>
                <a:effectLst/>
                <a:latin typeface="+mj-lt"/>
              </a:rPr>
              <a:t>Tex att du mejlar ut dem, berättar att man kan få dem av dig, eller att du sätter upp dem någonstans. </a:t>
            </a:r>
          </a:p>
          <a:p>
            <a:endParaRPr lang="sv-SE" dirty="0"/>
          </a:p>
        </p:txBody>
      </p:sp>
      <p:sp>
        <p:nvSpPr>
          <p:cNvPr id="4" name="Platshållare för bildnummer 3"/>
          <p:cNvSpPr>
            <a:spLocks noGrp="1"/>
          </p:cNvSpPr>
          <p:nvPr>
            <p:ph type="sldNum" sz="quarter" idx="5"/>
          </p:nvPr>
        </p:nvSpPr>
        <p:spPr/>
        <p:txBody>
          <a:bodyPr/>
          <a:lstStyle/>
          <a:p>
            <a:fld id="{22F9F4BC-3B2C-4F8A-8B58-0669CD3B65C2}" type="slidenum">
              <a:rPr lang="sv-SE" smtClean="0"/>
              <a:t>13</a:t>
            </a:fld>
            <a:endParaRPr lang="sv-SE"/>
          </a:p>
        </p:txBody>
      </p:sp>
    </p:spTree>
    <p:extLst>
      <p:ext uri="{BB962C8B-B14F-4D97-AF65-F5344CB8AC3E}">
        <p14:creationId xmlns:p14="http://schemas.microsoft.com/office/powerpoint/2010/main" val="155832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i="0" dirty="0">
                <a:effectLst/>
                <a:latin typeface="Times New Roman" panose="02020603050405020304" pitchFamily="18" charset="0"/>
                <a:ea typeface="Times New Roman" panose="02020603050405020304" pitchFamily="18" charset="0"/>
              </a:rPr>
              <a:t>Varför</a:t>
            </a:r>
            <a:r>
              <a:rPr lang="sv-SE" sz="1200" b="1" i="0" baseline="0" dirty="0">
                <a:effectLst/>
                <a:latin typeface="Times New Roman" panose="02020603050405020304" pitchFamily="18" charset="0"/>
                <a:ea typeface="Times New Roman" panose="02020603050405020304" pitchFamily="18" charset="0"/>
              </a:rPr>
              <a:t> tar vi upp våld i nära relationer på APT? </a:t>
            </a:r>
          </a:p>
          <a:p>
            <a:pPr marL="0" indent="0">
              <a:buFont typeface="Arial" panose="020B0604020202020204" pitchFamily="34" charset="0"/>
              <a:buNone/>
            </a:pPr>
            <a:endParaRPr lang="sv-SE" sz="1200" b="0" i="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rPr>
              <a:t>Att utsättas för våld av en närstående kan få stora konsekvenser för den</a:t>
            </a:r>
            <a:r>
              <a:rPr lang="sv-SE" sz="1200" b="0" i="0" baseline="0" dirty="0">
                <a:effectLst/>
                <a:latin typeface="Times New Roman" panose="02020603050405020304" pitchFamily="18" charset="0"/>
                <a:ea typeface="Times New Roman" panose="02020603050405020304" pitchFamily="18" charset="0"/>
              </a:rPr>
              <a:t> utsattas </a:t>
            </a:r>
            <a:r>
              <a:rPr lang="sv-SE" sz="1200" b="0" i="0" dirty="0">
                <a:effectLst/>
                <a:latin typeface="Times New Roman" panose="02020603050405020304" pitchFamily="18" charset="0"/>
                <a:ea typeface="Times New Roman" panose="02020603050405020304" pitchFamily="18" charset="0"/>
              </a:rPr>
              <a:t>arbetsförmåga, hälsa och hela livssituation.</a:t>
            </a:r>
            <a:br>
              <a:rPr lang="sv-SE" sz="1200" b="0" i="0" dirty="0">
                <a:effectLst/>
                <a:latin typeface="Times New Roman" panose="02020603050405020304" pitchFamily="18" charset="0"/>
                <a:ea typeface="Times New Roman" panose="02020603050405020304" pitchFamily="18" charset="0"/>
              </a:rPr>
            </a:br>
            <a:endParaRPr lang="sv-SE" sz="1200" b="0" i="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Den som lever med våld, lever ofta under stark press och har svårt att själv ändra sin situation. </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sv-SE" sz="1200" b="0" i="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värsta fall kan våldet vara så allvarligt att det är fråga om liv eller död.  </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a:effectLst/>
              <a:latin typeface="+mn-lt"/>
              <a:ea typeface="+mn-ea"/>
              <a:cs typeface="+mn-cs"/>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Arbetsplatsen och kollegor kan vara ett tryggt stöd för den som är utsatt för våld i nära relation.</a:t>
            </a:r>
            <a:b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sv-SE" sz="1200" b="0" i="0" dirty="0">
                <a:effectLst/>
                <a:latin typeface="Times New Roman" panose="02020603050405020304" pitchFamily="18" charset="0"/>
                <a:ea typeface="Times New Roman" panose="02020603050405020304" pitchFamily="18" charset="0"/>
                <a:cs typeface="Times New Roman" panose="02020603050405020304" pitchFamily="18" charset="0"/>
              </a:rPr>
              <a:t>Det handlar om omtanke och omsorg om</a:t>
            </a:r>
            <a:r>
              <a:rPr lang="sv-SE" sz="1200" b="0" i="0" baseline="0" dirty="0">
                <a:effectLst/>
                <a:latin typeface="Times New Roman" panose="02020603050405020304" pitchFamily="18" charset="0"/>
                <a:ea typeface="Times New Roman" panose="02020603050405020304" pitchFamily="18" charset="0"/>
                <a:cs typeface="Times New Roman" panose="02020603050405020304" pitchFamily="18" charset="0"/>
              </a:rPr>
              <a:t> varandra.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2</a:t>
            </a:fld>
            <a:endParaRPr lang="sv-SE"/>
          </a:p>
        </p:txBody>
      </p:sp>
    </p:spTree>
    <p:extLst>
      <p:ext uri="{BB962C8B-B14F-4D97-AF65-F5344CB8AC3E}">
        <p14:creationId xmlns:p14="http://schemas.microsoft.com/office/powerpoint/2010/main" val="727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ysClr val="windowText" lastClr="000000"/>
                </a:solidFill>
                <a:effectLst/>
                <a:uLnTx/>
                <a:uFillTx/>
                <a:latin typeface="+mn-lt"/>
                <a:cs typeface="Calibri"/>
                <a:sym typeface="Calibri"/>
              </a:rPr>
              <a:t>Nu ska vi se en kort film.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1" i="0" u="none" strike="noStrike" kern="0" cap="none" spc="0" normalizeH="0" baseline="0" noProof="0" dirty="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endParaRPr kumimoji="0" lang="sv-SE" sz="1200" b="1" i="0" u="none" strike="noStrike" kern="0" cap="none" spc="0" normalizeH="0" baseline="0" noProof="0" dirty="0">
              <a:ln>
                <a:noFill/>
              </a:ln>
              <a:solidFill>
                <a:sysClr val="windowText" lastClr="000000"/>
              </a:solidFill>
              <a:effectLst/>
              <a:uLnTx/>
              <a:uFillTx/>
              <a:latin typeface="+mn-lt"/>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b="1"/>
            </a:pPr>
            <a:r>
              <a:rPr kumimoji="0" lang="sv-SE" sz="1200" b="1" i="0" u="none" strike="noStrike" kern="0" cap="none" spc="0" normalizeH="0" baseline="0" noProof="0" dirty="0">
                <a:ln>
                  <a:noFill/>
                </a:ln>
                <a:solidFill>
                  <a:sysClr val="windowText" lastClr="000000"/>
                </a:solidFill>
                <a:effectLst/>
                <a:uLnTx/>
                <a:uFillTx/>
                <a:latin typeface="+mn-lt"/>
                <a:cs typeface="Calibri"/>
                <a:sym typeface="Calibri"/>
              </a:rPr>
              <a:t>Du som presenterar: </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Tryck på bilden för att visa filmen (obs! du måste ha PowerPoint i visningsläge för att kunna klicka på bilden)</a:t>
            </a:r>
          </a:p>
          <a:p>
            <a:pPr marL="171450" marR="0" lvl="0" indent="-171450" defTabSz="91440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Om det inte fungerar: kontrollera att du har tillräcklig internetuppkoppling. </a:t>
            </a:r>
          </a:p>
          <a:p>
            <a:pPr marL="171450" marR="0" lvl="0" indent="-171450" algn="l" defTabSz="914400" rtl="0" eaLnBrk="1" fontAlgn="auto" latinLnBrk="0" hangingPunct="1">
              <a:lnSpc>
                <a:spcPct val="100000"/>
              </a:lnSpc>
              <a:spcBef>
                <a:spcPts val="0"/>
              </a:spcBef>
              <a:spcAft>
                <a:spcPts val="0"/>
              </a:spcAft>
              <a:buClrTx/>
              <a:buSzPct val="100000"/>
              <a:buFont typeface="Arial"/>
              <a:buChar char="•"/>
              <a:tabLst/>
              <a:defRPr/>
            </a:pPr>
            <a:r>
              <a:rPr kumimoji="0" lang="sv-SE" sz="1200" b="0" i="0" u="none" strike="noStrike" kern="0" cap="none" spc="0" normalizeH="0" baseline="0" noProof="0" dirty="0">
                <a:ln>
                  <a:noFill/>
                </a:ln>
                <a:solidFill>
                  <a:sysClr val="windowText" lastClr="000000"/>
                </a:solidFill>
                <a:effectLst/>
                <a:uLnTx/>
                <a:uFillTx/>
                <a:latin typeface="+mn-lt"/>
                <a:cs typeface="Calibri"/>
                <a:sym typeface="Calibri"/>
              </a:rPr>
              <a:t>Du kan också hitta filmen här:  </a:t>
            </a:r>
            <a:r>
              <a:rPr lang="sv-SE" dirty="0"/>
              <a:t>https://api.screen9.com/preview/Lc4NxM99RkHxjnW7tQonfSHAlz_2NYm1tl1pugkrKD6bQ7lB4nDTHtlSPajz-FLA </a:t>
            </a:r>
            <a:endParaRPr kumimoji="0" lang="sv-SE" sz="1200" b="0" i="0" u="none" strike="noStrike" kern="0" cap="none" spc="0" normalizeH="0" baseline="0" noProof="0" dirty="0">
              <a:ln>
                <a:noFill/>
              </a:ln>
              <a:solidFill>
                <a:sysClr val="windowText" lastClr="000000"/>
              </a:solidFill>
              <a:effectLst/>
              <a:uLnTx/>
              <a:uFillTx/>
              <a:latin typeface="+mn-lt"/>
              <a:cs typeface="Calibri"/>
              <a:sym typeface="Calibri"/>
            </a:endParaRPr>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3</a:t>
            </a:fld>
            <a:endParaRPr lang="sv-SE"/>
          </a:p>
        </p:txBody>
      </p:sp>
    </p:spTree>
    <p:extLst>
      <p:ext uri="{BB962C8B-B14F-4D97-AF65-F5344CB8AC3E}">
        <p14:creationId xmlns:p14="http://schemas.microsoft.com/office/powerpoint/2010/main" val="178289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a:ln>
                  <a:noFill/>
                </a:ln>
                <a:solidFill>
                  <a:prstClr val="black"/>
                </a:solidFill>
                <a:effectLst/>
                <a:uLnTx/>
                <a:uFillTx/>
                <a:latin typeface="+mn-lt"/>
                <a:ea typeface="+mn-ea"/>
                <a:cs typeface="+mn-cs"/>
              </a:rPr>
              <a:t>Våld i nära relationer förekommer i alla samhällsklasser och grupper, och är mycket vanligare än man tror.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25 procent av alla kvinnor har någon gång utsatts för våld av en partner eller före detta partner.</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Även män och personer i samkönade relationer kan drabbas.</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Var tionde barn har upplevt våld i familjen.</a:t>
            </a: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73063"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Hedersrelaterat våld kan också utövas i nära relation.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prstClr val="black"/>
                </a:solidFill>
                <a:effectLst/>
                <a:uLnTx/>
                <a:uFillTx/>
                <a:latin typeface="Arial"/>
                <a:ea typeface="+mn-ea"/>
                <a:cs typeface="+mn-cs"/>
              </a:rPr>
              <a:t>Men hedersvåld och förtryck behöver inte bara utövas av en partner.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prstClr val="black"/>
                </a:solidFill>
                <a:effectLst/>
                <a:uLnTx/>
                <a:uFillTx/>
                <a:latin typeface="Arial"/>
                <a:ea typeface="+mn-ea"/>
                <a:cs typeface="+mn-cs"/>
              </a:rPr>
              <a:t>Det kan också </a:t>
            </a:r>
            <a:r>
              <a:rPr lang="sv-SE" sz="2400" dirty="0">
                <a:solidFill>
                  <a:srgbClr val="1F497D"/>
                </a:solidFill>
                <a:effectLst/>
                <a:latin typeface="Calibri" panose="020F0502020204030204" pitchFamily="34" charset="0"/>
                <a:ea typeface="Calibri" panose="020F0502020204030204" pitchFamily="34" charset="0"/>
              </a:rPr>
              <a:t>också utövas av släkt, nätverk och andra som </a:t>
            </a:r>
            <a:r>
              <a:rPr lang="sv-SE" sz="2400" i="1" dirty="0">
                <a:solidFill>
                  <a:srgbClr val="1F497D"/>
                </a:solidFill>
                <a:effectLst/>
                <a:latin typeface="Calibri" panose="020F0502020204030204" pitchFamily="34" charset="0"/>
                <a:ea typeface="Calibri" panose="020F0502020204030204" pitchFamily="34" charset="0"/>
              </a:rPr>
              <a:t>inte</a:t>
            </a:r>
            <a:r>
              <a:rPr lang="sv-SE" sz="2400" dirty="0">
                <a:solidFill>
                  <a:srgbClr val="1F497D"/>
                </a:solidFill>
                <a:effectLst/>
                <a:latin typeface="Calibri" panose="020F0502020204030204" pitchFamily="34" charset="0"/>
                <a:ea typeface="Calibri" panose="020F0502020204030204" pitchFamily="34" charset="0"/>
              </a:rPr>
              <a:t> står</a:t>
            </a:r>
            <a:r>
              <a:rPr lang="sv-SE" sz="2400" baseline="0" dirty="0">
                <a:solidFill>
                  <a:srgbClr val="1F497D"/>
                </a:solidFill>
                <a:effectLst/>
                <a:latin typeface="Calibri" panose="020F0502020204030204" pitchFamily="34" charset="0"/>
                <a:ea typeface="Calibri" panose="020F0502020204030204" pitchFamily="34" charset="0"/>
              </a:rPr>
              <a:t> i en nära relation till offret.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a:spcAft>
                <a:spcPts val="0"/>
              </a:spcAft>
            </a:pPr>
            <a:endParaRPr lang="sv-SE" sz="1200" dirty="0">
              <a:solidFill>
                <a:srgbClr val="1F497D"/>
              </a:solidFill>
              <a:effectLst/>
              <a:latin typeface="Calibri" panose="020F0502020204030204" pitchFamily="34" charset="0"/>
              <a:ea typeface="Calibri" panose="020F0502020204030204" pitchFamily="34" charset="0"/>
            </a:endParaRPr>
          </a:p>
          <a:p>
            <a:pPr>
              <a:spcAft>
                <a:spcPts val="0"/>
              </a:spcAft>
            </a:pPr>
            <a:endParaRPr lang="sv-SE" sz="1200" dirty="0">
              <a:solidFill>
                <a:srgbClr val="1F497D"/>
              </a:solidFill>
              <a:effectLst/>
              <a:latin typeface="Calibri" panose="020F0502020204030204" pitchFamily="34" charset="0"/>
              <a:ea typeface="Calibri" panose="020F0502020204030204" pitchFamily="34" charset="0"/>
            </a:endParaRPr>
          </a:p>
          <a:p>
            <a:endParaRPr lang="sv-SE" b="1" dirty="0"/>
          </a:p>
          <a:p>
            <a:r>
              <a:rPr lang="sv-SE" sz="1100" b="1" i="0" dirty="0">
                <a:latin typeface="Arial" panose="020B0604020202020204" pitchFamily="34" charset="0"/>
                <a:cs typeface="Arial" panose="020B0604020202020204" pitchFamily="34" charset="0"/>
              </a:rPr>
              <a:t>Källor</a:t>
            </a:r>
            <a:r>
              <a:rPr lang="sv-SE" sz="1100" b="1" i="0" baseline="0" dirty="0">
                <a:latin typeface="Arial" panose="020B0604020202020204" pitchFamily="34" charset="0"/>
                <a:cs typeface="Arial" panose="020B0604020202020204" pitchFamily="34" charset="0"/>
              </a:rPr>
              <a:t>: </a:t>
            </a:r>
          </a:p>
          <a:p>
            <a:r>
              <a:rPr lang="sv-SE" sz="1100" b="0" i="0" dirty="0">
                <a:latin typeface="Arial" panose="020B0604020202020204" pitchFamily="34" charset="0"/>
                <a:cs typeface="Arial" panose="020B0604020202020204" pitchFamily="34" charset="0"/>
              </a:rPr>
              <a:t>25 % av alla kvinnor:</a:t>
            </a:r>
            <a:r>
              <a:rPr lang="sv-SE" sz="1100" b="0" i="0" baseline="0" dirty="0">
                <a:latin typeface="Arial" panose="020B0604020202020204" pitchFamily="34" charset="0"/>
                <a:cs typeface="Arial" panose="020B0604020202020204" pitchFamily="34" charset="0"/>
              </a:rPr>
              <a:t> Brottsförebyggande rådet, </a:t>
            </a:r>
            <a:r>
              <a:rPr lang="sv-SE" sz="1100" i="0" u="sng" kern="1200" dirty="0">
                <a:solidFill>
                  <a:schemeClr val="tx1"/>
                </a:solidFill>
                <a:effectLst/>
                <a:latin typeface="Arial" panose="020B0604020202020204" pitchFamily="34" charset="0"/>
                <a:ea typeface="+mn-ea"/>
                <a:cs typeface="Arial" panose="020B0604020202020204" pitchFamily="34" charset="0"/>
                <a:hlinkClick r:id="rId3"/>
              </a:rPr>
              <a:t>Brå, Brott i nära relation</a:t>
            </a:r>
            <a:endParaRPr lang="sv-SE" sz="1100" b="0" i="0" baseline="0" dirty="0">
              <a:latin typeface="Arial" panose="020B0604020202020204" pitchFamily="34" charset="0"/>
              <a:cs typeface="Arial" panose="020B0604020202020204" pitchFamily="34" charset="0"/>
            </a:endParaRPr>
          </a:p>
          <a:p>
            <a:r>
              <a:rPr lang="sv-SE" sz="1100" b="0" i="0" baseline="0" dirty="0">
                <a:latin typeface="Arial" panose="020B0604020202020204" pitchFamily="34" charset="0"/>
                <a:cs typeface="Arial" panose="020B0604020202020204" pitchFamily="34" charset="0"/>
              </a:rPr>
              <a:t>Vart tionde barn: </a:t>
            </a:r>
            <a:r>
              <a:rPr lang="sv-SE" sz="1100" i="0" u="sng" kern="1200" dirty="0">
                <a:solidFill>
                  <a:schemeClr val="tx1"/>
                </a:solidFill>
                <a:effectLst/>
                <a:latin typeface="Arial" panose="020B0604020202020204" pitchFamily="34" charset="0"/>
                <a:ea typeface="+mn-ea"/>
                <a:cs typeface="Arial" panose="020B0604020202020204" pitchFamily="34" charset="0"/>
                <a:hlinkClick r:id="rId4"/>
              </a:rPr>
              <a:t>Kommittén mot barnmisshandel</a:t>
            </a:r>
            <a:r>
              <a:rPr lang="sv-SE" sz="1100" i="0" kern="1200" dirty="0">
                <a:solidFill>
                  <a:schemeClr val="tx1"/>
                </a:solidFill>
                <a:effectLst/>
                <a:latin typeface="Arial" panose="020B0604020202020204" pitchFamily="34" charset="0"/>
                <a:ea typeface="+mn-ea"/>
                <a:cs typeface="Arial" panose="020B0604020202020204" pitchFamily="34" charset="0"/>
              </a:rPr>
              <a:t> </a:t>
            </a:r>
          </a:p>
          <a:p>
            <a:r>
              <a:rPr lang="sv-SE" sz="1100" b="0" i="0" baseline="0" dirty="0">
                <a:latin typeface="Arial" panose="020B0604020202020204" pitchFamily="34" charset="0"/>
                <a:cs typeface="Arial" panose="020B0604020202020204" pitchFamily="34" charset="0"/>
              </a:rPr>
              <a:t>Det saknas nationell statistik när det gäller utsatthet för hedersrelaterat våld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4</a:t>
            </a:fld>
            <a:endParaRPr lang="sv-SE"/>
          </a:p>
        </p:txBody>
      </p:sp>
    </p:spTree>
    <p:extLst>
      <p:ext uri="{BB962C8B-B14F-4D97-AF65-F5344CB8AC3E}">
        <p14:creationId xmlns:p14="http://schemas.microsoft.com/office/powerpoint/2010/main" val="103471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När man tänker på våld tänker man ofta på </a:t>
            </a:r>
            <a:r>
              <a:rPr lang="sv-SE" sz="1200" b="1" i="1" kern="1200" dirty="0">
                <a:solidFill>
                  <a:schemeClr val="tx1"/>
                </a:solidFill>
                <a:effectLst/>
                <a:latin typeface="+mn-lt"/>
                <a:ea typeface="+mn-ea"/>
                <a:cs typeface="+mn-cs"/>
              </a:rPr>
              <a:t>fysiskt</a:t>
            </a:r>
            <a:r>
              <a:rPr lang="sv-SE" sz="1200" b="1" kern="1200" dirty="0">
                <a:solidFill>
                  <a:schemeClr val="tx1"/>
                </a:solidFill>
                <a:effectLst/>
                <a:latin typeface="+mn-lt"/>
                <a:ea typeface="+mn-ea"/>
                <a:cs typeface="+mn-cs"/>
              </a:rPr>
              <a:t> våld. </a:t>
            </a:r>
          </a:p>
          <a:p>
            <a:r>
              <a:rPr lang="sv-SE" sz="1200" b="0" kern="1200" dirty="0">
                <a:solidFill>
                  <a:schemeClr val="tx1"/>
                </a:solidFill>
                <a:effectLst/>
                <a:latin typeface="+mn-lt"/>
                <a:ea typeface="+mn-ea"/>
                <a:cs typeface="+mn-cs"/>
              </a:rPr>
              <a:t>Vid våld i nära relation kan förövaren</a:t>
            </a:r>
            <a:r>
              <a:rPr lang="sv-SE" sz="1200" b="0" kern="1200" baseline="0" dirty="0">
                <a:solidFill>
                  <a:schemeClr val="tx1"/>
                </a:solidFill>
                <a:effectLst/>
                <a:latin typeface="+mn-lt"/>
                <a:ea typeface="+mn-ea"/>
                <a:cs typeface="+mn-cs"/>
              </a:rPr>
              <a:t> till exempel </a:t>
            </a:r>
            <a:r>
              <a:rPr lang="sv-SE" sz="1200" b="0" kern="1200" dirty="0">
                <a:solidFill>
                  <a:schemeClr val="tx1"/>
                </a:solidFill>
                <a:effectLst/>
                <a:latin typeface="+mn-lt"/>
                <a:ea typeface="+mn-ea"/>
                <a:cs typeface="+mn-cs"/>
              </a:rPr>
              <a:t>slå, sparka</a:t>
            </a:r>
            <a:r>
              <a:rPr lang="sv-SE" sz="1200" kern="1200" dirty="0">
                <a:solidFill>
                  <a:schemeClr val="tx1"/>
                </a:solidFill>
                <a:effectLst/>
                <a:latin typeface="+mn-lt"/>
                <a:ea typeface="+mn-ea"/>
                <a:cs typeface="+mn-cs"/>
              </a:rPr>
              <a:t>, dra i håret, ta stryptag eller slå med tillhyggen.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Men våldet syns sällan utanpå: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Dels är det vanligt att förövaren medvetet slår på ställen som döljs av hår eller kläder.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Dels är det mycket</a:t>
            </a:r>
            <a:r>
              <a:rPr lang="sv-SE" sz="1200" kern="1200" baseline="0" dirty="0">
                <a:solidFill>
                  <a:schemeClr val="tx1"/>
                </a:solidFill>
                <a:effectLst/>
                <a:latin typeface="+mn-lt"/>
                <a:ea typeface="+mn-ea"/>
                <a:cs typeface="+mn-cs"/>
              </a:rPr>
              <a:t> vanligt med</a:t>
            </a:r>
            <a:r>
              <a:rPr lang="sv-SE" sz="1200" kern="1200" dirty="0">
                <a:solidFill>
                  <a:schemeClr val="tx1"/>
                </a:solidFill>
                <a:effectLst/>
                <a:latin typeface="+mn-lt"/>
                <a:ea typeface="+mn-ea"/>
                <a:cs typeface="+mn-cs"/>
              </a:rPr>
              <a:t> psykiskt våld  – som trakasserier, nedlåtande kommentarer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och hot.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 som varit utsatta för både fysiskt och psykiskt våld, säger ofta att det psykiska våldet är det som varit värst, det som gjort mest ont.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kan också handla om sexuellt våld</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 som våldtäkt, kränkningar och övergrepp.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En annan</a:t>
            </a:r>
            <a:r>
              <a:rPr lang="sv-SE" sz="1200" kern="1200" baseline="0" dirty="0">
                <a:solidFill>
                  <a:schemeClr val="tx1"/>
                </a:solidFill>
                <a:effectLst/>
                <a:latin typeface="+mn-lt"/>
                <a:ea typeface="+mn-ea"/>
                <a:cs typeface="+mn-cs"/>
              </a:rPr>
              <a:t> form av våld är ekonomiskt.  Det kan till exempel handla om att förövaren </a:t>
            </a:r>
            <a:r>
              <a:rPr lang="sv-SE" sz="1200" kern="1200" dirty="0">
                <a:solidFill>
                  <a:schemeClr val="tx1"/>
                </a:solidFill>
                <a:effectLst/>
                <a:latin typeface="+mn-lt"/>
                <a:ea typeface="+mn-ea"/>
                <a:cs typeface="+mn-cs"/>
              </a:rPr>
              <a:t>tvingar den utsatta att ta gemensamma lån i eget namn, att förövaren förfalskar den utsattas namnteckning, eller förövaren tar full kontroll över den utsattas ekonomi så att hen måste be om pengar</a:t>
            </a:r>
            <a:r>
              <a:rPr lang="sv-SE" sz="1200" kern="1200" baseline="0" dirty="0">
                <a:solidFill>
                  <a:schemeClr val="tx1"/>
                </a:solidFill>
                <a:effectLst/>
                <a:latin typeface="+mn-lt"/>
                <a:ea typeface="+mn-ea"/>
                <a:cs typeface="+mn-cs"/>
              </a:rPr>
              <a:t> för att tex köpa mat eller kläder till barnen. </a:t>
            </a:r>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5</a:t>
            </a:fld>
            <a:endParaRPr lang="sv-SE"/>
          </a:p>
        </p:txBody>
      </p:sp>
    </p:spTree>
    <p:extLst>
      <p:ext uri="{BB962C8B-B14F-4D97-AF65-F5344CB8AC3E}">
        <p14:creationId xmlns:p14="http://schemas.microsoft.com/office/powerpoint/2010/main" val="52023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ts val="1500"/>
              </a:lnSpc>
              <a:spcBef>
                <a:spcPts val="800"/>
              </a:spcBef>
              <a:spcAft>
                <a:spcPts val="400"/>
              </a:spcAft>
              <a:buFontTx/>
              <a:buNone/>
            </a:pPr>
            <a:r>
              <a:rPr lang="sv-SE" sz="1000" b="1" dirty="0">
                <a:effectLst/>
                <a:latin typeface="Arial" panose="020B0604020202020204" pitchFamily="34" charset="0"/>
                <a:ea typeface="Times New Roman" panose="02020603050405020304" pitchFamily="18" charset="0"/>
                <a:cs typeface="Times New Roman" panose="02020603050405020304" pitchFamily="18" charset="0"/>
              </a:rPr>
              <a:t>För många våldsutsatta kan</a:t>
            </a:r>
            <a:r>
              <a:rPr lang="sv-SE" sz="1000" b="1" baseline="0" dirty="0">
                <a:effectLst/>
                <a:latin typeface="Arial" panose="020B0604020202020204" pitchFamily="34" charset="0"/>
                <a:ea typeface="Times New Roman" panose="02020603050405020304" pitchFamily="18" charset="0"/>
                <a:cs typeface="Times New Roman" panose="02020603050405020304" pitchFamily="18" charset="0"/>
              </a:rPr>
              <a:t> det vara mycket svårt att lämna en våldsam partner. Det finns flera orsaker till det. </a:t>
            </a:r>
          </a:p>
          <a:p>
            <a:pPr marL="0" indent="0">
              <a:lnSpc>
                <a:spcPts val="1500"/>
              </a:lnSpc>
              <a:spcBef>
                <a:spcPts val="800"/>
              </a:spcBef>
              <a:spcAft>
                <a:spcPts val="400"/>
              </a:spcAft>
              <a:buFontTx/>
              <a:buNone/>
            </a:pPr>
            <a:endParaRPr lang="sv-SE"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0" dirty="0">
                <a:solidFill>
                  <a:srgbClr val="1F497D"/>
                </a:solidFill>
                <a:effectLst/>
                <a:latin typeface="Calibri" panose="020F0502020204030204" pitchFamily="34" charset="0"/>
                <a:ea typeface="Calibri" panose="020F0502020204030204" pitchFamily="34" charset="0"/>
              </a:rPr>
              <a:t>Det börjar som en ”vanlig” relation, med kärlek och förälskelse</a:t>
            </a:r>
          </a:p>
          <a:p>
            <a:pPr marL="0" marR="0" lvl="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ts val="1500"/>
              </a:lnSpc>
              <a:spcBef>
                <a:spcPts val="800"/>
              </a:spcBef>
              <a:spcAft>
                <a:spcPts val="400"/>
              </a:spcAft>
              <a:buFont typeface="Arial" panose="020B0604020202020204" pitchFamily="34" charset="0"/>
              <a:buChar cha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Våldet </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kommer sedan smygande. Det börjar ofta med sådant som den utsatta kanske ser som ”småsaker” – tex att partnern är svartsjuk, eller hela tiden vill veta var den utsatta är eller gör.</a:t>
            </a:r>
          </a:p>
          <a:p>
            <a:pPr marL="0" indent="0">
              <a:lnSpc>
                <a:spcPts val="1500"/>
              </a:lnSpc>
              <a:spcBef>
                <a:spcPts val="800"/>
              </a:spcBef>
              <a:spcAft>
                <a:spcPts val="400"/>
              </a:spcAft>
              <a:buFont typeface="Arial" panose="020B0604020202020204" pitchFamily="34" charset="0"/>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Partnerns kontroll över den utsatta ökar sedan gradvis – från psykiskt våld till allt grövre fysiskt våld. </a:t>
            </a:r>
          </a:p>
          <a:p>
            <a:pPr marL="0" marR="0" indent="0" algn="l" defTabSz="914400" rtl="0" eaLnBrk="1" fontAlgn="auto" latinLnBrk="0" hangingPunct="1">
              <a:lnSpc>
                <a:spcPts val="1500"/>
              </a:lnSpc>
              <a:spcBef>
                <a:spcPts val="800"/>
              </a:spcBef>
              <a:spcAft>
                <a:spcPts val="400"/>
              </a:spcAft>
              <a:buClrTx/>
              <a:buSzTx/>
              <a:buFont typeface="Arial" panose="020B0604020202020204" pitchFamily="34" charset="0"/>
              <a:buNone/>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Samtidigt växlar förövaren mellan ömhet och våld, vilket kan vara förvirrande och gör att den utsatta har svårt att ta in vad som händer</a:t>
            </a:r>
            <a:r>
              <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rPr>
              <a:t>. I de stunder och perioder när förövaren är kärleksfull ökar också den utsattas förhoppning om att relationen kan bli normal och bra igen.</a:t>
            </a:r>
            <a:br>
              <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Förövaren förminskar också ofta allvaret, och lägger skulden på den utsatta. Ofta använder förövaren psykiskt våld som gör att en utsattas självkänsla bryts ner, att den utsatta börjar tvivla på sig själv. </a:t>
            </a:r>
            <a:b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Att förövaren är någon den utsatta älskar gör att hen tolkar våldet som mildare än det är. Den våldsutsatta ser sig inte som utsatt, eller som någon som blir slagen av sin partner. Den utsatta accepterar förövarens version av sanningen, och våldet blir liksom ”normalt”.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Förövarens svartsjuka och kontrollerande beteende bidrar till att den utsatta gradvis isoleras från andra. Den som är utsatt känner ofta skam och skuld för det som sker, och isolerar sig ytterligare från familj och vänner. Detta kan i sin tur försvåra ett uppbrott.</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När våldet eskalerat kan det också vara mycket farligt att försöka lämna relationen. Många vågar inte lämna eftersom det innebär en risk för grövre våld. Det är också något man ska ta på allvar. Vi vet från forskning att det är som allra farligast för den utsatta vid separation och skilsmässa.  </a:t>
            </a:r>
          </a:p>
          <a:p>
            <a:pPr marL="171450" marR="0" indent="-171450" algn="l" defTabSz="914400" rtl="0" eaLnBrk="1" fontAlgn="auto" latinLnBrk="0" hangingPunct="1">
              <a:lnSpc>
                <a:spcPts val="1500"/>
              </a:lnSpc>
              <a:spcBef>
                <a:spcPts val="800"/>
              </a:spcBef>
              <a:spcAft>
                <a:spcPts val="400"/>
              </a:spcAft>
              <a:buClrTx/>
              <a:buSzTx/>
              <a:buFont typeface="Arial" panose="020B0604020202020204" pitchFamily="34" charset="0"/>
              <a:buChar char="•"/>
              <a:tabLst/>
              <a:defRPr/>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22F9F4BC-3B2C-4F8A-8B58-0669CD3B65C2}" type="slidenum">
              <a:rPr lang="sv-SE" smtClean="0"/>
              <a:t>6</a:t>
            </a:fld>
            <a:endParaRPr lang="sv-SE"/>
          </a:p>
        </p:txBody>
      </p:sp>
    </p:spTree>
    <p:extLst>
      <p:ext uri="{BB962C8B-B14F-4D97-AF65-F5344CB8AC3E}">
        <p14:creationId xmlns:p14="http://schemas.microsoft.com/office/powerpoint/2010/main" val="407190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500"/>
              </a:lnSpc>
              <a:spcAft>
                <a:spcPts val="0"/>
              </a:spcAft>
              <a:buFont typeface="Symbol" panose="05050102010706020507" pitchFamily="18" charset="2"/>
              <a:buNone/>
            </a:pPr>
            <a:r>
              <a:rPr lang="sv-SE" sz="1200" b="1" kern="1200" dirty="0">
                <a:solidFill>
                  <a:schemeClr val="tx1"/>
                </a:solidFill>
                <a:effectLst/>
                <a:latin typeface="+mn-lt"/>
                <a:ea typeface="+mn-ea"/>
                <a:cs typeface="+mn-cs"/>
              </a:rPr>
              <a:t>Våld</a:t>
            </a:r>
            <a:r>
              <a:rPr lang="sv-SE" sz="1200" b="1" kern="1200" baseline="0" dirty="0">
                <a:solidFill>
                  <a:schemeClr val="tx1"/>
                </a:solidFill>
                <a:effectLst/>
                <a:latin typeface="+mn-lt"/>
                <a:ea typeface="+mn-ea"/>
                <a:cs typeface="+mn-cs"/>
              </a:rPr>
              <a:t> i nära relationer ger allvarliga konsekvenser för den som utsätts </a:t>
            </a:r>
          </a:p>
          <a:p>
            <a:pPr marL="0" lvl="0" indent="0">
              <a:lnSpc>
                <a:spcPts val="1500"/>
              </a:lnSpc>
              <a:spcAft>
                <a:spcPts val="0"/>
              </a:spcAft>
              <a:buFont typeface="Symbol" panose="05050102010706020507" pitchFamily="18" charset="2"/>
              <a:buNone/>
            </a:pPr>
            <a:endParaRPr lang="sv-SE" sz="1200" b="0" kern="1200" dirty="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b="0" kern="1200" dirty="0">
                <a:solidFill>
                  <a:schemeClr val="tx1"/>
                </a:solidFill>
                <a:effectLst/>
                <a:latin typeface="+mn-lt"/>
                <a:ea typeface="+mn-ea"/>
                <a:cs typeface="+mn-cs"/>
              </a:rPr>
              <a:t>Det påverkar</a:t>
            </a:r>
            <a:r>
              <a:rPr lang="sv-SE" sz="1200" b="0" kern="1200" baseline="0" dirty="0">
                <a:solidFill>
                  <a:schemeClr val="tx1"/>
                </a:solidFill>
                <a:effectLst/>
                <a:latin typeface="+mn-lt"/>
                <a:ea typeface="+mn-ea"/>
                <a:cs typeface="+mn-cs"/>
              </a:rPr>
              <a:t> hälsan, både fysiskt och psykiskt, och på kort och lång sikt. </a:t>
            </a:r>
          </a:p>
          <a:p>
            <a:pPr marL="171450" lvl="0" indent="-171450">
              <a:lnSpc>
                <a:spcPts val="1500"/>
              </a:lnSpc>
              <a:spcAft>
                <a:spcPts val="0"/>
              </a:spcAft>
              <a:buFont typeface="Arial" panose="020B0604020202020204" pitchFamily="34" charset="0"/>
              <a:buChar char="•"/>
            </a:pPr>
            <a:endParaRPr lang="sv-SE" sz="1200" b="0" kern="1200" baseline="0" dirty="0">
              <a:solidFill>
                <a:schemeClr val="tx1"/>
              </a:solidFill>
              <a:effectLst/>
              <a:latin typeface="+mn-lt"/>
              <a:ea typeface="+mn-ea"/>
              <a:cs typeface="+mn-cs"/>
            </a:endParaRPr>
          </a:p>
          <a:p>
            <a:pPr marL="171450" lvl="0" indent="-171450">
              <a:lnSpc>
                <a:spcPts val="1500"/>
              </a:lnSpc>
              <a:spcAft>
                <a:spcPts val="0"/>
              </a:spcAft>
              <a:buFont typeface="Arial" panose="020B0604020202020204" pitchFamily="34" charset="0"/>
              <a:buChar cha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Våldet kan också påverka arbetsförmågan.</a:t>
            </a:r>
            <a:b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Varje år handlägger Försäkringskassan 11 000 ärenden som är kopplade till våld.  </a:t>
            </a:r>
            <a:b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För våldsutsatta kvinnor ökar sjukfrånvaron med 20 procent. Inkomsten</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minskar med 25 procent. </a:t>
            </a:r>
          </a:p>
          <a:p>
            <a:pPr marL="0" lvl="0" indent="0">
              <a:lnSpc>
                <a:spcPts val="1500"/>
              </a:lnSpc>
              <a:spcAft>
                <a:spcPts val="0"/>
              </a:spcAft>
              <a:buFont typeface="Symbol" panose="05050102010706020507" pitchFamily="18" charset="2"/>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endParaRPr lang="sv-SE" sz="12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rPr>
              <a:t>Källor: </a:t>
            </a:r>
            <a:br>
              <a:rPr lang="sv-SE" sz="1200" b="1" i="0" u="none" baseline="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11 000 sjukskrivningsärenden kommer från regeringens utredning </a:t>
            </a:r>
            <a:r>
              <a:rPr lang="sv-SE" sz="1200" u="sng" kern="1200" dirty="0">
                <a:solidFill>
                  <a:schemeClr val="tx1"/>
                </a:solidFill>
                <a:effectLst/>
                <a:latin typeface="+mn-lt"/>
                <a:ea typeface="+mn-ea"/>
                <a:cs typeface="+mn-cs"/>
                <a:hlinkClick r:id="rId3"/>
              </a:rPr>
              <a:t>SOU 2015:15 Slutbetänkande Nationell strategi mot mäns våld mot kvinnor</a:t>
            </a:r>
            <a:r>
              <a:rPr lang="sv-SE" sz="1200" u="sng" kern="1200" baseline="0" dirty="0">
                <a:solidFill>
                  <a:schemeClr val="tx1"/>
                </a:solidFill>
                <a:effectLst/>
                <a:latin typeface="+mn-lt"/>
                <a:ea typeface="+mn-ea"/>
                <a:cs typeface="+mn-cs"/>
              </a:rPr>
              <a:t> </a:t>
            </a: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och bygger på statistik från Försäkringskassan, Brottförebyggande rådet, SCB och Socialstyrelsen.  Med ”relaterade till våld i nära relationer” avses ärenden som Försäkringskassan handlägger som rör sjukskrivning, rehabilitering eller aktivitetsersättning som är kopplade till misshandel, grov kvinnofridskränkning eller olaga hot mot kvinnor. </a:t>
            </a:r>
          </a:p>
          <a:p>
            <a:pPr marL="0" lvl="0" indent="0">
              <a:lnSpc>
                <a:spcPts val="1500"/>
              </a:lnSpc>
              <a:spcAft>
                <a:spcPts val="0"/>
              </a:spcAft>
              <a:buFont typeface="Symbol" panose="05050102010706020507" pitchFamily="18" charset="2"/>
              <a:buNone/>
            </a:pPr>
            <a:endPar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ts val="1500"/>
              </a:lnSpc>
              <a:spcAft>
                <a:spcPts val="0"/>
              </a:spcAft>
              <a:buFont typeface="Symbol" panose="05050102010706020507" pitchFamily="18" charset="2"/>
              <a:buNone/>
            </a:pPr>
            <a:r>
              <a:rPr lang="sv-SE"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Sjukfrånvaro och minskad inkomst kommer från en studie om våld i nära relation i Sverige </a:t>
            </a:r>
          </a:p>
          <a:p>
            <a:pPr marL="0" marR="0" lvl="0" indent="0" algn="l" defTabSz="914400" rtl="0" eaLnBrk="1" fontAlgn="auto" latinLnBrk="0" hangingPunct="1">
              <a:lnSpc>
                <a:spcPts val="1500"/>
              </a:lnSpc>
              <a:spcBef>
                <a:spcPts val="0"/>
              </a:spcBef>
              <a:spcAft>
                <a:spcPts val="0"/>
              </a:spcAft>
              <a:buClrTx/>
              <a:buSzTx/>
              <a:buFont typeface="Symbol" panose="05050102010706020507" pitchFamily="18" charset="2"/>
              <a:buNone/>
              <a:tabLst/>
              <a:defRPr/>
            </a:pPr>
            <a:r>
              <a:rPr lang="en-US" sz="1200" u="sng" kern="1200" dirty="0">
                <a:solidFill>
                  <a:schemeClr val="tx1"/>
                </a:solidFill>
                <a:effectLst/>
                <a:latin typeface="+mn-lt"/>
                <a:ea typeface="+mn-ea"/>
                <a:cs typeface="+mn-cs"/>
                <a:hlinkClick r:id="rId4"/>
              </a:rPr>
              <a:t>The price of violence: Consequences of violent crime in Sweden</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IFAU 2017: Ornstein P.)</a:t>
            </a:r>
            <a:r>
              <a:rPr lang="en-US" sz="1200" kern="1200" baseline="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lvl="0" indent="0">
              <a:lnSpc>
                <a:spcPts val="1500"/>
              </a:lnSpc>
              <a:spcAft>
                <a:spcPts val="0"/>
              </a:spcAft>
              <a:buFont typeface="Symbol" panose="05050102010706020507" pitchFamily="18" charset="2"/>
              <a:buNone/>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7</a:t>
            </a:fld>
            <a:endParaRPr lang="sv-SE"/>
          </a:p>
        </p:txBody>
      </p:sp>
    </p:spTree>
    <p:extLst>
      <p:ext uri="{BB962C8B-B14F-4D97-AF65-F5344CB8AC3E}">
        <p14:creationId xmlns:p14="http://schemas.microsoft.com/office/powerpoint/2010/main" val="141275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Våld leder inte bara till fysiska skador, utan påverkar</a:t>
            </a:r>
            <a:r>
              <a:rPr lang="sv-SE" b="1" baseline="0" dirty="0"/>
              <a:t> även hälsan på en rad andra sätt. </a:t>
            </a:r>
          </a:p>
          <a:p>
            <a:endParaRPr lang="sv-SE" baseline="0" dirty="0"/>
          </a:p>
          <a:p>
            <a:r>
              <a:rPr lang="sv-SE" baseline="0" dirty="0"/>
              <a:t>Här är exempel på skador och ohälsa som är vanligt hos personer som utsatts för våld. </a:t>
            </a:r>
            <a:endParaRPr lang="sv-SE" dirty="0"/>
          </a:p>
          <a:p>
            <a:endParaRPr lang="sv-SE" dirty="0"/>
          </a:p>
          <a:p>
            <a:endParaRPr lang="sv-SE" dirty="0"/>
          </a:p>
          <a:p>
            <a:endParaRPr lang="sv-SE" dirty="0"/>
          </a:p>
          <a:p>
            <a:endParaRPr lang="sv-SE" b="1" dirty="0"/>
          </a:p>
          <a:p>
            <a:endParaRPr lang="sv-SE" b="1" dirty="0"/>
          </a:p>
          <a:p>
            <a:r>
              <a:rPr lang="sv-SE" b="1" dirty="0"/>
              <a:t>Källor:</a:t>
            </a:r>
          </a:p>
          <a:p>
            <a:r>
              <a:rPr lang="sv-SE" sz="1200" kern="1200" dirty="0">
                <a:solidFill>
                  <a:schemeClr val="tx1"/>
                </a:solidFill>
                <a:effectLst/>
                <a:latin typeface="+mn-lt"/>
                <a:ea typeface="+mn-ea"/>
                <a:cs typeface="+mn-cs"/>
              </a:rPr>
              <a:t>Nationellt centrum för kvinnofrid 2014: </a:t>
            </a:r>
            <a:r>
              <a:rPr lang="sv-SE" sz="1200" u="sng" kern="1200" dirty="0">
                <a:solidFill>
                  <a:schemeClr val="tx1"/>
                </a:solidFill>
                <a:effectLst/>
                <a:latin typeface="+mn-lt"/>
                <a:ea typeface="+mn-ea"/>
                <a:cs typeface="+mn-cs"/>
                <a:hlinkClick r:id="rId3"/>
              </a:rPr>
              <a:t>Våld och hälsa – En befolkningsundersökning om kvinnors och mäns våldsutsatthet samt kopplingen till hälsa</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Socialstyrelsen 2014: </a:t>
            </a:r>
            <a:r>
              <a:rPr lang="sv-SE" sz="1200" u="sng" kern="1200" dirty="0">
                <a:solidFill>
                  <a:schemeClr val="tx1"/>
                </a:solidFill>
                <a:effectLst/>
                <a:latin typeface="+mn-lt"/>
                <a:ea typeface="+mn-ea"/>
                <a:cs typeface="+mn-cs"/>
                <a:hlinkClick r:id="rId4"/>
              </a:rPr>
              <a:t>Att vilja se, vilja veta och vilja fråga. Vägledning för att öka förutsättningarna att upptäcka våldsutsatthet</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22F9F4BC-3B2C-4F8A-8B58-0669CD3B65C2}" type="slidenum">
              <a:rPr lang="sv-SE" smtClean="0"/>
              <a:t>8</a:t>
            </a:fld>
            <a:endParaRPr lang="sv-SE"/>
          </a:p>
        </p:txBody>
      </p:sp>
    </p:spTree>
    <p:extLst>
      <p:ext uri="{BB962C8B-B14F-4D97-AF65-F5344CB8AC3E}">
        <p14:creationId xmlns:p14="http://schemas.microsoft.com/office/powerpoint/2010/main" val="29993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effectLst/>
                <a:latin typeface="Times New Roman" panose="02020603050405020304" pitchFamily="18" charset="0"/>
                <a:ea typeface="Times New Roman" panose="02020603050405020304" pitchFamily="18" charset="0"/>
              </a:rPr>
              <a:t>Det finns många förutfattade meningar om våld i nära relationer, att det är en ”privatsak” som man inte ska prata om eller att det bara drabbar vissa grupper.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Times New Roman" panose="02020603050405020304" pitchFamily="18" charset="0"/>
                <a:ea typeface="Times New Roman" panose="02020603050405020304" pitchFamily="18" charset="0"/>
              </a:rPr>
              <a:t>Men ett </a:t>
            </a:r>
            <a:r>
              <a:rPr lang="sv-SE" sz="1200" b="0" baseline="0" dirty="0">
                <a:effectLst/>
                <a:latin typeface="Times New Roman" panose="02020603050405020304" pitchFamily="18" charset="0"/>
                <a:ea typeface="Times New Roman" panose="02020603050405020304" pitchFamily="18" charset="0"/>
              </a:rPr>
              <a:t>stort problem vid våld i nära relationer är tystnad från omgivningen – att många inte vågar fråga fastän de kanske misstänker eller vet.  </a:t>
            </a:r>
            <a:br>
              <a:rPr lang="sv-SE" sz="1200" b="0" baseline="0" dirty="0">
                <a:effectLst/>
                <a:latin typeface="Times New Roman" panose="02020603050405020304" pitchFamily="18" charset="0"/>
                <a:ea typeface="Times New Roman" panose="02020603050405020304" pitchFamily="18" charset="0"/>
              </a:rPr>
            </a:br>
            <a:endParaRPr lang="sv-SE" sz="1200" b="0" baseline="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effectLst/>
                <a:latin typeface="Times New Roman" panose="02020603050405020304" pitchFamily="18" charset="0"/>
                <a:ea typeface="Times New Roman" panose="02020603050405020304" pitchFamily="18" charset="0"/>
              </a:rPr>
              <a:t>Erfarenheter från kvinnojourer och kommunala stödverksamheter visar att det faktum att någon faktiskt såg och sa något, kan vara avgörande för att en utsatt till slut kan ta sig ur sin situation.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Times New Roman" panose="02020603050405020304" pitchFamily="18" charset="0"/>
                <a:ea typeface="Times New Roman" panose="02020603050405020304" pitchFamily="18" charset="0"/>
              </a:rPr>
              <a:t>Erfarenheter från vården visar också att få tar illa upp att få frågan,</a:t>
            </a:r>
            <a:r>
              <a:rPr lang="sv-SE" sz="1200" b="0" baseline="0" dirty="0">
                <a:effectLst/>
                <a:latin typeface="Times New Roman" panose="02020603050405020304" pitchFamily="18" charset="0"/>
                <a:ea typeface="Times New Roman" panose="02020603050405020304" pitchFamily="18" charset="0"/>
              </a:rPr>
              <a:t> tvärtom.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dirty="0">
              <a:effectLst/>
              <a:latin typeface="Times New Roman" panose="02020603050405020304" pitchFamily="18" charset="0"/>
              <a:ea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effectLst/>
                <a:latin typeface="Times New Roman" panose="02020603050405020304" pitchFamily="18" charset="0"/>
                <a:ea typeface="Times New Roman" panose="02020603050405020304" pitchFamily="18" charset="0"/>
              </a:rPr>
              <a:t>Genom att våga fråga</a:t>
            </a:r>
            <a:r>
              <a:rPr lang="sv-SE" sz="1200" baseline="0" dirty="0">
                <a:effectLst/>
                <a:latin typeface="Times New Roman" panose="02020603050405020304" pitchFamily="18" charset="0"/>
                <a:ea typeface="Times New Roman" panose="02020603050405020304" pitchFamily="18" charset="0"/>
              </a:rPr>
              <a:t> kan du visa omtanke och att du bryr dig om dina kollegor.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baseline="0" dirty="0">
              <a:solidFill>
                <a:schemeClr val="tx1"/>
              </a:solidFill>
              <a:effectLst/>
              <a:latin typeface="Times New Roman" panose="02020603050405020304" pitchFamily="18" charset="0"/>
              <a:ea typeface="+mn-ea"/>
              <a:cs typeface="+mn-cs"/>
            </a:endParaRPr>
          </a:p>
        </p:txBody>
      </p:sp>
      <p:sp>
        <p:nvSpPr>
          <p:cNvPr id="4" name="Platshållare för bildnummer 3"/>
          <p:cNvSpPr>
            <a:spLocks noGrp="1"/>
          </p:cNvSpPr>
          <p:nvPr>
            <p:ph type="sldNum" sz="quarter" idx="10"/>
          </p:nvPr>
        </p:nvSpPr>
        <p:spPr/>
        <p:txBody>
          <a:bodyPr/>
          <a:lstStyle/>
          <a:p>
            <a:fld id="{22F9F4BC-3B2C-4F8A-8B58-0669CD3B65C2}" type="slidenum">
              <a:rPr lang="sv-SE" smtClean="0"/>
              <a:t>9</a:t>
            </a:fld>
            <a:endParaRPr lang="sv-SE"/>
          </a:p>
        </p:txBody>
      </p:sp>
    </p:spTree>
    <p:extLst>
      <p:ext uri="{BB962C8B-B14F-4D97-AF65-F5344CB8AC3E}">
        <p14:creationId xmlns:p14="http://schemas.microsoft.com/office/powerpoint/2010/main" val="373821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2023-11-21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2023-11-21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2023-11-21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2023-11-21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2023-11-21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2023-11-21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2023-11-21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2023-11-21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s://kvinnofridslinjen.se/sv/"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hyperlink" Target="https://www.1177.se/" TargetMode="External"/><Relationship Id="rId5" Type="http://schemas.openxmlformats.org/officeDocument/2006/relationships/hyperlink" Target="https://polisen.se/utsatt-for-brott/olika-typer-av-brott/brott-i-nara-relation/" TargetMode="External"/><Relationship Id="rId4" Type="http://schemas.openxmlformats.org/officeDocument/2006/relationships/hyperlink" Target="https://valjattsluta.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api.screen9.com/preview/Lc4NxM99RkHxjnW7tQonfSHAlz_2NYm1tl1pugkrKD6bQ7lB4nDTHtlSPajz-FLA"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pPr>
              <a:lnSpc>
                <a:spcPct val="100000"/>
              </a:lnSpc>
            </a:pPr>
            <a:r>
              <a:rPr lang="sv-SE" sz="4400" dirty="0"/>
              <a:t>APT </a:t>
            </a:r>
            <a:br>
              <a:rPr lang="sv-SE" sz="4400" dirty="0"/>
            </a:br>
            <a:r>
              <a:rPr lang="sv-SE" sz="4400" dirty="0"/>
              <a:t>v</a:t>
            </a:r>
            <a:r>
              <a:rPr lang="sv-SE" dirty="0"/>
              <a:t>åld i nära relationer </a:t>
            </a:r>
            <a:br>
              <a:rPr lang="sv-SE" dirty="0"/>
            </a:br>
            <a:br>
              <a:rPr lang="sv-SE" sz="2400" dirty="0"/>
            </a:br>
            <a:endParaRPr lang="sv-SE" sz="3600" dirty="0"/>
          </a:p>
        </p:txBody>
      </p:sp>
      <p:sp>
        <p:nvSpPr>
          <p:cNvPr id="4" name="Underrubrik 3"/>
          <p:cNvSpPr>
            <a:spLocks noGrp="1"/>
          </p:cNvSpPr>
          <p:nvPr>
            <p:ph type="subTitle" idx="1"/>
          </p:nvPr>
        </p:nvSpPr>
        <p:spPr/>
        <p:txBody>
          <a:bodyPr/>
          <a:lstStyle/>
          <a:p>
            <a:r>
              <a:rPr lang="sv-SE" dirty="0"/>
              <a:t> Ett stödmaterial från SKR, uppdaterat 2023-11-21</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37123" y="1308986"/>
            <a:ext cx="11080926" cy="4418046"/>
          </a:xfrm>
        </p:spPr>
        <p:txBody>
          <a:bodyPr/>
          <a:lstStyle/>
          <a:p>
            <a:pPr marL="30163" lvl="0" algn="l">
              <a:lnSpc>
                <a:spcPct val="100000"/>
              </a:lnSpc>
              <a:spcBef>
                <a:spcPts val="0"/>
              </a:spcBef>
              <a:spcAft>
                <a:spcPts val="1200"/>
              </a:spcAft>
            </a:pPr>
            <a:br>
              <a:rPr lang="sv-SE" sz="4400" dirty="0"/>
            </a:br>
            <a:r>
              <a:rPr lang="sv-SE" sz="4400" dirty="0"/>
              <a:t>Diskutera</a:t>
            </a:r>
            <a:br>
              <a:rPr lang="sv-SE" sz="4400" dirty="0"/>
            </a:br>
            <a:br>
              <a:rPr lang="sv-SE" sz="3200" dirty="0"/>
            </a:br>
            <a:r>
              <a:rPr lang="sv-SE" sz="3200" b="0" dirty="0"/>
              <a:t>Hur kan vår arbetsplats </a:t>
            </a:r>
            <a:r>
              <a:rPr lang="sv-SE" sz="3200" dirty="0"/>
              <a:t>hjälpa</a:t>
            </a:r>
            <a:r>
              <a:rPr lang="sv-SE" sz="3200" b="0" dirty="0"/>
              <a:t> eller </a:t>
            </a:r>
            <a:r>
              <a:rPr lang="sv-SE" sz="3200" dirty="0"/>
              <a:t>öka tryggheten </a:t>
            </a:r>
            <a:r>
              <a:rPr lang="sv-SE" sz="3200" b="0" dirty="0"/>
              <a:t>för en medarbetare som är utsatt för våld i nära relation?</a:t>
            </a:r>
            <a:br>
              <a:rPr lang="sv-SE" sz="2400" dirty="0"/>
            </a:br>
            <a:br>
              <a:rPr lang="sv-SE" sz="2400" dirty="0"/>
            </a:br>
            <a:endParaRPr lang="sv-SE" sz="2800" dirty="0">
              <a:solidFill>
                <a:srgbClr val="FF0000"/>
              </a:solidFill>
            </a:endParaRPr>
          </a:p>
        </p:txBody>
      </p:sp>
    </p:spTree>
    <p:extLst>
      <p:ext uri="{BB962C8B-B14F-4D97-AF65-F5344CB8AC3E}">
        <p14:creationId xmlns:p14="http://schemas.microsoft.com/office/powerpoint/2010/main" val="217072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0762" y="1382798"/>
            <a:ext cx="9609825" cy="1112405"/>
          </a:xfrm>
        </p:spPr>
        <p:txBody>
          <a:bodyPr/>
          <a:lstStyle/>
          <a:p>
            <a:r>
              <a:rPr lang="sv-SE" dirty="0"/>
              <a:t>Vad kan jag som chef göra? </a:t>
            </a:r>
          </a:p>
        </p:txBody>
      </p:sp>
      <p:sp>
        <p:nvSpPr>
          <p:cNvPr id="3" name="Platshållare för innehåll 2"/>
          <p:cNvSpPr>
            <a:spLocks noGrp="1"/>
          </p:cNvSpPr>
          <p:nvPr>
            <p:ph idx="1"/>
          </p:nvPr>
        </p:nvSpPr>
        <p:spPr>
          <a:xfrm>
            <a:off x="400761" y="2495179"/>
            <a:ext cx="7113222" cy="3738598"/>
          </a:xfrm>
        </p:spPr>
        <p:txBody>
          <a:bodyPr/>
          <a:lstStyle/>
          <a:p>
            <a:r>
              <a:rPr lang="sv-SE" dirty="0"/>
              <a:t>Fråga om utsatthet vid medarbetarsamtal</a:t>
            </a:r>
          </a:p>
          <a:p>
            <a:r>
              <a:rPr lang="sv-SE" dirty="0"/>
              <a:t>Hålla enskilt samtal vid misstanke</a:t>
            </a:r>
          </a:p>
          <a:p>
            <a:r>
              <a:rPr lang="sv-SE" dirty="0"/>
              <a:t>Vara ett stöd, och se över vilken hjälp arbetsplatsen och andra aktörer kan ge</a:t>
            </a:r>
          </a:p>
        </p:txBody>
      </p:sp>
      <p:sp>
        <p:nvSpPr>
          <p:cNvPr id="7" name="Rektangulär bildtext 6">
            <a:extLst>
              <a:ext uri="{C183D7F6-B498-43B3-948B-1728B52AA6E4}">
                <adec:decorative xmlns:adec="http://schemas.microsoft.com/office/drawing/2017/decorative" val="1"/>
              </a:ext>
            </a:extLst>
          </p:cNvPr>
          <p:cNvSpPr/>
          <p:nvPr/>
        </p:nvSpPr>
        <p:spPr>
          <a:xfrm>
            <a:off x="8672362" y="0"/>
            <a:ext cx="3561239" cy="3380014"/>
          </a:xfrm>
          <a:prstGeom prst="wedgeRectCallou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5" name="textruta 4"/>
          <p:cNvSpPr txBox="1"/>
          <p:nvPr/>
        </p:nvSpPr>
        <p:spPr>
          <a:xfrm>
            <a:off x="8926905" y="274857"/>
            <a:ext cx="3686476" cy="2585323"/>
          </a:xfrm>
          <a:prstGeom prst="rect">
            <a:avLst/>
          </a:prstGeom>
          <a:noFill/>
        </p:spPr>
        <p:txBody>
          <a:bodyPr wrap="square" rtlCol="0">
            <a:spAutoFit/>
          </a:bodyPr>
          <a:lstStyle/>
          <a:p>
            <a:r>
              <a:rPr lang="sv-SE" dirty="0"/>
              <a:t>Arbetsgivarens </a:t>
            </a:r>
            <a:br>
              <a:rPr lang="sv-SE" dirty="0"/>
            </a:br>
            <a:r>
              <a:rPr lang="sv-SE" dirty="0"/>
              <a:t>arbetsmiljöansvar:</a:t>
            </a:r>
          </a:p>
          <a:p>
            <a:endParaRPr lang="sv-SE" dirty="0"/>
          </a:p>
          <a:p>
            <a:pPr marL="285750" indent="-285750">
              <a:buFont typeface="Arial" panose="020B0604020202020204" pitchFamily="34" charset="0"/>
              <a:buChar char="•"/>
            </a:pPr>
            <a:r>
              <a:rPr lang="sv-SE" dirty="0"/>
              <a:t>Förebygga ohälsa och sjukskrivning.</a:t>
            </a:r>
          </a:p>
          <a:p>
            <a:pPr marL="285750" indent="-285750">
              <a:buFont typeface="Arial" panose="020B0604020202020204" pitchFamily="34" charset="0"/>
              <a:buChar char="•"/>
            </a:pPr>
            <a:r>
              <a:rPr lang="sv-SE" dirty="0"/>
              <a:t>Utreda behov av arbetsanpassning och rehabilitering vid nedsatt arbetsförmåga. </a:t>
            </a:r>
          </a:p>
        </p:txBody>
      </p:sp>
      <p:sp>
        <p:nvSpPr>
          <p:cNvPr id="8" name="Rektangulär bildtext 7">
            <a:extLst>
              <a:ext uri="{C183D7F6-B498-43B3-948B-1728B52AA6E4}">
                <adec:decorative xmlns:adec="http://schemas.microsoft.com/office/drawing/2017/decorative" val="1"/>
              </a:ext>
            </a:extLst>
          </p:cNvPr>
          <p:cNvSpPr/>
          <p:nvPr/>
        </p:nvSpPr>
        <p:spPr>
          <a:xfrm flipV="1">
            <a:off x="8672362" y="4467603"/>
            <a:ext cx="3561241" cy="1813928"/>
          </a:xfrm>
          <a:prstGeom prst="wedgeRectCallout">
            <a:avLst>
              <a:gd name="adj1" fmla="val -22428"/>
              <a:gd name="adj2" fmla="val 7142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9" name="textruta 8"/>
          <p:cNvSpPr txBox="1"/>
          <p:nvPr/>
        </p:nvSpPr>
        <p:spPr>
          <a:xfrm>
            <a:off x="8969778" y="4762812"/>
            <a:ext cx="3263823" cy="1200329"/>
          </a:xfrm>
          <a:prstGeom prst="rect">
            <a:avLst/>
          </a:prstGeom>
          <a:noFill/>
        </p:spPr>
        <p:txBody>
          <a:bodyPr wrap="square" rtlCol="0">
            <a:spAutoFit/>
          </a:bodyPr>
          <a:lstStyle/>
          <a:p>
            <a:r>
              <a:rPr lang="sv-SE" dirty="0"/>
              <a:t>Du som medarbetare: </a:t>
            </a:r>
          </a:p>
          <a:p>
            <a:endParaRPr lang="sv-SE" dirty="0"/>
          </a:p>
          <a:p>
            <a:r>
              <a:rPr lang="sv-SE" dirty="0"/>
              <a:t>Du behöver inte berätta om utsatthet om du inte själv vill.</a:t>
            </a:r>
          </a:p>
        </p:txBody>
      </p:sp>
    </p:spTree>
    <p:extLst>
      <p:ext uri="{BB962C8B-B14F-4D97-AF65-F5344CB8AC3E}">
        <p14:creationId xmlns:p14="http://schemas.microsoft.com/office/powerpoint/2010/main" val="35263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du göra? </a:t>
            </a:r>
          </a:p>
        </p:txBody>
      </p:sp>
      <p:sp>
        <p:nvSpPr>
          <p:cNvPr id="3" name="Platshållare för innehåll 2"/>
          <p:cNvSpPr>
            <a:spLocks noGrp="1"/>
          </p:cNvSpPr>
          <p:nvPr>
            <p:ph idx="1"/>
          </p:nvPr>
        </p:nvSpPr>
        <p:spPr/>
        <p:txBody>
          <a:bodyPr/>
          <a:lstStyle/>
          <a:p>
            <a:r>
              <a:rPr lang="sv-SE" dirty="0"/>
              <a:t>Uppmärksamma om någon kollega far illa: Fråga hur hen mår! </a:t>
            </a:r>
          </a:p>
          <a:p>
            <a:r>
              <a:rPr lang="sv-SE" dirty="0"/>
              <a:t>Om du själv är utsatt:</a:t>
            </a:r>
          </a:p>
          <a:p>
            <a:pPr lvl="1"/>
            <a:r>
              <a:rPr lang="sv-SE" dirty="0"/>
              <a:t>Kontakta polisen om läget är akut och/eller för att anmäla brott</a:t>
            </a:r>
          </a:p>
          <a:p>
            <a:pPr lvl="1"/>
            <a:r>
              <a:rPr lang="sv-SE" dirty="0"/>
              <a:t>Kontakta socialtjänsten eller kvinnojouren för stöd och skydd  </a:t>
            </a:r>
          </a:p>
          <a:p>
            <a:pPr lvl="1"/>
            <a:r>
              <a:rPr lang="sv-SE" dirty="0"/>
              <a:t>Be mig som chef om stöd</a:t>
            </a:r>
          </a:p>
          <a:p>
            <a:pPr marL="30163" indent="0">
              <a:buNone/>
            </a:pPr>
            <a:endParaRPr lang="sv-SE" dirty="0"/>
          </a:p>
        </p:txBody>
      </p:sp>
    </p:spTree>
    <p:extLst>
      <p:ext uri="{BB962C8B-B14F-4D97-AF65-F5344CB8AC3E}">
        <p14:creationId xmlns:p14="http://schemas.microsoft.com/office/powerpoint/2010/main" val="275594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3F3546-F7C0-C66F-7BF9-55DCB077C368}"/>
              </a:ext>
            </a:extLst>
          </p:cNvPr>
          <p:cNvSpPr>
            <a:spLocks noGrp="1"/>
          </p:cNvSpPr>
          <p:nvPr>
            <p:ph type="title" idx="4294967295"/>
          </p:nvPr>
        </p:nvSpPr>
        <p:spPr>
          <a:xfrm>
            <a:off x="664233" y="-1112405"/>
            <a:ext cx="9609825" cy="1112405"/>
          </a:xfrm>
        </p:spPr>
        <p:txBody>
          <a:bodyPr vert="horz" lIns="91440" tIns="45720" rIns="91440" bIns="45720" rtlCol="0" anchor="b">
            <a:noAutofit/>
          </a:bodyPr>
          <a:lstStyle/>
          <a:p>
            <a:r>
              <a:rPr lang="sv-SE" dirty="0"/>
              <a:t>Stöd från andra aktörer </a:t>
            </a:r>
          </a:p>
        </p:txBody>
      </p:sp>
      <p:grpSp>
        <p:nvGrpSpPr>
          <p:cNvPr id="34" name="Grupp 33">
            <a:extLst>
              <a:ext uri="{FF2B5EF4-FFF2-40B4-BE49-F238E27FC236}">
                <a16:creationId xmlns:a16="http://schemas.microsoft.com/office/drawing/2014/main" id="{59FCC009-F8EA-4D84-9C73-FF9061E22012}"/>
              </a:ext>
              <a:ext uri="{C183D7F6-B498-43B3-948B-1728B52AA6E4}">
                <adec:decorative xmlns:adec="http://schemas.microsoft.com/office/drawing/2017/decorative" val="1"/>
              </a:ext>
            </a:extLst>
          </p:cNvPr>
          <p:cNvGrpSpPr/>
          <p:nvPr/>
        </p:nvGrpSpPr>
        <p:grpSpPr>
          <a:xfrm>
            <a:off x="238540" y="304802"/>
            <a:ext cx="3737113" cy="2849216"/>
            <a:chOff x="145776" y="331306"/>
            <a:chExt cx="3737113" cy="2849216"/>
          </a:xfrm>
        </p:grpSpPr>
        <p:sp>
          <p:nvSpPr>
            <p:cNvPr id="4" name="Flödesschema: Process 3">
              <a:extLst>
                <a:ext uri="{FF2B5EF4-FFF2-40B4-BE49-F238E27FC236}">
                  <a16:creationId xmlns:a16="http://schemas.microsoft.com/office/drawing/2014/main" id="{F6A9A04A-19FB-4D07-8649-6C4D1C190A27}"/>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28" name="textruta 27">
              <a:extLst>
                <a:ext uri="{FF2B5EF4-FFF2-40B4-BE49-F238E27FC236}">
                  <a16:creationId xmlns:a16="http://schemas.microsoft.com/office/drawing/2014/main" id="{9A724159-F21B-4333-8486-733B3E597590}"/>
                </a:ext>
              </a:extLst>
            </p:cNvPr>
            <p:cNvSpPr txBox="1"/>
            <p:nvPr/>
          </p:nvSpPr>
          <p:spPr>
            <a:xfrm>
              <a:off x="331306" y="424780"/>
              <a:ext cx="3366052" cy="2662267"/>
            </a:xfrm>
            <a:prstGeom prst="rect">
              <a:avLst/>
            </a:prstGeom>
            <a:noFill/>
          </p:spPr>
          <p:txBody>
            <a:bodyPr wrap="square" rtlCol="0">
              <a:spAutoFit/>
            </a:bodyPr>
            <a:lstStyle/>
            <a:p>
              <a:r>
                <a:rPr lang="sv-SE" sz="2400" b="1" dirty="0">
                  <a:solidFill>
                    <a:schemeClr val="tx1"/>
                  </a:solidFill>
                </a:rPr>
                <a:t>Kvinnofridslinjen</a:t>
              </a:r>
            </a:p>
            <a:p>
              <a:r>
                <a:rPr lang="sv-SE" sz="1600" dirty="0">
                  <a:solidFill>
                    <a:schemeClr val="tx1"/>
                  </a:solidFill>
                </a:rPr>
                <a:t>Stöd för dig som utsätts för våld och hot. Även anhöriga kan ringa.</a:t>
              </a:r>
            </a:p>
            <a:p>
              <a:pPr>
                <a:spcBef>
                  <a:spcPts val="600"/>
                </a:spcBef>
              </a:pPr>
              <a:r>
                <a:rPr lang="sv-SE" sz="1600" dirty="0">
                  <a:solidFill>
                    <a:schemeClr val="tx1"/>
                  </a:solidFill>
                </a:rPr>
                <a:t>Du kan vara anonym.</a:t>
              </a:r>
            </a:p>
            <a:p>
              <a:r>
                <a:rPr lang="sv-SE" sz="1600" dirty="0">
                  <a:solidFill>
                    <a:schemeClr val="tx1"/>
                  </a:solidFill>
                </a:rPr>
                <a:t>Öppet dygnet runt. </a:t>
              </a:r>
            </a:p>
            <a:p>
              <a:r>
                <a:rPr lang="sv-SE" sz="1600" dirty="0">
                  <a:solidFill>
                    <a:schemeClr val="tx1"/>
                  </a:solidFill>
                </a:rPr>
                <a:t>Flera språk. </a:t>
              </a:r>
            </a:p>
            <a:p>
              <a:endParaRPr lang="sv-SE" sz="2000" dirty="0">
                <a:solidFill>
                  <a:schemeClr val="tx1"/>
                </a:solidFill>
              </a:endParaRPr>
            </a:p>
            <a:p>
              <a:r>
                <a:rPr lang="sv-SE" b="1" dirty="0">
                  <a:solidFill>
                    <a:schemeClr val="tx1"/>
                  </a:solidFill>
                </a:rPr>
                <a:t>020-50 50 50 </a:t>
              </a:r>
            </a:p>
            <a:p>
              <a:r>
                <a:rPr lang="sv-SE" dirty="0">
                  <a:solidFill>
                    <a:schemeClr val="tx1"/>
                  </a:solidFill>
                  <a:hlinkClick r:id="rId3"/>
                </a:rPr>
                <a:t>kvinnofridslinjen.se</a:t>
              </a:r>
              <a:r>
                <a:rPr lang="sv-SE" sz="2000" dirty="0">
                  <a:solidFill>
                    <a:schemeClr val="tx1"/>
                  </a:solidFill>
                  <a:hlinkClick r:id="rId3"/>
                </a:rPr>
                <a:t> </a:t>
              </a:r>
              <a:endParaRPr lang="sv-SE" sz="2000" dirty="0">
                <a:solidFill>
                  <a:schemeClr val="tx1"/>
                </a:solidFill>
              </a:endParaRPr>
            </a:p>
          </p:txBody>
        </p:sp>
      </p:grpSp>
      <p:grpSp>
        <p:nvGrpSpPr>
          <p:cNvPr id="35" name="Grupp 34">
            <a:extLst>
              <a:ext uri="{FF2B5EF4-FFF2-40B4-BE49-F238E27FC236}">
                <a16:creationId xmlns:a16="http://schemas.microsoft.com/office/drawing/2014/main" id="{43A21CF8-AAA6-4AC1-857C-17B8146238CF}"/>
              </a:ext>
              <a:ext uri="{C183D7F6-B498-43B3-948B-1728B52AA6E4}">
                <adec:decorative xmlns:adec="http://schemas.microsoft.com/office/drawing/2017/decorative" val="1"/>
              </a:ext>
            </a:extLst>
          </p:cNvPr>
          <p:cNvGrpSpPr/>
          <p:nvPr/>
        </p:nvGrpSpPr>
        <p:grpSpPr>
          <a:xfrm>
            <a:off x="4214192" y="304802"/>
            <a:ext cx="3737113" cy="2849216"/>
            <a:chOff x="145776" y="331306"/>
            <a:chExt cx="3737113" cy="2849216"/>
          </a:xfrm>
        </p:grpSpPr>
        <p:sp>
          <p:nvSpPr>
            <p:cNvPr id="36" name="Flödesschema: Process 35">
              <a:extLst>
                <a:ext uri="{FF2B5EF4-FFF2-40B4-BE49-F238E27FC236}">
                  <a16:creationId xmlns:a16="http://schemas.microsoft.com/office/drawing/2014/main" id="{323D1CFD-58A3-4B7D-AA9B-CF85D7EF649E}"/>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37" name="textruta 36">
              <a:extLst>
                <a:ext uri="{FF2B5EF4-FFF2-40B4-BE49-F238E27FC236}">
                  <a16:creationId xmlns:a16="http://schemas.microsoft.com/office/drawing/2014/main" id="{10F9A321-41E3-49E4-B481-06A71F7666AE}"/>
                </a:ext>
              </a:extLst>
            </p:cNvPr>
            <p:cNvSpPr txBox="1"/>
            <p:nvPr/>
          </p:nvSpPr>
          <p:spPr>
            <a:xfrm>
              <a:off x="331306" y="424780"/>
              <a:ext cx="3366052" cy="2662267"/>
            </a:xfrm>
            <a:prstGeom prst="rect">
              <a:avLst/>
            </a:prstGeom>
            <a:noFill/>
          </p:spPr>
          <p:txBody>
            <a:bodyPr wrap="square" rtlCol="0">
              <a:spAutoFit/>
            </a:bodyPr>
            <a:lstStyle/>
            <a:p>
              <a:r>
                <a:rPr lang="sv-SE" sz="2400" b="1" dirty="0">
                  <a:solidFill>
                    <a:schemeClr val="tx1"/>
                  </a:solidFill>
                </a:rPr>
                <a:t>Välj att sluta </a:t>
              </a:r>
            </a:p>
            <a:p>
              <a:r>
                <a:rPr lang="sv-SE" sz="1600" dirty="0">
                  <a:solidFill>
                    <a:schemeClr val="tx1"/>
                  </a:solidFill>
                </a:rPr>
                <a:t>Stöd för dig som riskerar att skada någon du älskar. </a:t>
              </a:r>
            </a:p>
            <a:p>
              <a:pPr>
                <a:spcBef>
                  <a:spcPts val="600"/>
                </a:spcBef>
              </a:pPr>
              <a:r>
                <a:rPr lang="sv-SE" sz="1600" dirty="0">
                  <a:solidFill>
                    <a:schemeClr val="tx1"/>
                  </a:solidFill>
                </a:rPr>
                <a:t>Du kan vara anonym.</a:t>
              </a:r>
            </a:p>
            <a:p>
              <a:endParaRPr lang="sv-SE" sz="1600" dirty="0"/>
            </a:p>
            <a:p>
              <a:endParaRPr lang="sv-SE" dirty="0"/>
            </a:p>
            <a:p>
              <a:endParaRPr lang="sv-SE" dirty="0">
                <a:solidFill>
                  <a:schemeClr val="tx1"/>
                </a:solidFill>
              </a:endParaRPr>
            </a:p>
            <a:p>
              <a:r>
                <a:rPr lang="sv-SE" b="1" dirty="0">
                  <a:solidFill>
                    <a:schemeClr val="tx1"/>
                  </a:solidFill>
                </a:rPr>
                <a:t>020-555 666 </a:t>
              </a:r>
            </a:p>
            <a:p>
              <a:r>
                <a:rPr lang="sv-SE" dirty="0">
                  <a:solidFill>
                    <a:schemeClr val="tx1"/>
                  </a:solidFill>
                  <a:hlinkClick r:id="rId4"/>
                </a:rPr>
                <a:t>valjattsluta.se</a:t>
              </a:r>
              <a:r>
                <a:rPr lang="sv-SE" sz="2000" dirty="0">
                  <a:solidFill>
                    <a:schemeClr val="tx1"/>
                  </a:solidFill>
                  <a:hlinkClick r:id="rId4"/>
                </a:rPr>
                <a:t> </a:t>
              </a:r>
              <a:endParaRPr lang="sv-SE" sz="2000" dirty="0">
                <a:solidFill>
                  <a:schemeClr val="tx1"/>
                </a:solidFill>
              </a:endParaRPr>
            </a:p>
          </p:txBody>
        </p:sp>
      </p:grpSp>
      <p:grpSp>
        <p:nvGrpSpPr>
          <p:cNvPr id="38" name="Grupp 37">
            <a:extLst>
              <a:ext uri="{FF2B5EF4-FFF2-40B4-BE49-F238E27FC236}">
                <a16:creationId xmlns:a16="http://schemas.microsoft.com/office/drawing/2014/main" id="{260181D8-370D-4751-A5C2-A95DE10D4A1E}"/>
              </a:ext>
              <a:ext uri="{C183D7F6-B498-43B3-948B-1728B52AA6E4}">
                <adec:decorative xmlns:adec="http://schemas.microsoft.com/office/drawing/2017/decorative" val="1"/>
              </a:ext>
            </a:extLst>
          </p:cNvPr>
          <p:cNvGrpSpPr/>
          <p:nvPr/>
        </p:nvGrpSpPr>
        <p:grpSpPr>
          <a:xfrm>
            <a:off x="8216345" y="304802"/>
            <a:ext cx="3737113" cy="2849216"/>
            <a:chOff x="145776" y="331306"/>
            <a:chExt cx="3737113" cy="2849216"/>
          </a:xfrm>
        </p:grpSpPr>
        <p:sp>
          <p:nvSpPr>
            <p:cNvPr id="39" name="Flödesschema: Process 38">
              <a:extLst>
                <a:ext uri="{FF2B5EF4-FFF2-40B4-BE49-F238E27FC236}">
                  <a16:creationId xmlns:a16="http://schemas.microsoft.com/office/drawing/2014/main" id="{7A417272-104F-4EDE-AD03-866BF0421392}"/>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0" name="textruta 39">
              <a:extLst>
                <a:ext uri="{FF2B5EF4-FFF2-40B4-BE49-F238E27FC236}">
                  <a16:creationId xmlns:a16="http://schemas.microsoft.com/office/drawing/2014/main" id="{A1BB8E37-D993-43AC-A83E-B23455BA8167}"/>
                </a:ext>
              </a:extLst>
            </p:cNvPr>
            <p:cNvSpPr txBox="1"/>
            <p:nvPr/>
          </p:nvSpPr>
          <p:spPr>
            <a:xfrm>
              <a:off x="331306" y="424780"/>
              <a:ext cx="3366052" cy="2708434"/>
            </a:xfrm>
            <a:prstGeom prst="rect">
              <a:avLst/>
            </a:prstGeom>
            <a:noFill/>
          </p:spPr>
          <p:txBody>
            <a:bodyPr wrap="square" rtlCol="0">
              <a:spAutoFit/>
            </a:bodyPr>
            <a:lstStyle/>
            <a:p>
              <a:r>
                <a:rPr lang="sv-SE" sz="2400" b="1" dirty="0">
                  <a:solidFill>
                    <a:schemeClr val="tx1"/>
                  </a:solidFill>
                </a:rPr>
                <a:t>Polisen</a:t>
              </a:r>
            </a:p>
            <a:p>
              <a:r>
                <a:rPr lang="sv-SE" sz="1600" dirty="0">
                  <a:solidFill>
                    <a:schemeClr val="tx1"/>
                  </a:solidFill>
                </a:rPr>
                <a:t>Anmäl brott.</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dirty="0"/>
                <a:t>a</a:t>
              </a:r>
              <a:r>
                <a:rPr lang="sv-SE" dirty="0">
                  <a:solidFill>
                    <a:schemeClr val="tx1"/>
                  </a:solidFill>
                </a:rPr>
                <a:t>kut</a:t>
              </a:r>
              <a:r>
                <a:rPr lang="sv-SE" b="1" dirty="0">
                  <a:solidFill>
                    <a:schemeClr val="tx1"/>
                  </a:solidFill>
                </a:rPr>
                <a:t> 112</a:t>
              </a:r>
            </a:p>
            <a:p>
              <a:r>
                <a:rPr lang="sv-SE" dirty="0"/>
                <a:t>icke akut </a:t>
              </a:r>
              <a:r>
                <a:rPr lang="sv-SE" b="1" dirty="0"/>
                <a:t>114 14</a:t>
              </a:r>
              <a:endParaRPr lang="sv-SE" b="1" dirty="0">
                <a:solidFill>
                  <a:schemeClr val="tx1"/>
                </a:solidFill>
              </a:endParaRPr>
            </a:p>
            <a:p>
              <a:r>
                <a:rPr lang="sv-SE" dirty="0">
                  <a:solidFill>
                    <a:schemeClr val="tx1"/>
                  </a:solidFill>
                  <a:hlinkClick r:id="rId5"/>
                </a:rPr>
                <a:t>polisen.se</a:t>
              </a:r>
              <a:r>
                <a:rPr lang="sv-SE" sz="2000" dirty="0">
                  <a:solidFill>
                    <a:schemeClr val="tx1"/>
                  </a:solidFill>
                  <a:hlinkClick r:id="rId5"/>
                </a:rPr>
                <a:t> </a:t>
              </a:r>
              <a:endParaRPr lang="sv-SE" sz="2000" dirty="0">
                <a:solidFill>
                  <a:schemeClr val="tx1"/>
                </a:solidFill>
              </a:endParaRPr>
            </a:p>
          </p:txBody>
        </p:sp>
      </p:grpSp>
      <p:grpSp>
        <p:nvGrpSpPr>
          <p:cNvPr id="41" name="Grupp 40">
            <a:extLst>
              <a:ext uri="{FF2B5EF4-FFF2-40B4-BE49-F238E27FC236}">
                <a16:creationId xmlns:a16="http://schemas.microsoft.com/office/drawing/2014/main" id="{2696597F-1ACC-4980-A3F5-7662A9C1ADC7}"/>
              </a:ext>
              <a:ext uri="{C183D7F6-B498-43B3-948B-1728B52AA6E4}">
                <adec:decorative xmlns:adec="http://schemas.microsoft.com/office/drawing/2017/decorative" val="1"/>
              </a:ext>
            </a:extLst>
          </p:cNvPr>
          <p:cNvGrpSpPr/>
          <p:nvPr/>
        </p:nvGrpSpPr>
        <p:grpSpPr>
          <a:xfrm>
            <a:off x="251792" y="3429000"/>
            <a:ext cx="3737113" cy="2849216"/>
            <a:chOff x="145776" y="331306"/>
            <a:chExt cx="3737113" cy="2849216"/>
          </a:xfrm>
        </p:grpSpPr>
        <p:sp>
          <p:nvSpPr>
            <p:cNvPr id="42" name="Flödesschema: Process 41">
              <a:extLst>
                <a:ext uri="{FF2B5EF4-FFF2-40B4-BE49-F238E27FC236}">
                  <a16:creationId xmlns:a16="http://schemas.microsoft.com/office/drawing/2014/main" id="{72E2FF1C-C00B-4F98-9AC9-D1F82FC7F428}"/>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3" name="textruta 42">
              <a:extLst>
                <a:ext uri="{FF2B5EF4-FFF2-40B4-BE49-F238E27FC236}">
                  <a16:creationId xmlns:a16="http://schemas.microsoft.com/office/drawing/2014/main" id="{195E7DD9-AA8E-4ECA-B038-6B82F868F70C}"/>
                </a:ext>
              </a:extLst>
            </p:cNvPr>
            <p:cNvSpPr txBox="1"/>
            <p:nvPr/>
          </p:nvSpPr>
          <p:spPr>
            <a:xfrm>
              <a:off x="331306" y="424780"/>
              <a:ext cx="3366052" cy="2646878"/>
            </a:xfrm>
            <a:prstGeom prst="rect">
              <a:avLst/>
            </a:prstGeom>
            <a:noFill/>
          </p:spPr>
          <p:txBody>
            <a:bodyPr wrap="square" rtlCol="0">
              <a:spAutoFit/>
            </a:bodyPr>
            <a:lstStyle/>
            <a:p>
              <a:r>
                <a:rPr lang="sv-SE" sz="2400" b="1" dirty="0">
                  <a:solidFill>
                    <a:schemeClr val="tx1"/>
                  </a:solidFill>
                </a:rPr>
                <a:t>Socialtjänsten </a:t>
              </a:r>
            </a:p>
            <a:p>
              <a:r>
                <a:rPr lang="sv-SE" sz="1600" dirty="0">
                  <a:solidFill>
                    <a:schemeClr val="tx1"/>
                  </a:solidFill>
                </a:rPr>
                <a:t>Stöd vid våld i nära relation, orosanmälan barn. </a:t>
              </a:r>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dirty="0"/>
                <a:t>Socialjour </a:t>
              </a:r>
              <a:r>
                <a:rPr lang="sv-SE" b="1" dirty="0"/>
                <a:t>telefon</a:t>
              </a:r>
              <a:r>
                <a:rPr lang="sv-SE" dirty="0"/>
                <a:t> </a:t>
              </a:r>
            </a:p>
            <a:p>
              <a:r>
                <a:rPr lang="sv-SE" dirty="0"/>
                <a:t>Namn på enhet </a:t>
              </a:r>
              <a:r>
                <a:rPr lang="sv-SE" b="1" dirty="0"/>
                <a:t>telefon</a:t>
              </a:r>
              <a:r>
                <a:rPr lang="sv-SE" dirty="0"/>
                <a:t> </a:t>
              </a:r>
            </a:p>
            <a:p>
              <a:r>
                <a:rPr lang="sv-SE" dirty="0"/>
                <a:t>webbplats </a:t>
              </a:r>
            </a:p>
          </p:txBody>
        </p:sp>
      </p:grpSp>
      <p:grpSp>
        <p:nvGrpSpPr>
          <p:cNvPr id="44" name="Grupp 43">
            <a:extLst>
              <a:ext uri="{FF2B5EF4-FFF2-40B4-BE49-F238E27FC236}">
                <a16:creationId xmlns:a16="http://schemas.microsoft.com/office/drawing/2014/main" id="{228E763F-18CA-41F7-8EB0-7E196D3386D6}"/>
              </a:ext>
              <a:ext uri="{C183D7F6-B498-43B3-948B-1728B52AA6E4}">
                <adec:decorative xmlns:adec="http://schemas.microsoft.com/office/drawing/2017/decorative" val="1"/>
              </a:ext>
            </a:extLst>
          </p:cNvPr>
          <p:cNvGrpSpPr/>
          <p:nvPr/>
        </p:nvGrpSpPr>
        <p:grpSpPr>
          <a:xfrm>
            <a:off x="4227444" y="3429000"/>
            <a:ext cx="3737113" cy="2849216"/>
            <a:chOff x="145776" y="331306"/>
            <a:chExt cx="3737113" cy="2849216"/>
          </a:xfrm>
        </p:grpSpPr>
        <p:sp>
          <p:nvSpPr>
            <p:cNvPr id="45" name="Flödesschema: Process 44">
              <a:extLst>
                <a:ext uri="{FF2B5EF4-FFF2-40B4-BE49-F238E27FC236}">
                  <a16:creationId xmlns:a16="http://schemas.microsoft.com/office/drawing/2014/main" id="{D634A0F3-8CC5-4EB9-9251-EF19B4F7F520}"/>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6" name="textruta 45">
              <a:extLst>
                <a:ext uri="{FF2B5EF4-FFF2-40B4-BE49-F238E27FC236}">
                  <a16:creationId xmlns:a16="http://schemas.microsoft.com/office/drawing/2014/main" id="{778DBF59-F2EA-460A-9753-B8166F210776}"/>
                </a:ext>
              </a:extLst>
            </p:cNvPr>
            <p:cNvSpPr txBox="1"/>
            <p:nvPr/>
          </p:nvSpPr>
          <p:spPr>
            <a:xfrm>
              <a:off x="331306" y="424780"/>
              <a:ext cx="3366052" cy="2646878"/>
            </a:xfrm>
            <a:prstGeom prst="rect">
              <a:avLst/>
            </a:prstGeom>
            <a:noFill/>
          </p:spPr>
          <p:txBody>
            <a:bodyPr wrap="square" rtlCol="0">
              <a:spAutoFit/>
            </a:bodyPr>
            <a:lstStyle/>
            <a:p>
              <a:r>
                <a:rPr lang="sv-SE" sz="2400" b="1" dirty="0"/>
                <a:t>Namn på kvinnojour </a:t>
              </a:r>
            </a:p>
            <a:p>
              <a:r>
                <a:rPr lang="sv-SE" sz="1600" dirty="0"/>
                <a:t>Skydd, stöd och rådgivning för våldsutsatta. </a:t>
              </a:r>
              <a:r>
                <a:rPr lang="sv-SE" sz="1600" dirty="0">
                  <a:solidFill>
                    <a:schemeClr val="tx1"/>
                  </a:solidFill>
                </a:rPr>
                <a:t> </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r>
                <a:rPr lang="sv-SE" b="1" dirty="0"/>
                <a:t>telefon</a:t>
              </a:r>
            </a:p>
            <a:p>
              <a:r>
                <a:rPr lang="sv-SE" dirty="0"/>
                <a:t>webbplats</a:t>
              </a:r>
            </a:p>
          </p:txBody>
        </p:sp>
      </p:grpSp>
      <p:grpSp>
        <p:nvGrpSpPr>
          <p:cNvPr id="47" name="Grupp 46">
            <a:extLst>
              <a:ext uri="{FF2B5EF4-FFF2-40B4-BE49-F238E27FC236}">
                <a16:creationId xmlns:a16="http://schemas.microsoft.com/office/drawing/2014/main" id="{E2B93C3B-0DEF-4BB7-87FF-D99ED3B40C82}"/>
              </a:ext>
              <a:ext uri="{C183D7F6-B498-43B3-948B-1728B52AA6E4}">
                <adec:decorative xmlns:adec="http://schemas.microsoft.com/office/drawing/2017/decorative" val="1"/>
              </a:ext>
            </a:extLst>
          </p:cNvPr>
          <p:cNvGrpSpPr/>
          <p:nvPr/>
        </p:nvGrpSpPr>
        <p:grpSpPr>
          <a:xfrm>
            <a:off x="8229597" y="3429000"/>
            <a:ext cx="3737113" cy="2849216"/>
            <a:chOff x="145776" y="331306"/>
            <a:chExt cx="3737113" cy="2849216"/>
          </a:xfrm>
        </p:grpSpPr>
        <p:sp>
          <p:nvSpPr>
            <p:cNvPr id="48" name="Flödesschema: Process 47">
              <a:extLst>
                <a:ext uri="{FF2B5EF4-FFF2-40B4-BE49-F238E27FC236}">
                  <a16:creationId xmlns:a16="http://schemas.microsoft.com/office/drawing/2014/main" id="{F091CD4E-F64A-45E4-93A4-80AD9BD846B4}"/>
                </a:ext>
              </a:extLst>
            </p:cNvPr>
            <p:cNvSpPr/>
            <p:nvPr/>
          </p:nvSpPr>
          <p:spPr>
            <a:xfrm>
              <a:off x="145776" y="331306"/>
              <a:ext cx="3737113" cy="2849216"/>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endParaRPr lang="sv-SE" dirty="0">
                <a:solidFill>
                  <a:schemeClr val="tx1"/>
                </a:solidFill>
              </a:endParaRPr>
            </a:p>
          </p:txBody>
        </p:sp>
        <p:sp>
          <p:nvSpPr>
            <p:cNvPr id="49" name="textruta 48">
              <a:extLst>
                <a:ext uri="{FF2B5EF4-FFF2-40B4-BE49-F238E27FC236}">
                  <a16:creationId xmlns:a16="http://schemas.microsoft.com/office/drawing/2014/main" id="{74241131-0743-4FD9-AE6A-253EF3F3187C}"/>
                </a:ext>
              </a:extLst>
            </p:cNvPr>
            <p:cNvSpPr txBox="1"/>
            <p:nvPr/>
          </p:nvSpPr>
          <p:spPr>
            <a:xfrm>
              <a:off x="331306" y="424780"/>
              <a:ext cx="3366052" cy="2677656"/>
            </a:xfrm>
            <a:prstGeom prst="rect">
              <a:avLst/>
            </a:prstGeom>
            <a:noFill/>
          </p:spPr>
          <p:txBody>
            <a:bodyPr wrap="square" rtlCol="0">
              <a:spAutoFit/>
            </a:bodyPr>
            <a:lstStyle/>
            <a:p>
              <a:r>
                <a:rPr lang="sv-SE" sz="2400" b="1" dirty="0">
                  <a:solidFill>
                    <a:schemeClr val="tx1"/>
                  </a:solidFill>
                </a:rPr>
                <a:t>1177 Vårdguiden</a:t>
              </a:r>
            </a:p>
            <a:p>
              <a:r>
                <a:rPr lang="sv-SE" sz="1600" dirty="0">
                  <a:solidFill>
                    <a:schemeClr val="tx1"/>
                  </a:solidFill>
                </a:rPr>
                <a:t>Råd och stöd vid skador, ohälsa. </a:t>
              </a:r>
            </a:p>
            <a:p>
              <a:endParaRPr lang="sv-SE" sz="2000" dirty="0">
                <a:solidFill>
                  <a:schemeClr val="tx1"/>
                </a:solidFill>
              </a:endParaRPr>
            </a:p>
            <a:p>
              <a:endParaRPr lang="sv-SE" dirty="0">
                <a:solidFill>
                  <a:schemeClr val="tx1"/>
                </a:solidFill>
              </a:endParaRPr>
            </a:p>
            <a:p>
              <a:endParaRPr lang="sv-SE" dirty="0"/>
            </a:p>
            <a:p>
              <a:endParaRPr lang="sv-SE" dirty="0">
                <a:solidFill>
                  <a:schemeClr val="tx1"/>
                </a:solidFill>
              </a:endParaRPr>
            </a:p>
            <a:p>
              <a:endParaRPr lang="sv-SE" dirty="0"/>
            </a:p>
            <a:p>
              <a:r>
                <a:rPr lang="sv-SE" dirty="0"/>
                <a:t>telefon </a:t>
              </a:r>
              <a:r>
                <a:rPr lang="sv-SE" b="1" dirty="0">
                  <a:solidFill>
                    <a:schemeClr val="tx1"/>
                  </a:solidFill>
                </a:rPr>
                <a:t>1177</a:t>
              </a:r>
            </a:p>
            <a:p>
              <a:r>
                <a:rPr lang="sv-SE" dirty="0">
                  <a:hlinkClick r:id="rId6"/>
                </a:rPr>
                <a:t>1177.se</a:t>
              </a:r>
              <a:r>
                <a:rPr lang="sv-SE" dirty="0"/>
                <a:t> </a:t>
              </a:r>
              <a:r>
                <a:rPr lang="sv-SE" sz="1400" dirty="0"/>
                <a:t>(sök på ”våld i nära relation”) </a:t>
              </a:r>
              <a:endParaRPr lang="sv-SE" sz="1400" dirty="0">
                <a:solidFill>
                  <a:schemeClr val="tx1"/>
                </a:solidFill>
              </a:endParaRPr>
            </a:p>
          </p:txBody>
        </p:sp>
      </p:grpSp>
    </p:spTree>
    <p:extLst>
      <p:ext uri="{BB962C8B-B14F-4D97-AF65-F5344CB8AC3E}">
        <p14:creationId xmlns:p14="http://schemas.microsoft.com/office/powerpoint/2010/main" val="47558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975186"/>
            <a:ext cx="10344193" cy="1112405"/>
          </a:xfrm>
        </p:spPr>
        <p:txBody>
          <a:bodyPr/>
          <a:lstStyle/>
          <a:p>
            <a:r>
              <a:rPr lang="sv-SE" dirty="0"/>
              <a:t>Varför prata om våld i nära relationer? </a:t>
            </a:r>
          </a:p>
        </p:txBody>
      </p:sp>
      <p:sp>
        <p:nvSpPr>
          <p:cNvPr id="3" name="Platshållare för innehåll 2"/>
          <p:cNvSpPr>
            <a:spLocks noGrp="1"/>
          </p:cNvSpPr>
          <p:nvPr>
            <p:ph idx="1"/>
          </p:nvPr>
        </p:nvSpPr>
        <p:spPr/>
        <p:txBody>
          <a:bodyPr/>
          <a:lstStyle/>
          <a:p>
            <a:r>
              <a:rPr lang="sv-SE" dirty="0"/>
              <a:t>Våld i nära relationer får allvarliga konsekvenser</a:t>
            </a:r>
          </a:p>
          <a:p>
            <a:r>
              <a:rPr lang="sv-SE" dirty="0"/>
              <a:t>Den som lever med våld, lever ofta under stark press och har svårt att själv ändra sin situation </a:t>
            </a:r>
          </a:p>
          <a:p>
            <a:r>
              <a:rPr lang="sv-SE" dirty="0"/>
              <a:t>Arbetsplatsen kan stödja utsatta att få rätt stöd och hjälp </a:t>
            </a:r>
          </a:p>
          <a:p>
            <a:r>
              <a:rPr lang="sv-SE" dirty="0"/>
              <a:t>Vi behöver bry oss om varandra! </a:t>
            </a:r>
          </a:p>
          <a:p>
            <a:pPr marL="30163" indent="0">
              <a:buNone/>
            </a:pPr>
            <a:endParaRPr lang="sv-SE" dirty="0"/>
          </a:p>
          <a:p>
            <a:pPr marL="30163" indent="0">
              <a:buNone/>
            </a:pPr>
            <a:endParaRPr lang="sv-SE" dirty="0"/>
          </a:p>
        </p:txBody>
      </p:sp>
    </p:spTree>
    <p:extLst>
      <p:ext uri="{BB962C8B-B14F-4D97-AF65-F5344CB8AC3E}">
        <p14:creationId xmlns:p14="http://schemas.microsoft.com/office/powerpoint/2010/main" val="165736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hlinkClick r:id="rId3"/>
            <a:extLst>
              <a:ext uri="{FF2B5EF4-FFF2-40B4-BE49-F238E27FC236}">
                <a16:creationId xmlns:a16="http://schemas.microsoft.com/office/drawing/2014/main" id="{AD479808-1B16-9311-5284-2FBA1949BAC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66" y="0"/>
            <a:ext cx="12240732" cy="6858000"/>
          </a:xfrm>
          <a:prstGeom prst="rect">
            <a:avLst/>
          </a:prstGeom>
        </p:spPr>
      </p:pic>
      <p:sp>
        <p:nvSpPr>
          <p:cNvPr id="7" name="Rubrik 6">
            <a:extLst>
              <a:ext uri="{FF2B5EF4-FFF2-40B4-BE49-F238E27FC236}">
                <a16:creationId xmlns:a16="http://schemas.microsoft.com/office/drawing/2014/main" id="{09BE3EF3-41F2-E766-DC17-23CB7451026A}"/>
              </a:ext>
            </a:extLst>
          </p:cNvPr>
          <p:cNvSpPr>
            <a:spLocks noGrp="1"/>
          </p:cNvSpPr>
          <p:nvPr>
            <p:ph type="title" idx="4294967295"/>
          </p:nvPr>
        </p:nvSpPr>
        <p:spPr>
          <a:xfrm>
            <a:off x="664233" y="-1112405"/>
            <a:ext cx="9609825" cy="1112405"/>
          </a:xfrm>
        </p:spPr>
        <p:txBody>
          <a:bodyPr vert="horz" lIns="91440" tIns="45720" rIns="91440" bIns="45720" rtlCol="0" anchor="b">
            <a:noAutofit/>
          </a:bodyPr>
          <a:lstStyle/>
          <a:p>
            <a:r>
              <a:rPr lang="sv-SE" dirty="0"/>
              <a:t>Länk till film </a:t>
            </a:r>
          </a:p>
        </p:txBody>
      </p:sp>
    </p:spTree>
    <p:extLst>
      <p:ext uri="{BB962C8B-B14F-4D97-AF65-F5344CB8AC3E}">
        <p14:creationId xmlns:p14="http://schemas.microsoft.com/office/powerpoint/2010/main" val="35925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Vem kan drabbas? </a:t>
            </a:r>
          </a:p>
        </p:txBody>
      </p:sp>
      <p:sp>
        <p:nvSpPr>
          <p:cNvPr id="6" name="Platshållare för innehåll 5"/>
          <p:cNvSpPr>
            <a:spLocks noGrp="1"/>
          </p:cNvSpPr>
          <p:nvPr>
            <p:ph idx="1"/>
          </p:nvPr>
        </p:nvSpPr>
        <p:spPr/>
        <p:txBody>
          <a:bodyPr/>
          <a:lstStyle/>
          <a:p>
            <a:r>
              <a:rPr lang="sv-SE" dirty="0"/>
              <a:t>25 % av alla kvinnor har någon gång utsatts för våld av en partner </a:t>
            </a:r>
          </a:p>
          <a:p>
            <a:r>
              <a:rPr lang="sv-SE" dirty="0"/>
              <a:t>Även män och personer i samkönade relationer kan drabbas</a:t>
            </a:r>
          </a:p>
          <a:p>
            <a:r>
              <a:rPr lang="sv-SE" dirty="0"/>
              <a:t>Var tionde barn har upplevt våld i familjen</a:t>
            </a:r>
          </a:p>
          <a:p>
            <a:pPr lvl="0"/>
            <a:r>
              <a:rPr lang="sv-SE" dirty="0"/>
              <a:t>Hedersrelaterat våld eller förtryck utövas av flera och innebär en särskild utsatthet</a:t>
            </a:r>
          </a:p>
          <a:p>
            <a:pPr marL="30163" indent="0">
              <a:buNone/>
            </a:pPr>
            <a:endParaRPr lang="sv-SE" dirty="0"/>
          </a:p>
          <a:p>
            <a:endParaRPr lang="sv-SE" dirty="0"/>
          </a:p>
          <a:p>
            <a:endParaRPr lang="sv-SE" dirty="0"/>
          </a:p>
          <a:p>
            <a:pPr marL="30163" indent="0">
              <a:buNone/>
            </a:pPr>
            <a:endParaRPr lang="sv-SE" dirty="0"/>
          </a:p>
          <a:p>
            <a:endParaRPr lang="sv-SE" dirty="0"/>
          </a:p>
        </p:txBody>
      </p:sp>
    </p:spTree>
    <p:extLst>
      <p:ext uri="{BB962C8B-B14F-4D97-AF65-F5344CB8AC3E}">
        <p14:creationId xmlns:p14="http://schemas.microsoft.com/office/powerpoint/2010/main" val="361051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räknas som våld? </a:t>
            </a:r>
          </a:p>
        </p:txBody>
      </p:sp>
      <p:sp>
        <p:nvSpPr>
          <p:cNvPr id="3" name="Platshållare för innehåll 2"/>
          <p:cNvSpPr>
            <a:spLocks noGrp="1"/>
          </p:cNvSpPr>
          <p:nvPr>
            <p:ph sz="half" idx="1"/>
          </p:nvPr>
        </p:nvSpPr>
        <p:spPr>
          <a:xfrm>
            <a:off x="664233" y="2350876"/>
            <a:ext cx="4262135" cy="2399930"/>
          </a:xfrm>
        </p:spPr>
        <p:txBody>
          <a:bodyPr/>
          <a:lstStyle/>
          <a:p>
            <a:pPr marL="30163" indent="0">
              <a:buNone/>
            </a:pPr>
            <a:r>
              <a:rPr lang="sv-SE" b="1" dirty="0"/>
              <a:t>Fysiskt våld, t.ex. </a:t>
            </a:r>
          </a:p>
          <a:p>
            <a:r>
              <a:rPr lang="sv-SE" dirty="0"/>
              <a:t>Sparkar</a:t>
            </a:r>
          </a:p>
          <a:p>
            <a:r>
              <a:rPr lang="sv-SE" dirty="0"/>
              <a:t>Knytnävsslag </a:t>
            </a:r>
          </a:p>
          <a:p>
            <a:r>
              <a:rPr lang="sv-SE" dirty="0"/>
              <a:t>Slag med tillhyggen </a:t>
            </a:r>
          </a:p>
        </p:txBody>
      </p:sp>
      <p:sp>
        <p:nvSpPr>
          <p:cNvPr id="4" name="Platshållare för innehåll 3"/>
          <p:cNvSpPr>
            <a:spLocks noGrp="1"/>
          </p:cNvSpPr>
          <p:nvPr>
            <p:ph sz="half" idx="2"/>
          </p:nvPr>
        </p:nvSpPr>
        <p:spPr>
          <a:xfrm>
            <a:off x="5670851" y="2251221"/>
            <a:ext cx="4603208" cy="3273988"/>
          </a:xfrm>
        </p:spPr>
        <p:txBody>
          <a:bodyPr/>
          <a:lstStyle/>
          <a:p>
            <a:pPr marL="30163" indent="0">
              <a:buNone/>
            </a:pPr>
            <a:r>
              <a:rPr lang="sv-SE" b="1" dirty="0"/>
              <a:t>Våld som inte syns utanpå</a:t>
            </a:r>
          </a:p>
          <a:p>
            <a:r>
              <a:rPr lang="sv-SE" dirty="0"/>
              <a:t>Fysiska skador som döljs av kläder eller hår </a:t>
            </a:r>
          </a:p>
          <a:p>
            <a:r>
              <a:rPr lang="sv-SE" dirty="0"/>
              <a:t>Psykiskt våld, hot, trakasserier  </a:t>
            </a:r>
          </a:p>
          <a:p>
            <a:r>
              <a:rPr lang="sv-SE" dirty="0"/>
              <a:t>Sexuellt våld </a:t>
            </a:r>
          </a:p>
          <a:p>
            <a:r>
              <a:rPr lang="sv-SE" dirty="0"/>
              <a:t>Ekonomiskt våld </a:t>
            </a:r>
            <a:r>
              <a:rPr lang="sv-SE" sz="1800" dirty="0"/>
              <a:t>(t.ex. att partnern tar kontroll över den utsattas ekonomi)</a:t>
            </a:r>
          </a:p>
          <a:p>
            <a:pPr marL="30163" indent="0">
              <a:buNone/>
            </a:pPr>
            <a:endParaRPr lang="sv-SE" dirty="0"/>
          </a:p>
        </p:txBody>
      </p:sp>
    </p:spTree>
    <p:extLst>
      <p:ext uri="{BB962C8B-B14F-4D97-AF65-F5344CB8AC3E}">
        <p14:creationId xmlns:p14="http://schemas.microsoft.com/office/powerpoint/2010/main" val="328378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0409" y="789003"/>
            <a:ext cx="10852265" cy="1112405"/>
          </a:xfrm>
        </p:spPr>
        <p:txBody>
          <a:bodyPr/>
          <a:lstStyle/>
          <a:p>
            <a:r>
              <a:rPr lang="sv-SE" dirty="0"/>
              <a:t>Varför är det svårt att lämna relationen?</a:t>
            </a:r>
          </a:p>
        </p:txBody>
      </p:sp>
      <p:sp>
        <p:nvSpPr>
          <p:cNvPr id="46" name="Platshållare för innehåll 45"/>
          <p:cNvSpPr>
            <a:spLocks noGrp="1"/>
          </p:cNvSpPr>
          <p:nvPr>
            <p:ph idx="1"/>
          </p:nvPr>
        </p:nvSpPr>
        <p:spPr>
          <a:xfrm>
            <a:off x="670409" y="1901410"/>
            <a:ext cx="9609825" cy="2623683"/>
          </a:xfrm>
        </p:spPr>
        <p:txBody>
          <a:bodyPr/>
          <a:lstStyle/>
          <a:p>
            <a:r>
              <a:rPr lang="sv-SE" dirty="0"/>
              <a:t>Våldet ökar gradvis</a:t>
            </a:r>
          </a:p>
          <a:p>
            <a:r>
              <a:rPr lang="sv-SE" dirty="0"/>
              <a:t>Förövaren växlar mellan ömhet och våld </a:t>
            </a:r>
          </a:p>
          <a:p>
            <a:r>
              <a:rPr lang="sv-SE" dirty="0"/>
              <a:t>Den utsatta bryts ner, isoleras</a:t>
            </a:r>
          </a:p>
          <a:p>
            <a:r>
              <a:rPr lang="sv-SE" dirty="0"/>
              <a:t>Våldet blir ”normalt”, ”mitt fel” </a:t>
            </a:r>
          </a:p>
          <a:p>
            <a:r>
              <a:rPr lang="sv-SE" dirty="0"/>
              <a:t>Separation = risk för grövre våld</a:t>
            </a:r>
          </a:p>
          <a:p>
            <a:pPr marL="30163" indent="0">
              <a:buNone/>
            </a:pPr>
            <a:endParaRPr lang="sv-SE" dirty="0"/>
          </a:p>
          <a:p>
            <a:endParaRPr lang="sv-SE" dirty="0"/>
          </a:p>
        </p:txBody>
      </p:sp>
      <p:grpSp>
        <p:nvGrpSpPr>
          <p:cNvPr id="3" name="Grupp 2">
            <a:extLst>
              <a:ext uri="{FF2B5EF4-FFF2-40B4-BE49-F238E27FC236}">
                <a16:creationId xmlns:a16="http://schemas.microsoft.com/office/drawing/2014/main" id="{305EA17A-B168-B4B5-99F2-DAD9AC957841}"/>
              </a:ext>
            </a:extLst>
          </p:cNvPr>
          <p:cNvGrpSpPr/>
          <p:nvPr/>
        </p:nvGrpSpPr>
        <p:grpSpPr>
          <a:xfrm>
            <a:off x="-41535" y="4343869"/>
            <a:ext cx="12233535" cy="2554765"/>
            <a:chOff x="-41535" y="4375042"/>
            <a:chExt cx="12233535" cy="2554765"/>
          </a:xfrm>
        </p:grpSpPr>
        <p:sp>
          <p:nvSpPr>
            <p:cNvPr id="12" name="Rektangel 11">
              <a:extLst>
                <a:ext uri="{C183D7F6-B498-43B3-948B-1728B52AA6E4}">
                  <adec:decorative xmlns:adec="http://schemas.microsoft.com/office/drawing/2017/decorative" val="1"/>
                </a:ext>
              </a:extLst>
            </p:cNvPr>
            <p:cNvSpPr/>
            <p:nvPr/>
          </p:nvSpPr>
          <p:spPr>
            <a:xfrm>
              <a:off x="-41535" y="6267957"/>
              <a:ext cx="2401678" cy="6618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0" name="Rektangel 29">
              <a:extLst>
                <a:ext uri="{C183D7F6-B498-43B3-948B-1728B52AA6E4}">
                  <adec:decorative xmlns:adec="http://schemas.microsoft.com/office/drawing/2017/decorative" val="1"/>
                </a:ext>
              </a:extLst>
            </p:cNvPr>
            <p:cNvSpPr/>
            <p:nvPr/>
          </p:nvSpPr>
          <p:spPr>
            <a:xfrm>
              <a:off x="2360143" y="5780627"/>
              <a:ext cx="2471354" cy="1149179"/>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1" name="Rektangel 30">
              <a:extLst>
                <a:ext uri="{C183D7F6-B498-43B3-948B-1728B52AA6E4}">
                  <adec:decorative xmlns:adec="http://schemas.microsoft.com/office/drawing/2017/decorative" val="1"/>
                </a:ext>
              </a:extLst>
            </p:cNvPr>
            <p:cNvSpPr/>
            <p:nvPr/>
          </p:nvSpPr>
          <p:spPr>
            <a:xfrm>
              <a:off x="4831497" y="5296459"/>
              <a:ext cx="2471354" cy="1633348"/>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2" name="Rektangel 31">
              <a:extLst>
                <a:ext uri="{C183D7F6-B498-43B3-948B-1728B52AA6E4}">
                  <adec:decorative xmlns:adec="http://schemas.microsoft.com/office/drawing/2017/decorative" val="1"/>
                </a:ext>
              </a:extLst>
            </p:cNvPr>
            <p:cNvSpPr/>
            <p:nvPr/>
          </p:nvSpPr>
          <p:spPr>
            <a:xfrm>
              <a:off x="7302851" y="4826902"/>
              <a:ext cx="2471354" cy="210290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sp>
          <p:nvSpPr>
            <p:cNvPr id="34" name="textruta 33"/>
            <p:cNvSpPr txBox="1"/>
            <p:nvPr/>
          </p:nvSpPr>
          <p:spPr>
            <a:xfrm>
              <a:off x="295948" y="6446549"/>
              <a:ext cx="945292" cy="3693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Kärlek</a:t>
              </a:r>
              <a:r>
                <a:rPr lang="sv-SE" dirty="0"/>
                <a:t> </a:t>
              </a:r>
            </a:p>
          </p:txBody>
        </p:sp>
        <p:sp>
          <p:nvSpPr>
            <p:cNvPr id="40" name="Rektangel 39">
              <a:extLst>
                <a:ext uri="{C183D7F6-B498-43B3-948B-1728B52AA6E4}">
                  <adec:decorative xmlns:adec="http://schemas.microsoft.com/office/drawing/2017/decorative" val="1"/>
                </a:ext>
              </a:extLst>
            </p:cNvPr>
            <p:cNvSpPr/>
            <p:nvPr/>
          </p:nvSpPr>
          <p:spPr>
            <a:xfrm>
              <a:off x="9774205" y="4375042"/>
              <a:ext cx="2417795" cy="255476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sv-SE"/>
            </a:p>
          </p:txBody>
        </p:sp>
        <p:cxnSp>
          <p:nvCxnSpPr>
            <p:cNvPr id="110" name="Rak pilkoppling 109">
              <a:extLst>
                <a:ext uri="{C183D7F6-B498-43B3-948B-1728B52AA6E4}">
                  <adec:decorative xmlns:adec="http://schemas.microsoft.com/office/drawing/2017/decorative" val="1"/>
                </a:ext>
              </a:extLst>
            </p:cNvPr>
            <p:cNvCxnSpPr/>
            <p:nvPr/>
          </p:nvCxnSpPr>
          <p:spPr>
            <a:xfrm flipV="1">
              <a:off x="1241240" y="5171798"/>
              <a:ext cx="8532965" cy="1485740"/>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5151250" y="5590153"/>
              <a:ext cx="1690421"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Psykiskt våld </a:t>
              </a:r>
            </a:p>
            <a:p>
              <a:r>
                <a:rPr lang="sv-SE" dirty="0">
                  <a:solidFill>
                    <a:schemeClr val="tx1"/>
                  </a:solidFill>
                </a:rPr>
                <a:t>Nedlåtande kommentarer </a:t>
              </a:r>
            </a:p>
          </p:txBody>
        </p:sp>
        <p:sp>
          <p:nvSpPr>
            <p:cNvPr id="36" name="textruta 35"/>
            <p:cNvSpPr txBox="1"/>
            <p:nvPr/>
          </p:nvSpPr>
          <p:spPr>
            <a:xfrm>
              <a:off x="7671244" y="5142614"/>
              <a:ext cx="1690421"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b="1" dirty="0">
                  <a:solidFill>
                    <a:schemeClr val="tx1"/>
                  </a:solidFill>
                </a:rPr>
                <a:t>Hot </a:t>
              </a:r>
            </a:p>
            <a:p>
              <a:r>
                <a:rPr lang="sv-SE" b="1" dirty="0">
                  <a:solidFill>
                    <a:schemeClr val="tx1"/>
                  </a:solidFill>
                </a:rPr>
                <a:t>Trakasserier Fysiskt våld </a:t>
              </a:r>
            </a:p>
            <a:p>
              <a:r>
                <a:rPr lang="sv-SE" b="1" dirty="0">
                  <a:solidFill>
                    <a:schemeClr val="tx1"/>
                  </a:solidFill>
                </a:rPr>
                <a:t>Sexuellt våld </a:t>
              </a:r>
            </a:p>
          </p:txBody>
        </p:sp>
        <p:sp>
          <p:nvSpPr>
            <p:cNvPr id="35" name="textruta 34"/>
            <p:cNvSpPr txBox="1"/>
            <p:nvPr/>
          </p:nvSpPr>
          <p:spPr>
            <a:xfrm>
              <a:off x="2603275" y="5936517"/>
              <a:ext cx="1767042"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Svartsjuka </a:t>
              </a:r>
            </a:p>
            <a:p>
              <a:r>
                <a:rPr lang="sv-SE" dirty="0">
                  <a:solidFill>
                    <a:schemeClr val="tx1"/>
                  </a:solidFill>
                </a:rPr>
                <a:t>Kontrollbehov</a:t>
              </a:r>
            </a:p>
            <a:p>
              <a:r>
                <a:rPr lang="sv-SE" dirty="0">
                  <a:solidFill>
                    <a:schemeClr val="tx1"/>
                  </a:solidFill>
                </a:rPr>
                <a:t>Isolering </a:t>
              </a:r>
            </a:p>
          </p:txBody>
        </p:sp>
        <p:sp>
          <p:nvSpPr>
            <p:cNvPr id="41" name="textruta 40"/>
            <p:cNvSpPr txBox="1"/>
            <p:nvPr/>
          </p:nvSpPr>
          <p:spPr>
            <a:xfrm>
              <a:off x="10035222" y="4626692"/>
              <a:ext cx="1607049"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sv-SE"/>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dirty="0">
                  <a:solidFill>
                    <a:schemeClr val="tx1"/>
                  </a:solidFill>
                </a:rPr>
                <a:t>Grovt </a:t>
              </a:r>
            </a:p>
            <a:p>
              <a:r>
                <a:rPr lang="sv-SE" dirty="0">
                  <a:solidFill>
                    <a:schemeClr val="tx1"/>
                  </a:solidFill>
                </a:rPr>
                <a:t>fysiskt våld </a:t>
              </a:r>
            </a:p>
            <a:p>
              <a:r>
                <a:rPr lang="sv-SE" dirty="0">
                  <a:solidFill>
                    <a:schemeClr val="tx1"/>
                  </a:solidFill>
                </a:rPr>
                <a:t>sexuellt våld </a:t>
              </a:r>
            </a:p>
          </p:txBody>
        </p:sp>
      </p:grpSp>
    </p:spTree>
    <p:extLst>
      <p:ext uri="{BB962C8B-B14F-4D97-AF65-F5344CB8AC3E}">
        <p14:creationId xmlns:p14="http://schemas.microsoft.com/office/powerpoint/2010/main" val="27880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Våldets konsekvenser </a:t>
            </a:r>
          </a:p>
        </p:txBody>
      </p:sp>
      <p:sp>
        <p:nvSpPr>
          <p:cNvPr id="3" name="Platshållare för innehåll 2"/>
          <p:cNvSpPr>
            <a:spLocks noGrp="1"/>
          </p:cNvSpPr>
          <p:nvPr>
            <p:ph idx="1"/>
          </p:nvPr>
        </p:nvSpPr>
        <p:spPr>
          <a:xfrm>
            <a:off x="664232" y="2495203"/>
            <a:ext cx="10003768" cy="3738598"/>
          </a:xfrm>
        </p:spPr>
        <p:txBody>
          <a:bodyPr/>
          <a:lstStyle/>
          <a:p>
            <a:r>
              <a:rPr lang="sv-SE" dirty="0"/>
              <a:t>Våld påverkar hälsan: fysiskt, psykiskt, både på kort och lång sikt</a:t>
            </a:r>
          </a:p>
          <a:p>
            <a:r>
              <a:rPr lang="sv-SE" dirty="0"/>
              <a:t>Våld påverkar arbetsförmågan:  </a:t>
            </a:r>
          </a:p>
          <a:p>
            <a:pPr lvl="1"/>
            <a:r>
              <a:rPr lang="sv-SE" dirty="0"/>
              <a:t>11 000 sjukskrivningsärenden per år är relaterade till våld i nära relationer</a:t>
            </a:r>
          </a:p>
          <a:p>
            <a:pPr lvl="1"/>
            <a:r>
              <a:rPr lang="sv-SE" dirty="0"/>
              <a:t>För utsatta kvinnor ökar sjukfrånvaron med 20%, inkomsten minskar med 25% </a:t>
            </a:r>
          </a:p>
        </p:txBody>
      </p:sp>
    </p:spTree>
    <p:extLst>
      <p:ext uri="{BB962C8B-B14F-4D97-AF65-F5344CB8AC3E}">
        <p14:creationId xmlns:p14="http://schemas.microsoft.com/office/powerpoint/2010/main" val="316047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2FDDF2-ABFF-7014-D9CD-6AB0AC308303}"/>
              </a:ext>
            </a:extLst>
          </p:cNvPr>
          <p:cNvSpPr>
            <a:spLocks noGrp="1"/>
          </p:cNvSpPr>
          <p:nvPr>
            <p:ph type="title" idx="4294967295"/>
          </p:nvPr>
        </p:nvSpPr>
        <p:spPr>
          <a:xfrm>
            <a:off x="664233" y="-1112405"/>
            <a:ext cx="9609825" cy="1112405"/>
          </a:xfrm>
        </p:spPr>
        <p:txBody>
          <a:bodyPr vert="horz" lIns="91440" tIns="45720" rIns="91440" bIns="45720" rtlCol="0" anchor="b">
            <a:noAutofit/>
          </a:bodyPr>
          <a:lstStyle/>
          <a:p>
            <a:r>
              <a:rPr lang="sv-SE" dirty="0"/>
              <a:t>Våldets konsekvenser för hälsan </a:t>
            </a:r>
          </a:p>
        </p:txBody>
      </p:sp>
      <p:sp>
        <p:nvSpPr>
          <p:cNvPr id="4" name="Ellips 3"/>
          <p:cNvSpPr/>
          <p:nvPr/>
        </p:nvSpPr>
        <p:spPr>
          <a:xfrm>
            <a:off x="769216" y="595282"/>
            <a:ext cx="2319956" cy="132849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Fysiska skador </a:t>
            </a:r>
          </a:p>
        </p:txBody>
      </p:sp>
      <p:sp>
        <p:nvSpPr>
          <p:cNvPr id="6" name="Ellips 5"/>
          <p:cNvSpPr/>
          <p:nvPr/>
        </p:nvSpPr>
        <p:spPr>
          <a:xfrm>
            <a:off x="815188" y="2241551"/>
            <a:ext cx="2319955"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Oro</a:t>
            </a:r>
          </a:p>
          <a:p>
            <a:pPr algn="ctr"/>
            <a:r>
              <a:rPr lang="sv-SE" sz="2000" dirty="0">
                <a:solidFill>
                  <a:schemeClr val="tx1"/>
                </a:solidFill>
              </a:rPr>
              <a:t>Ångest</a:t>
            </a:r>
            <a:r>
              <a:rPr lang="sv-SE" sz="2000" b="1" dirty="0">
                <a:solidFill>
                  <a:schemeClr val="tx1"/>
                </a:solidFill>
              </a:rPr>
              <a:t> </a:t>
            </a:r>
          </a:p>
        </p:txBody>
      </p:sp>
      <p:sp>
        <p:nvSpPr>
          <p:cNvPr id="7" name="Ellips 6"/>
          <p:cNvSpPr/>
          <p:nvPr/>
        </p:nvSpPr>
        <p:spPr>
          <a:xfrm>
            <a:off x="6580568" y="669276"/>
            <a:ext cx="2319955"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Stress  </a:t>
            </a:r>
          </a:p>
        </p:txBody>
      </p:sp>
      <p:sp>
        <p:nvSpPr>
          <p:cNvPr id="8" name="Ellips 7"/>
          <p:cNvSpPr/>
          <p:nvPr/>
        </p:nvSpPr>
        <p:spPr>
          <a:xfrm>
            <a:off x="6616320" y="2244722"/>
            <a:ext cx="2432099"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Sömn-</a:t>
            </a:r>
          </a:p>
          <a:p>
            <a:pPr algn="ctr"/>
            <a:r>
              <a:rPr lang="sv-SE" sz="2000" dirty="0">
                <a:solidFill>
                  <a:schemeClr val="tx1"/>
                </a:solidFill>
              </a:rPr>
              <a:t>svårigheter </a:t>
            </a:r>
          </a:p>
        </p:txBody>
      </p:sp>
      <p:sp>
        <p:nvSpPr>
          <p:cNvPr id="9" name="Ellips 8"/>
          <p:cNvSpPr/>
          <p:nvPr/>
        </p:nvSpPr>
        <p:spPr>
          <a:xfrm>
            <a:off x="9424646" y="2241551"/>
            <a:ext cx="2235849" cy="127513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Riskbruk </a:t>
            </a:r>
          </a:p>
        </p:txBody>
      </p:sp>
      <p:sp>
        <p:nvSpPr>
          <p:cNvPr id="12" name="Ellips 11"/>
          <p:cNvSpPr/>
          <p:nvPr/>
        </p:nvSpPr>
        <p:spPr>
          <a:xfrm>
            <a:off x="6728464" y="4143301"/>
            <a:ext cx="2414577"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Magproblem</a:t>
            </a:r>
            <a:r>
              <a:rPr lang="sv-SE" sz="2000" b="1" dirty="0">
                <a:solidFill>
                  <a:schemeClr val="tx1"/>
                </a:solidFill>
              </a:rPr>
              <a:t> </a:t>
            </a:r>
          </a:p>
        </p:txBody>
      </p:sp>
      <p:sp>
        <p:nvSpPr>
          <p:cNvPr id="13" name="Ellips 12"/>
          <p:cNvSpPr/>
          <p:nvPr/>
        </p:nvSpPr>
        <p:spPr>
          <a:xfrm>
            <a:off x="9424646" y="621783"/>
            <a:ext cx="2235849" cy="127548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Självskade-beteende</a:t>
            </a:r>
            <a:r>
              <a:rPr lang="sv-SE" sz="2000" b="1" dirty="0">
                <a:solidFill>
                  <a:schemeClr val="tx1"/>
                </a:solidFill>
              </a:rPr>
              <a:t> </a:t>
            </a:r>
          </a:p>
        </p:txBody>
      </p:sp>
      <p:sp>
        <p:nvSpPr>
          <p:cNvPr id="14" name="Ellips 13"/>
          <p:cNvSpPr/>
          <p:nvPr/>
        </p:nvSpPr>
        <p:spPr>
          <a:xfrm>
            <a:off x="769216" y="4106303"/>
            <a:ext cx="2319956" cy="135730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Yrsel </a:t>
            </a:r>
            <a:r>
              <a:rPr lang="sv-SE" sz="2000" b="1" dirty="0">
                <a:solidFill>
                  <a:schemeClr val="tx1"/>
                </a:solidFill>
              </a:rPr>
              <a:t> </a:t>
            </a:r>
          </a:p>
        </p:txBody>
      </p:sp>
      <p:sp>
        <p:nvSpPr>
          <p:cNvPr id="16" name="Ellips 15"/>
          <p:cNvSpPr/>
          <p:nvPr/>
        </p:nvSpPr>
        <p:spPr>
          <a:xfrm>
            <a:off x="3799232" y="640462"/>
            <a:ext cx="2235849" cy="128331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Depression </a:t>
            </a:r>
          </a:p>
        </p:txBody>
      </p:sp>
      <p:sp>
        <p:nvSpPr>
          <p:cNvPr id="19" name="Ellips 18"/>
          <p:cNvSpPr/>
          <p:nvPr/>
        </p:nvSpPr>
        <p:spPr>
          <a:xfrm>
            <a:off x="9540150" y="4096179"/>
            <a:ext cx="2235849" cy="128331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Hjärtinfarkt </a:t>
            </a:r>
            <a:r>
              <a:rPr lang="sv-SE" sz="2000" b="1" dirty="0">
                <a:solidFill>
                  <a:schemeClr val="tx1"/>
                </a:solidFill>
              </a:rPr>
              <a:t>  </a:t>
            </a:r>
          </a:p>
        </p:txBody>
      </p:sp>
      <p:sp>
        <p:nvSpPr>
          <p:cNvPr id="20" name="Ellips 19"/>
          <p:cNvSpPr/>
          <p:nvPr/>
        </p:nvSpPr>
        <p:spPr>
          <a:xfrm>
            <a:off x="3709869" y="4143301"/>
            <a:ext cx="2414577" cy="130750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Smärta </a:t>
            </a:r>
            <a:br>
              <a:rPr lang="sv-SE" sz="2000" dirty="0">
                <a:solidFill>
                  <a:schemeClr val="tx1"/>
                </a:solidFill>
              </a:rPr>
            </a:br>
            <a:r>
              <a:rPr lang="sv-SE" sz="1400" dirty="0">
                <a:solidFill>
                  <a:schemeClr val="tx1"/>
                </a:solidFill>
              </a:rPr>
              <a:t>(rygg, nacke m.m.) </a:t>
            </a:r>
          </a:p>
        </p:txBody>
      </p:sp>
      <p:sp>
        <p:nvSpPr>
          <p:cNvPr id="21" name="Ellips 20"/>
          <p:cNvSpPr/>
          <p:nvPr/>
        </p:nvSpPr>
        <p:spPr>
          <a:xfrm>
            <a:off x="3709869" y="2329182"/>
            <a:ext cx="2530224" cy="1307503"/>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000" dirty="0">
                <a:solidFill>
                  <a:schemeClr val="tx1"/>
                </a:solidFill>
              </a:rPr>
              <a:t>PTSD</a:t>
            </a:r>
          </a:p>
        </p:txBody>
      </p:sp>
    </p:spTree>
    <p:extLst>
      <p:ext uri="{BB962C8B-B14F-4D97-AF65-F5344CB8AC3E}">
        <p14:creationId xmlns:p14="http://schemas.microsoft.com/office/powerpoint/2010/main" val="141903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Våga fråga! </a:t>
            </a:r>
          </a:p>
        </p:txBody>
      </p:sp>
      <p:sp>
        <p:nvSpPr>
          <p:cNvPr id="3" name="Platshållare för innehåll 2"/>
          <p:cNvSpPr>
            <a:spLocks noGrp="1"/>
          </p:cNvSpPr>
          <p:nvPr>
            <p:ph idx="1"/>
          </p:nvPr>
        </p:nvSpPr>
        <p:spPr/>
        <p:txBody>
          <a:bodyPr/>
          <a:lstStyle/>
          <a:p>
            <a:r>
              <a:rPr lang="sv-SE" b="1" dirty="0"/>
              <a:t>Ett stort problem</a:t>
            </a:r>
            <a:r>
              <a:rPr lang="sv-SE" b="1" dirty="0">
                <a:solidFill>
                  <a:schemeClr val="accent1"/>
                </a:solidFill>
              </a:rPr>
              <a:t> </a:t>
            </a:r>
            <a:r>
              <a:rPr lang="sv-SE" dirty="0"/>
              <a:t>för våldsutsatta </a:t>
            </a:r>
            <a:r>
              <a:rPr lang="sv-SE" b="1" dirty="0"/>
              <a:t>är tystnad från omgivningen </a:t>
            </a:r>
            <a:r>
              <a:rPr lang="sv-SE" dirty="0"/>
              <a:t>– att de flesta inte vågar fråga, fastän de kanske misstänker eller vet</a:t>
            </a:r>
          </a:p>
          <a:p>
            <a:r>
              <a:rPr lang="sv-SE" b="1" dirty="0"/>
              <a:t>Att någon faktiskt frågar, ser och säger något, kan vara avgörande </a:t>
            </a:r>
            <a:r>
              <a:rPr lang="sv-SE" dirty="0"/>
              <a:t>för att en utsatt till slut tar sig ur sin situation </a:t>
            </a:r>
          </a:p>
          <a:p>
            <a:pPr marL="30163" indent="0">
              <a:buNone/>
            </a:pPr>
            <a:endParaRPr lang="sv-SE" dirty="0"/>
          </a:p>
        </p:txBody>
      </p:sp>
    </p:spTree>
    <p:extLst>
      <p:ext uri="{BB962C8B-B14F-4D97-AF65-F5344CB8AC3E}">
        <p14:creationId xmlns:p14="http://schemas.microsoft.com/office/powerpoint/2010/main" val="2155808422"/>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SKR</Template>
  <TotalTime>4090</TotalTime>
  <Words>2258</Words>
  <Application>Microsoft Office PowerPoint</Application>
  <PresentationFormat>Bredbild</PresentationFormat>
  <Paragraphs>264</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13</vt:i4>
      </vt:variant>
    </vt:vector>
  </HeadingPairs>
  <TitlesOfParts>
    <vt:vector size="24" baseType="lpstr">
      <vt:lpstr>Arial</vt:lpstr>
      <vt:lpstr>Calibri</vt:lpstr>
      <vt:lpstr>Calibri Light</vt:lpstr>
      <vt:lpstr>Symbol</vt:lpstr>
      <vt:lpstr>Times New Roman</vt:lpstr>
      <vt:lpstr>SKL PPT Gul</vt:lpstr>
      <vt:lpstr>SKL PPT Röd</vt:lpstr>
      <vt:lpstr>Inledningsbilder</vt:lpstr>
      <vt:lpstr>SKL PPT Mörk</vt:lpstr>
      <vt:lpstr>SKL PPT Svart</vt:lpstr>
      <vt:lpstr>SKL PPT Vit</vt:lpstr>
      <vt:lpstr>APT  våld i nära relationer   </vt:lpstr>
      <vt:lpstr>Varför prata om våld i nära relationer? </vt:lpstr>
      <vt:lpstr>Länk till film </vt:lpstr>
      <vt:lpstr>Vem kan drabbas? </vt:lpstr>
      <vt:lpstr>Vad räknas som våld? </vt:lpstr>
      <vt:lpstr>Varför är det svårt att lämna relationen?</vt:lpstr>
      <vt:lpstr>Våldets konsekvenser </vt:lpstr>
      <vt:lpstr>Våldets konsekvenser för hälsan </vt:lpstr>
      <vt:lpstr>Våga fråga! </vt:lpstr>
      <vt:lpstr> Diskutera  Hur kan vår arbetsplats hjälpa eller öka tryggheten för en medarbetare som är utsatt för våld i nära relation?  </vt:lpstr>
      <vt:lpstr>Vad kan jag som chef göra? </vt:lpstr>
      <vt:lpstr>Vad kan du göra? </vt:lpstr>
      <vt:lpstr>Stöd från andra aktörer </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Våld i nära relation - presentation för APT</dc:title>
  <dc:creator>Lovisa Fransson;Sofia Karlsson</dc:creator>
  <cp:lastModifiedBy>Karlsson Sofia</cp:lastModifiedBy>
  <cp:revision>174</cp:revision>
  <dcterms:created xsi:type="dcterms:W3CDTF">2020-11-23T10:33:11Z</dcterms:created>
  <dcterms:modified xsi:type="dcterms:W3CDTF">2023-11-21T13:09:31Z</dcterms:modified>
</cp:coreProperties>
</file>