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5" r:id="rId2"/>
    <p:sldMasterId id="2147483745" r:id="rId3"/>
    <p:sldMasterId id="2147483769" r:id="rId4"/>
    <p:sldMasterId id="2147483818" r:id="rId5"/>
    <p:sldMasterId id="2147483858" r:id="rId6"/>
    <p:sldMasterId id="2147483870" r:id="rId7"/>
    <p:sldMasterId id="2147483895" r:id="rId8"/>
    <p:sldMasterId id="2147483903" r:id="rId9"/>
    <p:sldMasterId id="2147483915" r:id="rId10"/>
    <p:sldMasterId id="2147483939" r:id="rId11"/>
    <p:sldMasterId id="2147483948" r:id="rId12"/>
    <p:sldMasterId id="2147483960" r:id="rId13"/>
    <p:sldMasterId id="2147483969" r:id="rId14"/>
    <p:sldMasterId id="2147483981" r:id="rId15"/>
    <p:sldMasterId id="2147483994" r:id="rId16"/>
    <p:sldMasterId id="2147484006" r:id="rId17"/>
  </p:sldMasterIdLst>
  <p:notesMasterIdLst>
    <p:notesMasterId r:id="rId27"/>
  </p:notesMasterIdLst>
  <p:sldIdLst>
    <p:sldId id="2134805805" r:id="rId18"/>
    <p:sldId id="2134805823" r:id="rId19"/>
    <p:sldId id="439" r:id="rId20"/>
    <p:sldId id="4273" r:id="rId21"/>
    <p:sldId id="2134805746" r:id="rId22"/>
    <p:sldId id="2134805820" r:id="rId23"/>
    <p:sldId id="2134805821" r:id="rId24"/>
    <p:sldId id="2134805795" r:id="rId25"/>
    <p:sldId id="2134805822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39C5C2E1-CF74-46F0-B53F-C97F11AD756C}">
          <p14:sldIdLst>
            <p14:sldId id="2134805805"/>
            <p14:sldId id="2134805823"/>
            <p14:sldId id="439"/>
            <p14:sldId id="4273"/>
            <p14:sldId id="2134805746"/>
            <p14:sldId id="2134805820"/>
            <p14:sldId id="2134805821"/>
            <p14:sldId id="2134805795"/>
            <p14:sldId id="21348058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D7A"/>
    <a:srgbClr val="30595A"/>
    <a:srgbClr val="4C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5" autoAdjust="0"/>
    <p:restoredTop sz="96224" autoAdjust="0"/>
  </p:normalViewPr>
  <p:slideViewPr>
    <p:cSldViewPr snapToGrid="0">
      <p:cViewPr varScale="1">
        <p:scale>
          <a:sx n="106" d="100"/>
          <a:sy n="106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AB5A4-CAAC-4E53-AE2A-88CAD086FC95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FF35B-6588-4BC7-BE95-9826B3336950}">
      <dgm:prSet/>
      <dgm:spPr/>
      <dgm:t>
        <a:bodyPr/>
        <a:lstStyle/>
        <a:p>
          <a:r>
            <a:rPr lang="en-US" dirty="0"/>
            <a:t>Öka möjlighet för god och jämlik vård</a:t>
          </a:r>
        </a:p>
      </dgm:t>
    </dgm:pt>
    <dgm:pt modelId="{0480046F-D5F7-440A-9287-D3FF2F100309}" type="parTrans" cxnId="{B0DCF432-2E26-4BFD-ADA8-D4420B1EB490}">
      <dgm:prSet/>
      <dgm:spPr/>
      <dgm:t>
        <a:bodyPr/>
        <a:lstStyle/>
        <a:p>
          <a:endParaRPr lang="en-US"/>
        </a:p>
      </dgm:t>
    </dgm:pt>
    <dgm:pt modelId="{DD471C5F-A4FE-48F2-9CA7-35DB5CC75B07}" type="sibTrans" cxnId="{B0DCF432-2E26-4BFD-ADA8-D4420B1EB490}">
      <dgm:prSet/>
      <dgm:spPr/>
      <dgm:t>
        <a:bodyPr/>
        <a:lstStyle/>
        <a:p>
          <a:endParaRPr lang="en-US"/>
        </a:p>
      </dgm:t>
    </dgm:pt>
    <dgm:pt modelId="{B25940EE-EBE2-4599-91FD-DC7BA250F0BE}">
      <dgm:prSet/>
      <dgm:spPr/>
      <dgm:t>
        <a:bodyPr/>
        <a:lstStyle/>
        <a:p>
          <a:r>
            <a:rPr lang="en-US" dirty="0"/>
            <a:t>Vårdpersonal och ledning får tillgång till ett evidensbaserat nationellt vårdprogram som vägledning och inspiration</a:t>
          </a:r>
        </a:p>
      </dgm:t>
    </dgm:pt>
    <dgm:pt modelId="{FE9C2E7C-80C9-4744-B001-6EA522D9F256}" type="parTrans" cxnId="{AC685F18-417C-4E39-A077-E8DB668CEFB3}">
      <dgm:prSet/>
      <dgm:spPr/>
      <dgm:t>
        <a:bodyPr/>
        <a:lstStyle/>
        <a:p>
          <a:endParaRPr lang="en-US"/>
        </a:p>
      </dgm:t>
    </dgm:pt>
    <dgm:pt modelId="{99A055F4-C99F-4F9F-AC6C-49BBD580CA9B}" type="sibTrans" cxnId="{AC685F18-417C-4E39-A077-E8DB668CEFB3}">
      <dgm:prSet/>
      <dgm:spPr/>
      <dgm:t>
        <a:bodyPr/>
        <a:lstStyle/>
        <a:p>
          <a:endParaRPr lang="en-US"/>
        </a:p>
      </dgm:t>
    </dgm:pt>
    <dgm:pt modelId="{07C3B6F8-7579-414C-8B5A-9C27EA2B9E7A}">
      <dgm:prSet/>
      <dgm:spPr/>
      <dgm:t>
        <a:bodyPr/>
        <a:lstStyle/>
        <a:p>
          <a:r>
            <a:rPr lang="en-US" dirty="0"/>
            <a:t>Inte behöva skapa vårdprogram i varje region</a:t>
          </a:r>
        </a:p>
      </dgm:t>
    </dgm:pt>
    <dgm:pt modelId="{0C3FC0B1-EFB9-4275-9F4B-B366E461ED2D}" type="parTrans" cxnId="{FDC81E9E-8899-43DC-BE96-112E207E1E8D}">
      <dgm:prSet/>
      <dgm:spPr/>
      <dgm:t>
        <a:bodyPr/>
        <a:lstStyle/>
        <a:p>
          <a:endParaRPr lang="en-US"/>
        </a:p>
      </dgm:t>
    </dgm:pt>
    <dgm:pt modelId="{4F6CDEEA-01E9-469E-935D-914922C18450}" type="sibTrans" cxnId="{FDC81E9E-8899-43DC-BE96-112E207E1E8D}">
      <dgm:prSet/>
      <dgm:spPr/>
      <dgm:t>
        <a:bodyPr/>
        <a:lstStyle/>
        <a:p>
          <a:endParaRPr lang="en-US"/>
        </a:p>
      </dgm:t>
    </dgm:pt>
    <dgm:pt modelId="{1C0FFEDF-32F0-4621-B605-609FF24761D7}">
      <dgm:prSet/>
      <dgm:spPr/>
      <dgm:t>
        <a:bodyPr/>
        <a:lstStyle/>
        <a:p>
          <a:r>
            <a:rPr lang="en-US" dirty="0"/>
            <a:t>Underlätta regionernas arbete och förenklar samarbete mellan regioner som framtagande av stöd</a:t>
          </a:r>
        </a:p>
      </dgm:t>
    </dgm:pt>
    <dgm:pt modelId="{73AB8C49-00F0-464F-8ABC-0BE16B69413A}" type="parTrans" cxnId="{235F24BD-3468-4BA7-992A-0D908E99F3F9}">
      <dgm:prSet/>
      <dgm:spPr/>
      <dgm:t>
        <a:bodyPr/>
        <a:lstStyle/>
        <a:p>
          <a:endParaRPr lang="en-US"/>
        </a:p>
      </dgm:t>
    </dgm:pt>
    <dgm:pt modelId="{3B868931-7043-42DA-89C5-561C5F9A6319}" type="sibTrans" cxnId="{235F24BD-3468-4BA7-992A-0D908E99F3F9}">
      <dgm:prSet/>
      <dgm:spPr/>
      <dgm:t>
        <a:bodyPr/>
        <a:lstStyle/>
        <a:p>
          <a:endParaRPr lang="en-US"/>
        </a:p>
      </dgm:t>
    </dgm:pt>
    <dgm:pt modelId="{5737608F-4070-4C2A-BFAE-0EDB8AD864D7}">
      <dgm:prSet/>
      <dgm:spPr/>
      <dgm:t>
        <a:bodyPr/>
        <a:lstStyle/>
        <a:p>
          <a:r>
            <a:rPr lang="en-US" dirty="0"/>
            <a:t>Med mål att användas! </a:t>
          </a:r>
        </a:p>
      </dgm:t>
    </dgm:pt>
    <dgm:pt modelId="{8995A47C-E553-4C48-8BBD-CADE6C929705}" type="parTrans" cxnId="{59E8224B-F41F-467F-8494-6D61BCD20514}">
      <dgm:prSet/>
      <dgm:spPr/>
      <dgm:t>
        <a:bodyPr/>
        <a:lstStyle/>
        <a:p>
          <a:endParaRPr lang="en-US"/>
        </a:p>
      </dgm:t>
    </dgm:pt>
    <dgm:pt modelId="{4CC788EB-15C2-431D-AFEC-DC54FD12C340}" type="sibTrans" cxnId="{59E8224B-F41F-467F-8494-6D61BCD20514}">
      <dgm:prSet/>
      <dgm:spPr/>
      <dgm:t>
        <a:bodyPr/>
        <a:lstStyle/>
        <a:p>
          <a:endParaRPr lang="en-US"/>
        </a:p>
      </dgm:t>
    </dgm:pt>
    <dgm:pt modelId="{81F83B82-3F92-4767-9FDB-0B3CD4DED7A0}">
      <dgm:prSet/>
      <dgm:spPr/>
      <dgm:t>
        <a:bodyPr/>
        <a:lstStyle/>
        <a:p>
          <a:r>
            <a:rPr lang="sv-SE" dirty="0"/>
            <a:t>Vårdprogrammet ger nytta först vid användande i patientmötet</a:t>
          </a:r>
        </a:p>
      </dgm:t>
    </dgm:pt>
    <dgm:pt modelId="{FB1C4C27-1235-4E2F-99D3-DEB39B67A58E}" type="parTrans" cxnId="{C74D1593-42D4-4AF0-8B69-9DE38ECD9B50}">
      <dgm:prSet/>
      <dgm:spPr/>
      <dgm:t>
        <a:bodyPr/>
        <a:lstStyle/>
        <a:p>
          <a:endParaRPr lang="sv-SE"/>
        </a:p>
      </dgm:t>
    </dgm:pt>
    <dgm:pt modelId="{61713F9D-CA5B-4C4E-B45B-C9E090128D02}" type="sibTrans" cxnId="{C74D1593-42D4-4AF0-8B69-9DE38ECD9B50}">
      <dgm:prSet/>
      <dgm:spPr/>
      <dgm:t>
        <a:bodyPr/>
        <a:lstStyle/>
        <a:p>
          <a:endParaRPr lang="sv-SE"/>
        </a:p>
      </dgm:t>
    </dgm:pt>
    <dgm:pt modelId="{903CE915-3DE6-40FB-A415-95F6BD5F6BD4}" type="pres">
      <dgm:prSet presAssocID="{D92AB5A4-CAAC-4E53-AE2A-88CAD086FC95}" presName="linear" presStyleCnt="0">
        <dgm:presLayoutVars>
          <dgm:dir/>
          <dgm:animLvl val="lvl"/>
          <dgm:resizeHandles val="exact"/>
        </dgm:presLayoutVars>
      </dgm:prSet>
      <dgm:spPr/>
    </dgm:pt>
    <dgm:pt modelId="{875A34A5-7975-4DD0-A523-44B56057C624}" type="pres">
      <dgm:prSet presAssocID="{9C9FF35B-6588-4BC7-BE95-9826B3336950}" presName="parentLin" presStyleCnt="0"/>
      <dgm:spPr/>
    </dgm:pt>
    <dgm:pt modelId="{92F02FD5-2851-41C4-8330-8D0F96845A21}" type="pres">
      <dgm:prSet presAssocID="{9C9FF35B-6588-4BC7-BE95-9826B3336950}" presName="parentLeftMargin" presStyleLbl="node1" presStyleIdx="0" presStyleCnt="3"/>
      <dgm:spPr/>
    </dgm:pt>
    <dgm:pt modelId="{8D994AE4-6056-4483-84ED-C62FC716524D}" type="pres">
      <dgm:prSet presAssocID="{9C9FF35B-6588-4BC7-BE95-9826B33369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3CFF76-4721-4393-B26A-03926BDAA004}" type="pres">
      <dgm:prSet presAssocID="{9C9FF35B-6588-4BC7-BE95-9826B3336950}" presName="negativeSpace" presStyleCnt="0"/>
      <dgm:spPr/>
    </dgm:pt>
    <dgm:pt modelId="{40BA2497-ECB6-431E-A77C-E332ACD6EA18}" type="pres">
      <dgm:prSet presAssocID="{9C9FF35B-6588-4BC7-BE95-9826B3336950}" presName="childText" presStyleLbl="conFgAcc1" presStyleIdx="0" presStyleCnt="3">
        <dgm:presLayoutVars>
          <dgm:bulletEnabled val="1"/>
        </dgm:presLayoutVars>
      </dgm:prSet>
      <dgm:spPr/>
    </dgm:pt>
    <dgm:pt modelId="{915D5DF2-A46C-4DEA-8BFD-22A15F3398C7}" type="pres">
      <dgm:prSet presAssocID="{DD471C5F-A4FE-48F2-9CA7-35DB5CC75B07}" presName="spaceBetweenRectangles" presStyleCnt="0"/>
      <dgm:spPr/>
    </dgm:pt>
    <dgm:pt modelId="{49F27563-FCD5-43AE-8C8F-1E97B20938A4}" type="pres">
      <dgm:prSet presAssocID="{07C3B6F8-7579-414C-8B5A-9C27EA2B9E7A}" presName="parentLin" presStyleCnt="0"/>
      <dgm:spPr/>
    </dgm:pt>
    <dgm:pt modelId="{EAD96C02-7B8D-40B1-AF4C-8D6275CD0E11}" type="pres">
      <dgm:prSet presAssocID="{07C3B6F8-7579-414C-8B5A-9C27EA2B9E7A}" presName="parentLeftMargin" presStyleLbl="node1" presStyleIdx="0" presStyleCnt="3"/>
      <dgm:spPr/>
    </dgm:pt>
    <dgm:pt modelId="{F8731733-4740-470F-8267-AC29AA4B9422}" type="pres">
      <dgm:prSet presAssocID="{07C3B6F8-7579-414C-8B5A-9C27EA2B9E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75D7D2-0BF0-40A8-9D7B-72FDE57A0FD6}" type="pres">
      <dgm:prSet presAssocID="{07C3B6F8-7579-414C-8B5A-9C27EA2B9E7A}" presName="negativeSpace" presStyleCnt="0"/>
      <dgm:spPr/>
    </dgm:pt>
    <dgm:pt modelId="{1DA82C50-DB0D-4CFE-8D9C-1435A28CAFBB}" type="pres">
      <dgm:prSet presAssocID="{07C3B6F8-7579-414C-8B5A-9C27EA2B9E7A}" presName="childText" presStyleLbl="conFgAcc1" presStyleIdx="1" presStyleCnt="3">
        <dgm:presLayoutVars>
          <dgm:bulletEnabled val="1"/>
        </dgm:presLayoutVars>
      </dgm:prSet>
      <dgm:spPr/>
    </dgm:pt>
    <dgm:pt modelId="{C495B6D4-36E9-42B1-B018-23A44574F4FB}" type="pres">
      <dgm:prSet presAssocID="{4F6CDEEA-01E9-469E-935D-914922C18450}" presName="spaceBetweenRectangles" presStyleCnt="0"/>
      <dgm:spPr/>
    </dgm:pt>
    <dgm:pt modelId="{A7E3F0CE-CDAD-45F4-AFD6-8085BA61B466}" type="pres">
      <dgm:prSet presAssocID="{5737608F-4070-4C2A-BFAE-0EDB8AD864D7}" presName="parentLin" presStyleCnt="0"/>
      <dgm:spPr/>
    </dgm:pt>
    <dgm:pt modelId="{4B06CB2B-161A-496D-B157-5DD60990091E}" type="pres">
      <dgm:prSet presAssocID="{5737608F-4070-4C2A-BFAE-0EDB8AD864D7}" presName="parentLeftMargin" presStyleLbl="node1" presStyleIdx="1" presStyleCnt="3"/>
      <dgm:spPr/>
    </dgm:pt>
    <dgm:pt modelId="{2CC78478-8B4E-4043-8418-37EE722FA79C}" type="pres">
      <dgm:prSet presAssocID="{5737608F-4070-4C2A-BFAE-0EDB8AD864D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23D1C6-B95C-4307-8F29-CE108198D76B}" type="pres">
      <dgm:prSet presAssocID="{5737608F-4070-4C2A-BFAE-0EDB8AD864D7}" presName="negativeSpace" presStyleCnt="0"/>
      <dgm:spPr/>
    </dgm:pt>
    <dgm:pt modelId="{C6DEC751-7C05-42E9-84ED-EC23A6D85DE9}" type="pres">
      <dgm:prSet presAssocID="{5737608F-4070-4C2A-BFAE-0EDB8AD864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C7AE805-BA69-44CE-9F30-C36A46600EB9}" type="presOf" srcId="{B25940EE-EBE2-4599-91FD-DC7BA250F0BE}" destId="{40BA2497-ECB6-431E-A77C-E332ACD6EA18}" srcOrd="0" destOrd="0" presId="urn:microsoft.com/office/officeart/2005/8/layout/list1"/>
    <dgm:cxn modelId="{7E1A920F-C3E7-47F0-BC0B-45392CE1837A}" type="presOf" srcId="{1C0FFEDF-32F0-4621-B605-609FF24761D7}" destId="{1DA82C50-DB0D-4CFE-8D9C-1435A28CAFBB}" srcOrd="0" destOrd="0" presId="urn:microsoft.com/office/officeart/2005/8/layout/list1"/>
    <dgm:cxn modelId="{AC685F18-417C-4E39-A077-E8DB668CEFB3}" srcId="{9C9FF35B-6588-4BC7-BE95-9826B3336950}" destId="{B25940EE-EBE2-4599-91FD-DC7BA250F0BE}" srcOrd="0" destOrd="0" parTransId="{FE9C2E7C-80C9-4744-B001-6EA522D9F256}" sibTransId="{99A055F4-C99F-4F9F-AC6C-49BBD580CA9B}"/>
    <dgm:cxn modelId="{95C12E23-2433-48B6-BA10-2A0527422029}" type="presOf" srcId="{07C3B6F8-7579-414C-8B5A-9C27EA2B9E7A}" destId="{F8731733-4740-470F-8267-AC29AA4B9422}" srcOrd="1" destOrd="0" presId="urn:microsoft.com/office/officeart/2005/8/layout/list1"/>
    <dgm:cxn modelId="{B0DCF432-2E26-4BFD-ADA8-D4420B1EB490}" srcId="{D92AB5A4-CAAC-4E53-AE2A-88CAD086FC95}" destId="{9C9FF35B-6588-4BC7-BE95-9826B3336950}" srcOrd="0" destOrd="0" parTransId="{0480046F-D5F7-440A-9287-D3FF2F100309}" sibTransId="{DD471C5F-A4FE-48F2-9CA7-35DB5CC75B07}"/>
    <dgm:cxn modelId="{9E754E34-BC91-437C-9C02-877D3E418334}" type="presOf" srcId="{5737608F-4070-4C2A-BFAE-0EDB8AD864D7}" destId="{4B06CB2B-161A-496D-B157-5DD60990091E}" srcOrd="0" destOrd="0" presId="urn:microsoft.com/office/officeart/2005/8/layout/list1"/>
    <dgm:cxn modelId="{BFB70E37-E206-4120-81F5-C8D15BECC106}" type="presOf" srcId="{D92AB5A4-CAAC-4E53-AE2A-88CAD086FC95}" destId="{903CE915-3DE6-40FB-A415-95F6BD5F6BD4}" srcOrd="0" destOrd="0" presId="urn:microsoft.com/office/officeart/2005/8/layout/list1"/>
    <dgm:cxn modelId="{2DE13562-B839-4545-9D7F-9DCEEEF501A1}" type="presOf" srcId="{81F83B82-3F92-4767-9FDB-0B3CD4DED7A0}" destId="{C6DEC751-7C05-42E9-84ED-EC23A6D85DE9}" srcOrd="0" destOrd="0" presId="urn:microsoft.com/office/officeart/2005/8/layout/list1"/>
    <dgm:cxn modelId="{59E8224B-F41F-467F-8494-6D61BCD20514}" srcId="{D92AB5A4-CAAC-4E53-AE2A-88CAD086FC95}" destId="{5737608F-4070-4C2A-BFAE-0EDB8AD864D7}" srcOrd="2" destOrd="0" parTransId="{8995A47C-E553-4C48-8BBD-CADE6C929705}" sibTransId="{4CC788EB-15C2-431D-AFEC-DC54FD12C340}"/>
    <dgm:cxn modelId="{6B353C84-2073-4180-9092-991BBEBFC373}" type="presOf" srcId="{9C9FF35B-6588-4BC7-BE95-9826B3336950}" destId="{92F02FD5-2851-41C4-8330-8D0F96845A21}" srcOrd="0" destOrd="0" presId="urn:microsoft.com/office/officeart/2005/8/layout/list1"/>
    <dgm:cxn modelId="{C74D1593-42D4-4AF0-8B69-9DE38ECD9B50}" srcId="{5737608F-4070-4C2A-BFAE-0EDB8AD864D7}" destId="{81F83B82-3F92-4767-9FDB-0B3CD4DED7A0}" srcOrd="0" destOrd="0" parTransId="{FB1C4C27-1235-4E2F-99D3-DEB39B67A58E}" sibTransId="{61713F9D-CA5B-4C4E-B45B-C9E090128D02}"/>
    <dgm:cxn modelId="{FDC81E9E-8899-43DC-BE96-112E207E1E8D}" srcId="{D92AB5A4-CAAC-4E53-AE2A-88CAD086FC95}" destId="{07C3B6F8-7579-414C-8B5A-9C27EA2B9E7A}" srcOrd="1" destOrd="0" parTransId="{0C3FC0B1-EFB9-4275-9F4B-B366E461ED2D}" sibTransId="{4F6CDEEA-01E9-469E-935D-914922C18450}"/>
    <dgm:cxn modelId="{15901BB3-FD71-4544-82D2-F87E6ED5A6CA}" type="presOf" srcId="{5737608F-4070-4C2A-BFAE-0EDB8AD864D7}" destId="{2CC78478-8B4E-4043-8418-37EE722FA79C}" srcOrd="1" destOrd="0" presId="urn:microsoft.com/office/officeart/2005/8/layout/list1"/>
    <dgm:cxn modelId="{235F24BD-3468-4BA7-992A-0D908E99F3F9}" srcId="{07C3B6F8-7579-414C-8B5A-9C27EA2B9E7A}" destId="{1C0FFEDF-32F0-4621-B605-609FF24761D7}" srcOrd="0" destOrd="0" parTransId="{73AB8C49-00F0-464F-8ABC-0BE16B69413A}" sibTransId="{3B868931-7043-42DA-89C5-561C5F9A6319}"/>
    <dgm:cxn modelId="{59E866D4-AA24-41E7-9834-92C4F02C68E8}" type="presOf" srcId="{07C3B6F8-7579-414C-8B5A-9C27EA2B9E7A}" destId="{EAD96C02-7B8D-40B1-AF4C-8D6275CD0E11}" srcOrd="0" destOrd="0" presId="urn:microsoft.com/office/officeart/2005/8/layout/list1"/>
    <dgm:cxn modelId="{76C380FA-5F07-486C-A29D-8D3AA34041C7}" type="presOf" srcId="{9C9FF35B-6588-4BC7-BE95-9826B3336950}" destId="{8D994AE4-6056-4483-84ED-C62FC716524D}" srcOrd="1" destOrd="0" presId="urn:microsoft.com/office/officeart/2005/8/layout/list1"/>
    <dgm:cxn modelId="{29D4A76F-5824-4D43-A062-3D380EA7EB0C}" type="presParOf" srcId="{903CE915-3DE6-40FB-A415-95F6BD5F6BD4}" destId="{875A34A5-7975-4DD0-A523-44B56057C624}" srcOrd="0" destOrd="0" presId="urn:microsoft.com/office/officeart/2005/8/layout/list1"/>
    <dgm:cxn modelId="{3EC7528E-C274-4A3A-AE24-E5CC72E8B40A}" type="presParOf" srcId="{875A34A5-7975-4DD0-A523-44B56057C624}" destId="{92F02FD5-2851-41C4-8330-8D0F96845A21}" srcOrd="0" destOrd="0" presId="urn:microsoft.com/office/officeart/2005/8/layout/list1"/>
    <dgm:cxn modelId="{0CF56F66-EB54-4948-8EE0-276A9CC67203}" type="presParOf" srcId="{875A34A5-7975-4DD0-A523-44B56057C624}" destId="{8D994AE4-6056-4483-84ED-C62FC716524D}" srcOrd="1" destOrd="0" presId="urn:microsoft.com/office/officeart/2005/8/layout/list1"/>
    <dgm:cxn modelId="{CB8CC480-74F7-42FB-9F2F-0DE19D314F54}" type="presParOf" srcId="{903CE915-3DE6-40FB-A415-95F6BD5F6BD4}" destId="{413CFF76-4721-4393-B26A-03926BDAA004}" srcOrd="1" destOrd="0" presId="urn:microsoft.com/office/officeart/2005/8/layout/list1"/>
    <dgm:cxn modelId="{366CC076-0B8F-4E2A-A0DF-BF1D0BD9BC1E}" type="presParOf" srcId="{903CE915-3DE6-40FB-A415-95F6BD5F6BD4}" destId="{40BA2497-ECB6-431E-A77C-E332ACD6EA18}" srcOrd="2" destOrd="0" presId="urn:microsoft.com/office/officeart/2005/8/layout/list1"/>
    <dgm:cxn modelId="{CB53C1B9-671E-4B9D-BB2A-991FC42143E6}" type="presParOf" srcId="{903CE915-3DE6-40FB-A415-95F6BD5F6BD4}" destId="{915D5DF2-A46C-4DEA-8BFD-22A15F3398C7}" srcOrd="3" destOrd="0" presId="urn:microsoft.com/office/officeart/2005/8/layout/list1"/>
    <dgm:cxn modelId="{45FC2B68-243C-440A-B7EC-B9401762959D}" type="presParOf" srcId="{903CE915-3DE6-40FB-A415-95F6BD5F6BD4}" destId="{49F27563-FCD5-43AE-8C8F-1E97B20938A4}" srcOrd="4" destOrd="0" presId="urn:microsoft.com/office/officeart/2005/8/layout/list1"/>
    <dgm:cxn modelId="{915B887C-5973-4C6B-B67C-60210871A407}" type="presParOf" srcId="{49F27563-FCD5-43AE-8C8F-1E97B20938A4}" destId="{EAD96C02-7B8D-40B1-AF4C-8D6275CD0E11}" srcOrd="0" destOrd="0" presId="urn:microsoft.com/office/officeart/2005/8/layout/list1"/>
    <dgm:cxn modelId="{47615A5B-B6B2-4E37-9F54-A9F4DFEFB737}" type="presParOf" srcId="{49F27563-FCD5-43AE-8C8F-1E97B20938A4}" destId="{F8731733-4740-470F-8267-AC29AA4B9422}" srcOrd="1" destOrd="0" presId="urn:microsoft.com/office/officeart/2005/8/layout/list1"/>
    <dgm:cxn modelId="{86D70CA5-4DA2-4133-84A4-6072CCEF668D}" type="presParOf" srcId="{903CE915-3DE6-40FB-A415-95F6BD5F6BD4}" destId="{5075D7D2-0BF0-40A8-9D7B-72FDE57A0FD6}" srcOrd="5" destOrd="0" presId="urn:microsoft.com/office/officeart/2005/8/layout/list1"/>
    <dgm:cxn modelId="{531D869E-8D54-47F2-9546-40222D4475CB}" type="presParOf" srcId="{903CE915-3DE6-40FB-A415-95F6BD5F6BD4}" destId="{1DA82C50-DB0D-4CFE-8D9C-1435A28CAFBB}" srcOrd="6" destOrd="0" presId="urn:microsoft.com/office/officeart/2005/8/layout/list1"/>
    <dgm:cxn modelId="{CD4ED3EE-37A9-42A1-9ACA-2636EF48EF57}" type="presParOf" srcId="{903CE915-3DE6-40FB-A415-95F6BD5F6BD4}" destId="{C495B6D4-36E9-42B1-B018-23A44574F4FB}" srcOrd="7" destOrd="0" presId="urn:microsoft.com/office/officeart/2005/8/layout/list1"/>
    <dgm:cxn modelId="{423267B8-8378-4CDC-BA52-536E89C0283B}" type="presParOf" srcId="{903CE915-3DE6-40FB-A415-95F6BD5F6BD4}" destId="{A7E3F0CE-CDAD-45F4-AFD6-8085BA61B466}" srcOrd="8" destOrd="0" presId="urn:microsoft.com/office/officeart/2005/8/layout/list1"/>
    <dgm:cxn modelId="{FEDDF987-A640-42AD-AE9D-DD7627C25627}" type="presParOf" srcId="{A7E3F0CE-CDAD-45F4-AFD6-8085BA61B466}" destId="{4B06CB2B-161A-496D-B157-5DD60990091E}" srcOrd="0" destOrd="0" presId="urn:microsoft.com/office/officeart/2005/8/layout/list1"/>
    <dgm:cxn modelId="{8F9D15B8-19FF-4F1A-8EA5-6F2670D85778}" type="presParOf" srcId="{A7E3F0CE-CDAD-45F4-AFD6-8085BA61B466}" destId="{2CC78478-8B4E-4043-8418-37EE722FA79C}" srcOrd="1" destOrd="0" presId="urn:microsoft.com/office/officeart/2005/8/layout/list1"/>
    <dgm:cxn modelId="{BE105240-D2BF-499E-A2A0-5AAB78ABEDFE}" type="presParOf" srcId="{903CE915-3DE6-40FB-A415-95F6BD5F6BD4}" destId="{F223D1C6-B95C-4307-8F29-CE108198D76B}" srcOrd="9" destOrd="0" presId="urn:microsoft.com/office/officeart/2005/8/layout/list1"/>
    <dgm:cxn modelId="{09D1A12D-8EBC-46CA-B6A7-21C5066675DC}" type="presParOf" srcId="{903CE915-3DE6-40FB-A415-95F6BD5F6BD4}" destId="{C6DEC751-7C05-42E9-84ED-EC23A6D85D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5894E6-BB15-4AA8-ADB0-B84FC778D6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D49B50A-EAE4-40A2-8FDE-CA4AA97C9726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sv-SE" sz="2400" b="1" dirty="0"/>
            <a:t>Nationella riktlinjer levnadsvanor (Socialstyrelsen)  </a:t>
          </a:r>
        </a:p>
        <a:p>
          <a:pPr rtl="0">
            <a:lnSpc>
              <a:spcPct val="50000"/>
            </a:lnSpc>
          </a:pPr>
          <a:r>
            <a:rPr lang="sv-SE" sz="2000" b="1" i="1" dirty="0"/>
            <a:t>Vad</a:t>
          </a:r>
          <a:r>
            <a:rPr lang="sv-SE" sz="2000" i="1" dirty="0"/>
            <a:t> ska vi göra?</a:t>
          </a:r>
        </a:p>
        <a:p>
          <a:pPr rtl="0">
            <a:lnSpc>
              <a:spcPct val="90000"/>
            </a:lnSpc>
          </a:pPr>
          <a:r>
            <a:rPr lang="sv-SE" sz="1800" dirty="0"/>
            <a:t>Målgrupp: beslutsfattare för vårdens och omsorgens utbud och innehåll</a:t>
          </a:r>
        </a:p>
      </dgm:t>
    </dgm:pt>
    <dgm:pt modelId="{A143462D-29CC-4624-9367-689DE7BC6EE7}" type="parTrans" cxnId="{DD24CC4E-5D76-43F1-AE20-F0F407C84B22}">
      <dgm:prSet/>
      <dgm:spPr/>
      <dgm:t>
        <a:bodyPr/>
        <a:lstStyle/>
        <a:p>
          <a:endParaRPr lang="sv-SE"/>
        </a:p>
      </dgm:t>
    </dgm:pt>
    <dgm:pt modelId="{4CC1CB6A-8FC4-4D20-9C7A-290AC079DB33}" type="sibTrans" cxnId="{DD24CC4E-5D76-43F1-AE20-F0F407C84B22}">
      <dgm:prSet/>
      <dgm:spPr/>
      <dgm:t>
        <a:bodyPr/>
        <a:lstStyle/>
        <a:p>
          <a:endParaRPr lang="sv-SE"/>
        </a:p>
      </dgm:t>
    </dgm:pt>
    <dgm:pt modelId="{55C8F958-8306-40A6-8479-D13DD04E00A9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sv-SE" sz="2400" b="1" dirty="0"/>
            <a:t>Personcentrerade och sammanhållna vårdförlopp </a:t>
          </a:r>
        </a:p>
        <a:p>
          <a:pPr rtl="0">
            <a:lnSpc>
              <a:spcPct val="50000"/>
            </a:lnSpc>
          </a:pPr>
          <a:r>
            <a:rPr lang="sv-SE" sz="2000" b="1" i="1" dirty="0"/>
            <a:t>När </a:t>
          </a:r>
          <a:r>
            <a:rPr lang="sv-SE" sz="2000" i="1" dirty="0"/>
            <a:t>och </a:t>
          </a:r>
          <a:r>
            <a:rPr lang="sv-SE" sz="2000" b="1" i="1" dirty="0"/>
            <a:t>var</a:t>
          </a:r>
          <a:r>
            <a:rPr lang="sv-SE" sz="2000" i="1" dirty="0"/>
            <a:t> ska det göras?</a:t>
          </a:r>
        </a:p>
        <a:p>
          <a:pPr rtl="0">
            <a:lnSpc>
              <a:spcPct val="90000"/>
            </a:lnSpc>
          </a:pPr>
          <a:r>
            <a:rPr lang="sv-SE" sz="1800" dirty="0"/>
            <a:t>Målgrupp: andra vårdförlopp, målet är att levnadsvaneaspekten skall beaktas i alla vårdförlopp.</a:t>
          </a:r>
        </a:p>
      </dgm:t>
    </dgm:pt>
    <dgm:pt modelId="{B73A52D4-BD5E-4AF7-8F96-DFDC5FB4B808}" type="parTrans" cxnId="{A363DB3D-B0CF-4273-BF1E-C2BD9CD39472}">
      <dgm:prSet/>
      <dgm:spPr/>
      <dgm:t>
        <a:bodyPr/>
        <a:lstStyle/>
        <a:p>
          <a:endParaRPr lang="sv-SE"/>
        </a:p>
      </dgm:t>
    </dgm:pt>
    <dgm:pt modelId="{72E8AF70-B14B-42F4-9482-201C1F286237}" type="sibTrans" cxnId="{A363DB3D-B0CF-4273-BF1E-C2BD9CD39472}">
      <dgm:prSet/>
      <dgm:spPr/>
      <dgm:t>
        <a:bodyPr/>
        <a:lstStyle/>
        <a:p>
          <a:endParaRPr lang="sv-SE"/>
        </a:p>
      </dgm:t>
    </dgm:pt>
    <dgm:pt modelId="{9A222FD6-6695-4070-9144-C2CAE577091B}">
      <dgm:prSet custT="1"/>
      <dgm:spPr>
        <a:solidFill>
          <a:srgbClr val="377D7A"/>
        </a:solidFill>
      </dgm:spPr>
      <dgm:t>
        <a:bodyPr/>
        <a:lstStyle/>
        <a:p>
          <a:pPr rtl="0">
            <a:lnSpc>
              <a:spcPct val="90000"/>
            </a:lnSpc>
          </a:pPr>
          <a:r>
            <a:rPr lang="sv-SE" sz="2400" b="1" dirty="0"/>
            <a:t>Nationellt vårdprogram levnadsvanor </a:t>
          </a:r>
        </a:p>
        <a:p>
          <a:pPr rtl="0">
            <a:lnSpc>
              <a:spcPct val="50000"/>
            </a:lnSpc>
          </a:pPr>
          <a:r>
            <a:rPr lang="sv-SE" sz="2000" b="1" i="1" dirty="0"/>
            <a:t>Hur</a:t>
          </a:r>
          <a:r>
            <a:rPr lang="sv-SE" sz="2000" i="1" dirty="0"/>
            <a:t> ska vi göra?</a:t>
          </a:r>
        </a:p>
        <a:p>
          <a:pPr rtl="0">
            <a:lnSpc>
              <a:spcPct val="90000"/>
            </a:lnSpc>
          </a:pPr>
          <a:r>
            <a:rPr lang="sv-SE" sz="1800" dirty="0"/>
            <a:t>Målgrupp: vårdpersonal som möter patienter och chefer från första linjen </a:t>
          </a:r>
        </a:p>
      </dgm:t>
    </dgm:pt>
    <dgm:pt modelId="{C48918B0-6BEB-4DC8-A5D4-CE0C0FE5C127}" type="parTrans" cxnId="{D1990FE8-AEC9-4A20-B461-89A92C6F3A03}">
      <dgm:prSet/>
      <dgm:spPr/>
      <dgm:t>
        <a:bodyPr/>
        <a:lstStyle/>
        <a:p>
          <a:endParaRPr lang="sv-SE"/>
        </a:p>
      </dgm:t>
    </dgm:pt>
    <dgm:pt modelId="{1EBF5A26-2910-42A4-B5E8-1AFFA9847988}" type="sibTrans" cxnId="{D1990FE8-AEC9-4A20-B461-89A92C6F3A03}">
      <dgm:prSet/>
      <dgm:spPr/>
      <dgm:t>
        <a:bodyPr/>
        <a:lstStyle/>
        <a:p>
          <a:endParaRPr lang="sv-SE"/>
        </a:p>
      </dgm:t>
    </dgm:pt>
    <dgm:pt modelId="{9751BC0C-D160-4AFE-BAB6-6C63FD180B88}" type="pres">
      <dgm:prSet presAssocID="{1E5894E6-BB15-4AA8-ADB0-B84FC778D676}" presName="linear" presStyleCnt="0">
        <dgm:presLayoutVars>
          <dgm:animLvl val="lvl"/>
          <dgm:resizeHandles val="exact"/>
        </dgm:presLayoutVars>
      </dgm:prSet>
      <dgm:spPr/>
    </dgm:pt>
    <dgm:pt modelId="{676A0DCF-881D-4442-BA9C-77D9727875DF}" type="pres">
      <dgm:prSet presAssocID="{1D49B50A-EAE4-40A2-8FDE-CA4AA97C9726}" presName="parentText" presStyleLbl="node1" presStyleIdx="0" presStyleCnt="3" custLinFactNeighborX="0">
        <dgm:presLayoutVars>
          <dgm:chMax val="0"/>
          <dgm:bulletEnabled val="1"/>
        </dgm:presLayoutVars>
      </dgm:prSet>
      <dgm:spPr/>
    </dgm:pt>
    <dgm:pt modelId="{0AE71796-3F46-41E6-B95A-AD67367393DE}" type="pres">
      <dgm:prSet presAssocID="{4CC1CB6A-8FC4-4D20-9C7A-290AC079DB33}" presName="spacer" presStyleCnt="0"/>
      <dgm:spPr/>
    </dgm:pt>
    <dgm:pt modelId="{FA7C6A0E-12CE-4A56-A2FC-3BADACFDFF22}" type="pres">
      <dgm:prSet presAssocID="{9A222FD6-6695-4070-9144-C2CAE57709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6373F9-FF9C-4689-AF7F-45E7B1FC736B}" type="pres">
      <dgm:prSet presAssocID="{1EBF5A26-2910-42A4-B5E8-1AFFA9847988}" presName="spacer" presStyleCnt="0"/>
      <dgm:spPr/>
    </dgm:pt>
    <dgm:pt modelId="{EF934B76-7776-4BC7-B28F-B0DE7201B5A6}" type="pres">
      <dgm:prSet presAssocID="{55C8F958-8306-40A6-8479-D13DD04E00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84B9636-8F67-4463-A80A-E4A98FD86CD0}" type="presOf" srcId="{1D49B50A-EAE4-40A2-8FDE-CA4AA97C9726}" destId="{676A0DCF-881D-4442-BA9C-77D9727875DF}" srcOrd="0" destOrd="0" presId="urn:microsoft.com/office/officeart/2005/8/layout/vList2"/>
    <dgm:cxn modelId="{A363DB3D-B0CF-4273-BF1E-C2BD9CD39472}" srcId="{1E5894E6-BB15-4AA8-ADB0-B84FC778D676}" destId="{55C8F958-8306-40A6-8479-D13DD04E00A9}" srcOrd="2" destOrd="0" parTransId="{B73A52D4-BD5E-4AF7-8F96-DFDC5FB4B808}" sibTransId="{72E8AF70-B14B-42F4-9482-201C1F286237}"/>
    <dgm:cxn modelId="{6C6FF267-E623-4D13-BAC4-D76E421AA5A5}" type="presOf" srcId="{55C8F958-8306-40A6-8479-D13DD04E00A9}" destId="{EF934B76-7776-4BC7-B28F-B0DE7201B5A6}" srcOrd="0" destOrd="0" presId="urn:microsoft.com/office/officeart/2005/8/layout/vList2"/>
    <dgm:cxn modelId="{DD24CC4E-5D76-43F1-AE20-F0F407C84B22}" srcId="{1E5894E6-BB15-4AA8-ADB0-B84FC778D676}" destId="{1D49B50A-EAE4-40A2-8FDE-CA4AA97C9726}" srcOrd="0" destOrd="0" parTransId="{A143462D-29CC-4624-9367-689DE7BC6EE7}" sibTransId="{4CC1CB6A-8FC4-4D20-9C7A-290AC079DB33}"/>
    <dgm:cxn modelId="{E171CD73-6316-4F64-8E7E-551E344E6B62}" type="presOf" srcId="{1E5894E6-BB15-4AA8-ADB0-B84FC778D676}" destId="{9751BC0C-D160-4AFE-BAB6-6C63FD180B88}" srcOrd="0" destOrd="0" presId="urn:microsoft.com/office/officeart/2005/8/layout/vList2"/>
    <dgm:cxn modelId="{1DC7077A-F8F1-49D1-A147-B1FC5E013CB8}" type="presOf" srcId="{9A222FD6-6695-4070-9144-C2CAE577091B}" destId="{FA7C6A0E-12CE-4A56-A2FC-3BADACFDFF22}" srcOrd="0" destOrd="0" presId="urn:microsoft.com/office/officeart/2005/8/layout/vList2"/>
    <dgm:cxn modelId="{D1990FE8-AEC9-4A20-B461-89A92C6F3A03}" srcId="{1E5894E6-BB15-4AA8-ADB0-B84FC778D676}" destId="{9A222FD6-6695-4070-9144-C2CAE577091B}" srcOrd="1" destOrd="0" parTransId="{C48918B0-6BEB-4DC8-A5D4-CE0C0FE5C127}" sibTransId="{1EBF5A26-2910-42A4-B5E8-1AFFA9847988}"/>
    <dgm:cxn modelId="{ED1AC99E-1134-487D-B5D2-FF8BFC51D775}" type="presParOf" srcId="{9751BC0C-D160-4AFE-BAB6-6C63FD180B88}" destId="{676A0DCF-881D-4442-BA9C-77D9727875DF}" srcOrd="0" destOrd="0" presId="urn:microsoft.com/office/officeart/2005/8/layout/vList2"/>
    <dgm:cxn modelId="{4498236F-549D-46B0-AE22-255FF34B2FFD}" type="presParOf" srcId="{9751BC0C-D160-4AFE-BAB6-6C63FD180B88}" destId="{0AE71796-3F46-41E6-B95A-AD67367393DE}" srcOrd="1" destOrd="0" presId="urn:microsoft.com/office/officeart/2005/8/layout/vList2"/>
    <dgm:cxn modelId="{F6A4E37E-50DC-4D3B-8C25-B8F49C1CDA25}" type="presParOf" srcId="{9751BC0C-D160-4AFE-BAB6-6C63FD180B88}" destId="{FA7C6A0E-12CE-4A56-A2FC-3BADACFDFF22}" srcOrd="2" destOrd="0" presId="urn:microsoft.com/office/officeart/2005/8/layout/vList2"/>
    <dgm:cxn modelId="{055D0E1D-3C20-4E79-BB6E-B72DABF2E6CD}" type="presParOf" srcId="{9751BC0C-D160-4AFE-BAB6-6C63FD180B88}" destId="{A06373F9-FF9C-4689-AF7F-45E7B1FC736B}" srcOrd="3" destOrd="0" presId="urn:microsoft.com/office/officeart/2005/8/layout/vList2"/>
    <dgm:cxn modelId="{A7C9E80F-F5F2-41D2-A47D-FF9F3B78E333}" type="presParOf" srcId="{9751BC0C-D160-4AFE-BAB6-6C63FD180B88}" destId="{EF934B76-7776-4BC7-B28F-B0DE7201B5A6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A2497-ECB6-431E-A77C-E332ACD6EA18}">
      <dsp:nvSpPr>
        <dsp:cNvPr id="0" name=""/>
        <dsp:cNvSpPr/>
      </dsp:nvSpPr>
      <dsp:spPr>
        <a:xfrm>
          <a:off x="0" y="372214"/>
          <a:ext cx="91440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458216" rIns="70967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Vårdpersonal och ledning får tillgång till ett evidensbaserat nationellt vårdprogram som vägledning och inspiration</a:t>
          </a:r>
        </a:p>
      </dsp:txBody>
      <dsp:txXfrm>
        <a:off x="0" y="372214"/>
        <a:ext cx="9144000" cy="1247400"/>
      </dsp:txXfrm>
    </dsp:sp>
    <dsp:sp modelId="{8D994AE4-6056-4483-84ED-C62FC716524D}">
      <dsp:nvSpPr>
        <dsp:cNvPr id="0" name=""/>
        <dsp:cNvSpPr/>
      </dsp:nvSpPr>
      <dsp:spPr>
        <a:xfrm>
          <a:off x="457200" y="47494"/>
          <a:ext cx="640080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Öka möjlighet för god och jämlik vård</a:t>
          </a:r>
        </a:p>
      </dsp:txBody>
      <dsp:txXfrm>
        <a:off x="488903" y="79197"/>
        <a:ext cx="6337394" cy="586034"/>
      </dsp:txXfrm>
    </dsp:sp>
    <dsp:sp modelId="{1DA82C50-DB0D-4CFE-8D9C-1435A28CAFBB}">
      <dsp:nvSpPr>
        <dsp:cNvPr id="0" name=""/>
        <dsp:cNvSpPr/>
      </dsp:nvSpPr>
      <dsp:spPr>
        <a:xfrm>
          <a:off x="0" y="2063134"/>
          <a:ext cx="91440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458216" rIns="70967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Underlätta regionernas arbete och förenklar samarbete mellan regioner som framtagande av stöd</a:t>
          </a:r>
        </a:p>
      </dsp:txBody>
      <dsp:txXfrm>
        <a:off x="0" y="2063134"/>
        <a:ext cx="9144000" cy="1247400"/>
      </dsp:txXfrm>
    </dsp:sp>
    <dsp:sp modelId="{F8731733-4740-470F-8267-AC29AA4B9422}">
      <dsp:nvSpPr>
        <dsp:cNvPr id="0" name=""/>
        <dsp:cNvSpPr/>
      </dsp:nvSpPr>
      <dsp:spPr>
        <a:xfrm>
          <a:off x="457200" y="1738414"/>
          <a:ext cx="640080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 behöva skapa vårdprogram i varje region</a:t>
          </a:r>
        </a:p>
      </dsp:txBody>
      <dsp:txXfrm>
        <a:off x="488903" y="1770117"/>
        <a:ext cx="6337394" cy="586034"/>
      </dsp:txXfrm>
    </dsp:sp>
    <dsp:sp modelId="{C6DEC751-7C05-42E9-84ED-EC23A6D85DE9}">
      <dsp:nvSpPr>
        <dsp:cNvPr id="0" name=""/>
        <dsp:cNvSpPr/>
      </dsp:nvSpPr>
      <dsp:spPr>
        <a:xfrm>
          <a:off x="0" y="3754055"/>
          <a:ext cx="91440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458216" rIns="70967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200" kern="1200" dirty="0"/>
            <a:t>Vårdprogrammet ger nytta först vid användande i patientmötet</a:t>
          </a:r>
        </a:p>
      </dsp:txBody>
      <dsp:txXfrm>
        <a:off x="0" y="3754055"/>
        <a:ext cx="9144000" cy="935550"/>
      </dsp:txXfrm>
    </dsp:sp>
    <dsp:sp modelId="{2CC78478-8B4E-4043-8418-37EE722FA79C}">
      <dsp:nvSpPr>
        <dsp:cNvPr id="0" name=""/>
        <dsp:cNvSpPr/>
      </dsp:nvSpPr>
      <dsp:spPr>
        <a:xfrm>
          <a:off x="457200" y="3429334"/>
          <a:ext cx="640080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Med mål att användas! </a:t>
          </a:r>
        </a:p>
      </dsp:txBody>
      <dsp:txXfrm>
        <a:off x="488903" y="3461037"/>
        <a:ext cx="633739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A0DCF-881D-4442-BA9C-77D9727875DF}">
      <dsp:nvSpPr>
        <dsp:cNvPr id="0" name=""/>
        <dsp:cNvSpPr/>
      </dsp:nvSpPr>
      <dsp:spPr>
        <a:xfrm>
          <a:off x="0" y="382262"/>
          <a:ext cx="924550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Nationella riktlinjer levnadsvanor (Socialstyrelsen)  </a:t>
          </a:r>
        </a:p>
        <a:p>
          <a:pPr marL="0" lvl="0" indent="0" algn="l" defTabSz="1066800" rtl="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i="1" kern="1200" dirty="0"/>
            <a:t>Vad</a:t>
          </a:r>
          <a:r>
            <a:rPr lang="sv-SE" sz="2000" i="1" kern="1200" dirty="0"/>
            <a:t> ska vi göra?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Målgrupp: beslutsfattare för vårdens och omsorgens utbud och innehåll</a:t>
          </a:r>
        </a:p>
      </dsp:txBody>
      <dsp:txXfrm>
        <a:off x="63112" y="445374"/>
        <a:ext cx="9119281" cy="1166626"/>
      </dsp:txXfrm>
    </dsp:sp>
    <dsp:sp modelId="{FA7C6A0E-12CE-4A56-A2FC-3BADACFDFF22}">
      <dsp:nvSpPr>
        <dsp:cNvPr id="0" name=""/>
        <dsp:cNvSpPr/>
      </dsp:nvSpPr>
      <dsp:spPr>
        <a:xfrm>
          <a:off x="0" y="1862313"/>
          <a:ext cx="9245505" cy="1292850"/>
        </a:xfrm>
        <a:prstGeom prst="roundRect">
          <a:avLst/>
        </a:prstGeom>
        <a:solidFill>
          <a:srgbClr val="377D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Nationellt vårdprogram levnadsvanor </a:t>
          </a:r>
        </a:p>
        <a:p>
          <a:pPr marL="0" lvl="0" indent="0" algn="l" defTabSz="1066800" rtl="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i="1" kern="1200" dirty="0"/>
            <a:t>Hur</a:t>
          </a:r>
          <a:r>
            <a:rPr lang="sv-SE" sz="2000" i="1" kern="1200" dirty="0"/>
            <a:t> ska vi göra?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Målgrupp: vårdpersonal som möter patienter och chefer från första linjen </a:t>
          </a:r>
        </a:p>
      </dsp:txBody>
      <dsp:txXfrm>
        <a:off x="63112" y="1925425"/>
        <a:ext cx="9119281" cy="1166626"/>
      </dsp:txXfrm>
    </dsp:sp>
    <dsp:sp modelId="{EF934B76-7776-4BC7-B28F-B0DE7201B5A6}">
      <dsp:nvSpPr>
        <dsp:cNvPr id="0" name=""/>
        <dsp:cNvSpPr/>
      </dsp:nvSpPr>
      <dsp:spPr>
        <a:xfrm>
          <a:off x="0" y="3342363"/>
          <a:ext cx="924550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Personcentrerade och sammanhållna vårdförlopp </a:t>
          </a:r>
        </a:p>
        <a:p>
          <a:pPr marL="0" lvl="0" indent="0" algn="l" defTabSz="1066800" rtl="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i="1" kern="1200" dirty="0"/>
            <a:t>När </a:t>
          </a:r>
          <a:r>
            <a:rPr lang="sv-SE" sz="2000" i="1" kern="1200" dirty="0"/>
            <a:t>och </a:t>
          </a:r>
          <a:r>
            <a:rPr lang="sv-SE" sz="2000" b="1" i="1" kern="1200" dirty="0"/>
            <a:t>var</a:t>
          </a:r>
          <a:r>
            <a:rPr lang="sv-SE" sz="2000" i="1" kern="1200" dirty="0"/>
            <a:t> ska det göras?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Målgrupp: andra vårdförlopp, målet är att levnadsvaneaspekten skall beaktas i alla vårdförlopp.</a:t>
          </a:r>
        </a:p>
      </dsp:txBody>
      <dsp:txXfrm>
        <a:off x="63112" y="3405475"/>
        <a:ext cx="9119281" cy="116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6101A-B5B6-4705-AE1B-90601BAD0B54}" type="datetimeFigureOut">
              <a:rPr lang="sv-SE" smtClean="0"/>
              <a:t>2022-06-27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EA85-79F7-4BDB-8323-DA1CC1F355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066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A85-79F7-4BDB-8323-DA1CC1F3559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20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A85-79F7-4BDB-8323-DA1CC1F3559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83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A85-79F7-4BDB-8323-DA1CC1F3559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035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A85-79F7-4BDB-8323-DA1CC1F3559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04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A85-79F7-4BDB-8323-DA1CC1F3559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610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A85-79F7-4BDB-8323-DA1CC1F3559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46387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61903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7671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291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148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918572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613299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74886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832663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94769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86603654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2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10187706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3799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 dirty="0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6166394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3645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4307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854600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2019-12-12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Helen Abrahamsson, processledare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9929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450972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227219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1292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9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14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192881" indent="0" algn="ctr">
              <a:buNone/>
              <a:defRPr/>
            </a:lvl2pPr>
            <a:lvl3pPr marL="385763" indent="0" algn="ctr">
              <a:buNone/>
              <a:defRPr/>
            </a:lvl3pPr>
            <a:lvl4pPr marL="578644" indent="0" algn="ctr">
              <a:buNone/>
              <a:defRPr/>
            </a:lvl4pPr>
            <a:lvl5pPr marL="771525" indent="0" algn="ctr">
              <a:buNone/>
              <a:defRPr/>
            </a:lvl5pPr>
            <a:lvl6pPr marL="964406" indent="0" algn="ctr">
              <a:buNone/>
              <a:defRPr/>
            </a:lvl6pPr>
            <a:lvl7pPr marL="1157288" indent="0" algn="ctr">
              <a:buNone/>
              <a:defRPr/>
            </a:lvl7pPr>
            <a:lvl8pPr marL="1350169" indent="0" algn="ctr">
              <a:buNone/>
              <a:defRPr/>
            </a:lvl8pPr>
            <a:lvl9pPr marL="154305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216399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2863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091851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21462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64316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78484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081346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11333127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90982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00644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 dirty="0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95038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750587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2818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52057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784565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2019-12-12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Helen Abrahamsson, processledare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4426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75520" y="299695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0755093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1052753"/>
            <a:ext cx="10972800" cy="780685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1916836"/>
            <a:ext cx="10972800" cy="3417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826831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63084" y="1340769"/>
            <a:ext cx="103632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996453" y="1997243"/>
            <a:ext cx="10363200" cy="434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295944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543322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050288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584" y="4005078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92719"/>
            <a:ext cx="7315200" cy="332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51584" y="457182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7850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2547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6003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7138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68" y="773832"/>
            <a:ext cx="9985109" cy="782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295400" y="1772823"/>
            <a:ext cx="9985176" cy="345640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24353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09621" y="523906"/>
            <a:ext cx="11002433" cy="5641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662226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24801" y="597039"/>
            <a:ext cx="9475723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324800" y="6115893"/>
            <a:ext cx="19200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400" dirty="0">
                <a:solidFill>
                  <a:srgbClr val="000000"/>
                </a:solidFill>
              </a:rPr>
              <a:t>2017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311696" y="6115893"/>
            <a:ext cx="6176215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552389" y="6115893"/>
            <a:ext cx="1024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50" baseline="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000000"/>
                </a:solidFill>
              </a:rPr>
              <a:t>Sida</a:t>
            </a:r>
            <a:r>
              <a:rPr lang="sv-SE" cap="none" dirty="0">
                <a:solidFill>
                  <a:srgbClr val="000000"/>
                </a:solidFill>
              </a:rPr>
              <a:t> </a:t>
            </a:r>
            <a:fld id="{83CAF196-52AE-474F-8618-9C9C954F992D}" type="slidenum">
              <a:rPr lang="sv-SE" smtClean="0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306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10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9824844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77011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1069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124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800" dirty="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55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01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937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576414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1027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46756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608386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497981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5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9886154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4867568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190533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889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2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013" dirty="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65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7307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869111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49913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7069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194303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267523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47807664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58306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54668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 dirty="0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65106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8572177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451628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8649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176177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05829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998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13602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87578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6383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5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7071660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67701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141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200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02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490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05312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589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488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2089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05375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98128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294903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859301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8296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847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23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999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822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06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40677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633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8313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27488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9748114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52610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63059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08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7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83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977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94365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44473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510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85704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21747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7961699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527" eaLnBrk="0" fontAlgn="base" hangingPunct="0">
              <a:lnSpc>
                <a:spcPts val="1493"/>
              </a:lnSpc>
              <a:spcBef>
                <a:spcPct val="0"/>
              </a:spcBef>
              <a:spcAft>
                <a:spcPct val="0"/>
              </a:spcAft>
            </a:pPr>
            <a:r>
              <a:rPr lang="sv-SE" spc="-5" dirty="0">
                <a:solidFill>
                  <a:srgbClr val="000000"/>
                </a:solidFill>
              </a:rPr>
              <a:t>Hans</a:t>
            </a:r>
            <a:r>
              <a:rPr lang="sv-SE" spc="-50" dirty="0">
                <a:solidFill>
                  <a:srgbClr val="000000"/>
                </a:solidFill>
              </a:rPr>
              <a:t> </a:t>
            </a:r>
            <a:r>
              <a:rPr lang="sv-SE" spc="-5" dirty="0">
                <a:solidFill>
                  <a:srgbClr val="000000"/>
                </a:solidFill>
              </a:rPr>
              <a:t>Lingfors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z="240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6/27/2022</a:t>
            </a:fld>
            <a:endParaRPr lang="en-US" sz="24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sz="240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2400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2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935522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262066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5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4424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56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332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29434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762967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77991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90837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88291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7404283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10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7058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6443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567999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30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7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800" dirty="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383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605204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369549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30379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187101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3659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5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77791119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7E7568B-792C-4DA7-88F5-48C5091773AD}" type="datetimeFigureOut">
              <a:rPr lang="sv-S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2022-06-27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ACE8CAA-5815-42D7-93BF-7F2AFF483D61}" type="slidenum">
              <a:rPr lang="sv-S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6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58297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75520" y="299695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9674126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413" y="1052753"/>
            <a:ext cx="10972800" cy="780685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7829" y="1916836"/>
            <a:ext cx="10972800" cy="3417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813467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63084" y="1340769"/>
            <a:ext cx="103632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996453" y="1997243"/>
            <a:ext cx="10363200" cy="4345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444734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898526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05894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584" y="4005078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92719"/>
            <a:ext cx="7315200" cy="332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51584" y="457182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554906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7745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7985326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859547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797893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5033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198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398714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838584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23198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37750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953138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3137512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2345317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4534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9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600" dirty="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80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 dirty="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18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14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 dirty="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9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23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gionSkåne_logo_RGB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0233" y="188640"/>
            <a:ext cx="628739" cy="58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071046"/>
            <a:ext cx="634352" cy="594972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1127448" y="6361595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Kunskapscentrum levnadsvanor och sjukdomsprevention</a:t>
            </a:r>
          </a:p>
        </p:txBody>
      </p:sp>
    </p:spTree>
    <p:extLst>
      <p:ext uri="{BB962C8B-B14F-4D97-AF65-F5344CB8AC3E}">
        <p14:creationId xmlns:p14="http://schemas.microsoft.com/office/powerpoint/2010/main" val="246065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354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532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709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45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450" dirty="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1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 dirty="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66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79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2"/>
            <a:ext cx="609600" cy="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254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254" dirty="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3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688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88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88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88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88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192881" algn="l" rtl="0" eaLnBrk="1" fontAlgn="base" hangingPunct="1">
        <a:spcBef>
          <a:spcPct val="0"/>
        </a:spcBef>
        <a:spcAft>
          <a:spcPct val="0"/>
        </a:spcAft>
        <a:defRPr sz="1688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385763" algn="l" rtl="0" eaLnBrk="1" fontAlgn="base" hangingPunct="1">
        <a:spcBef>
          <a:spcPct val="0"/>
        </a:spcBef>
        <a:spcAft>
          <a:spcPct val="0"/>
        </a:spcAft>
        <a:defRPr sz="1688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578644" algn="l" rtl="0" eaLnBrk="1" fontAlgn="base" hangingPunct="1">
        <a:spcBef>
          <a:spcPct val="0"/>
        </a:spcBef>
        <a:spcAft>
          <a:spcPct val="0"/>
        </a:spcAft>
        <a:defRPr sz="1688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771525" algn="l" rtl="0" eaLnBrk="1" fontAlgn="base" hangingPunct="1">
        <a:spcBef>
          <a:spcPct val="0"/>
        </a:spcBef>
        <a:spcAft>
          <a:spcPct val="0"/>
        </a:spcAft>
        <a:defRPr sz="1688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144661" indent="-144661" algn="l" rtl="0" eaLnBrk="1" fontAlgn="base" hangingPunct="1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313433" indent="-120551" algn="l" rtl="0" eaLnBrk="1" fontAlgn="base" hangingPunct="1">
        <a:spcBef>
          <a:spcPct val="20000"/>
        </a:spcBef>
        <a:spcAft>
          <a:spcPct val="0"/>
        </a:spcAft>
        <a:buChar char="–"/>
        <a:defRPr sz="1181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482204" indent="-96441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675085" indent="-96441" algn="l" rtl="0" eaLnBrk="1" fontAlgn="base" hangingPunct="1">
        <a:spcBef>
          <a:spcPct val="20000"/>
        </a:spcBef>
        <a:spcAft>
          <a:spcPct val="0"/>
        </a:spcAft>
        <a:defRPr sz="844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867966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600" dirty="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0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600" dirty="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5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600" dirty="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8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600" dirty="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8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6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45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450" dirty="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5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gionSkåne_logo_RGB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0233" y="188640"/>
            <a:ext cx="628739" cy="58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071046"/>
            <a:ext cx="634352" cy="594972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1127448" y="6361595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Kunskapscentrum levnadsvanor och sjukdomsprevention</a:t>
            </a:r>
          </a:p>
        </p:txBody>
      </p:sp>
    </p:spTree>
    <p:extLst>
      <p:ext uri="{BB962C8B-B14F-4D97-AF65-F5344CB8AC3E}">
        <p14:creationId xmlns:p14="http://schemas.microsoft.com/office/powerpoint/2010/main" val="206056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354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532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709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 dirty="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81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mailto:Kristine.bergstrom@norrarf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5.xml"/><Relationship Id="rId6" Type="http://schemas.openxmlformats.org/officeDocument/2006/relationships/hyperlink" Target="https://nationelltklinisktkunskapsstod.se/vardprogramochvardforlopp" TargetMode="External"/><Relationship Id="rId5" Type="http://schemas.openxmlformats.org/officeDocument/2006/relationships/hyperlink" Target="https://kunskapsstyrningvard.se/" TargetMode="External"/><Relationship Id="rId4" Type="http://schemas.openxmlformats.org/officeDocument/2006/relationships/hyperlink" Target="https://kunskapsstyrningvard.se/kunskapsstyrningvard/kunskapsstod/publiceradekunskapsstod/levnadsvanor.5631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 descr="En bild som visar utomhus, himmel, vatten, strand&#10;&#10;Automatiskt genererad beskrivning">
            <a:extLst>
              <a:ext uri="{FF2B5EF4-FFF2-40B4-BE49-F238E27FC236}">
                <a16:creationId xmlns:a16="http://schemas.microsoft.com/office/drawing/2014/main" id="{C76D6CE1-78EE-4924-96CF-78F7D1EBDE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 b="8716"/>
          <a:stretch>
            <a:fillRect/>
          </a:stretch>
        </p:blipFill>
        <p:spPr>
          <a:xfrm>
            <a:off x="-1" y="-57288"/>
            <a:ext cx="12192000" cy="6708775"/>
          </a:xfrm>
        </p:spPr>
      </p:pic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FB295E3C-EBFE-4E47-802A-D93FB264137F}"/>
              </a:ext>
            </a:extLst>
          </p:cNvPr>
          <p:cNvSpPr/>
          <p:nvPr/>
        </p:nvSpPr>
        <p:spPr bwMode="auto">
          <a:xfrm>
            <a:off x="2028092" y="327010"/>
            <a:ext cx="8135816" cy="1980255"/>
          </a:xfrm>
          <a:prstGeom prst="roundRect">
            <a:avLst>
              <a:gd name="adj" fmla="val 6016"/>
            </a:avLst>
          </a:prstGeom>
          <a:solidFill>
            <a:srgbClr val="377D7A">
              <a:alpha val="8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28C42E6-0D5D-4FA9-8D11-019C9F790689}"/>
              </a:ext>
            </a:extLst>
          </p:cNvPr>
          <p:cNvSpPr txBox="1"/>
          <p:nvPr/>
        </p:nvSpPr>
        <p:spPr>
          <a:xfrm>
            <a:off x="2028091" y="505542"/>
            <a:ext cx="81358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Nationellt vårdprogram </a:t>
            </a:r>
            <a:br>
              <a:rPr lang="sv-SE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vid ohälsosamma levnadsvanor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prevention och behandling </a:t>
            </a:r>
          </a:p>
        </p:txBody>
      </p:sp>
      <p:pic>
        <p:nvPicPr>
          <p:cNvPr id="17" name="Bildobjekt 16" descr="En bild som visar text&#10;&#10;Automatiskt genererad beskrivning">
            <a:extLst>
              <a:ext uri="{FF2B5EF4-FFF2-40B4-BE49-F238E27FC236}">
                <a16:creationId xmlns:a16="http://schemas.microsoft.com/office/drawing/2014/main" id="{CD8F89F7-D2FF-41E4-8964-04EFEC0A4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755" y="5651399"/>
            <a:ext cx="1651590" cy="9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7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E6B2E9-A03A-4D93-A7ED-68CA2D572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/>
          <a:p>
            <a:r>
              <a:rPr lang="sv-SE" dirty="0"/>
              <a:t>Varför behövs ett nationellt vårdprogram?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70E3C1D9-4C63-40AD-8819-8C9BB833110B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988742" y="1397000"/>
          <a:ext cx="9144000" cy="473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208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/>
          <a:p>
            <a:r>
              <a:rPr lang="sv-SE" dirty="0"/>
              <a:t>Hur våra kunskapsstöd hänger ihop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830065053"/>
              </p:ext>
            </p:extLst>
          </p:nvPr>
        </p:nvGraphicFramePr>
        <p:xfrm>
          <a:off x="988741" y="984739"/>
          <a:ext cx="9245505" cy="5017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06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0F85F294-5AAE-443C-BA57-AF4881FE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29" y="758637"/>
            <a:ext cx="11114172" cy="1080114"/>
          </a:xfrm>
        </p:spPr>
        <p:txBody>
          <a:bodyPr>
            <a:normAutofit/>
          </a:bodyPr>
          <a:lstStyle/>
          <a:p>
            <a:r>
              <a:rPr lang="en-US" sz="3400" dirty="0"/>
              <a:t>När är det relevant att använda vårdprogram levnadsvanor?</a:t>
            </a:r>
            <a:endParaRPr lang="sv-SE" sz="3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A872C3-C352-4260-A9FE-940D3F925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838751"/>
            <a:ext cx="9965093" cy="3600000"/>
          </a:xfrm>
        </p:spPr>
        <p:txBody>
          <a:bodyPr/>
          <a:lstStyle/>
          <a:p>
            <a:pPr marL="249585"/>
            <a:r>
              <a:rPr lang="en-US" dirty="0"/>
              <a:t>…när </a:t>
            </a:r>
            <a:r>
              <a:rPr lang="en-US" b="1" dirty="0"/>
              <a:t>svaret är ja </a:t>
            </a:r>
            <a:r>
              <a:rPr lang="en-US" dirty="0"/>
              <a:t>på någon av följande frågor:</a:t>
            </a:r>
          </a:p>
          <a:p>
            <a:pPr marL="1080000" indent="-360000">
              <a:buFont typeface="Arial" panose="020B0604020202020204" pitchFamily="34" charset="0"/>
              <a:buChar char="•"/>
            </a:pPr>
            <a:r>
              <a:rPr lang="en-US" dirty="0"/>
              <a:t>Kan patientens levnadsvanor (alkohol, fysisk aktivitet, matvanor, tobak) vara del av behandlingen? </a:t>
            </a:r>
          </a:p>
          <a:p>
            <a:pPr marL="1080000" indent="-360000">
              <a:buFont typeface="Arial" panose="020B0604020202020204" pitchFamily="34" charset="0"/>
              <a:buChar char="•"/>
            </a:pPr>
            <a:r>
              <a:rPr lang="en-US" dirty="0"/>
              <a:t>Kan patientens levnadsvanor påverka behandlingen?</a:t>
            </a:r>
          </a:p>
          <a:p>
            <a:pPr marL="1080000" indent="-360000">
              <a:buFont typeface="Arial" panose="020B0604020202020204" pitchFamily="34" charset="0"/>
              <a:buChar char="•"/>
            </a:pPr>
            <a:r>
              <a:rPr lang="en-US" dirty="0"/>
              <a:t>Kan patientens levnadsvanor förhindra komplikationer?</a:t>
            </a:r>
          </a:p>
          <a:p>
            <a:pPr marL="1080000" indent="-360000"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sv-SE" dirty="0"/>
              <a:t>an hälsosamma levnadsvanor förebygga andra sjukdomar eller förbättra tillstånd för att inte påverkas av andra sjukdomar?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7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B5191E-CFBD-4CEC-8F67-3874F2F68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450457"/>
            <a:ext cx="5917221" cy="745297"/>
          </a:xfrm>
        </p:spPr>
        <p:txBody>
          <a:bodyPr anchor="b">
            <a:normAutofit/>
          </a:bodyPr>
          <a:lstStyle/>
          <a:p>
            <a:r>
              <a:rPr lang="sv-SE" sz="3200" dirty="0"/>
              <a:t>Huvudavsnitt i vårdprogrammet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97F045-381A-4F9A-BE0C-3FF1E6645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1758" y="1230923"/>
            <a:ext cx="4127500" cy="2967082"/>
          </a:xfrm>
        </p:spPr>
        <p:txBody>
          <a:bodyPr>
            <a:normAutofit/>
          </a:bodyPr>
          <a:lstStyle/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Tobak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Alkohol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Matvanor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Fysisk aktivitet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Inför operation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Hälsosamtal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Barn och unga</a:t>
            </a:r>
          </a:p>
        </p:txBody>
      </p:sp>
      <p:pic>
        <p:nvPicPr>
          <p:cNvPr id="5" name="Platshållare för innehåll 5" descr="En bild som visar text&#10;&#10;Automatiskt genererad beskrivning">
            <a:extLst>
              <a:ext uri="{FF2B5EF4-FFF2-40B4-BE49-F238E27FC236}">
                <a16:creationId xmlns:a16="http://schemas.microsoft.com/office/drawing/2014/main" id="{BD8F8744-83D2-4E52-9895-E998A5DB1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5" y="4602550"/>
            <a:ext cx="7265524" cy="181791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8DE8610-12F7-4765-A48E-4DCF56179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3344"/>
          <a:stretch/>
        </p:blipFill>
        <p:spPr>
          <a:xfrm>
            <a:off x="650950" y="795415"/>
            <a:ext cx="5178352" cy="3179358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5507D6E8-4237-4178-8A9A-C7AD1AA31DC2}"/>
              </a:ext>
            </a:extLst>
          </p:cNvPr>
          <p:cNvSpPr txBox="1">
            <a:spLocks/>
          </p:cNvSpPr>
          <p:nvPr/>
        </p:nvSpPr>
        <p:spPr>
          <a:xfrm>
            <a:off x="542044" y="4355872"/>
            <a:ext cx="6691094" cy="446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600" dirty="0"/>
              <a:t>Flöde </a:t>
            </a:r>
            <a:r>
              <a:rPr lang="sv-SE" sz="1800" b="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– a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lla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avsnitt följer samma struktur</a:t>
            </a:r>
            <a:r>
              <a:rPr lang="sv-SE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90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FE8E8A57-F3FB-4361-936C-6E89F2307074}"/>
              </a:ext>
            </a:extLst>
          </p:cNvPr>
          <p:cNvSpPr/>
          <p:nvPr/>
        </p:nvSpPr>
        <p:spPr>
          <a:xfrm>
            <a:off x="10254672" y="5318446"/>
            <a:ext cx="1854201" cy="1238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40DD218-4422-48C4-93FF-A41D6620008C}"/>
              </a:ext>
            </a:extLst>
          </p:cNvPr>
          <p:cNvGrpSpPr/>
          <p:nvPr/>
        </p:nvGrpSpPr>
        <p:grpSpPr>
          <a:xfrm>
            <a:off x="703088" y="1640770"/>
            <a:ext cx="11041306" cy="4671479"/>
            <a:chOff x="1063884" y="861832"/>
            <a:chExt cx="10467208" cy="4671479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61652885-FCDC-44FD-9669-2DCC868D6F50}"/>
                </a:ext>
              </a:extLst>
            </p:cNvPr>
            <p:cNvSpPr/>
            <p:nvPr/>
          </p:nvSpPr>
          <p:spPr>
            <a:xfrm>
              <a:off x="1063884" y="861832"/>
              <a:ext cx="10456377" cy="1193799"/>
            </a:xfrm>
            <a:custGeom>
              <a:avLst/>
              <a:gdLst>
                <a:gd name="connsiteX0" fmla="*/ 0 w 10375647"/>
                <a:gd name="connsiteY0" fmla="*/ 149225 h 1492249"/>
                <a:gd name="connsiteX1" fmla="*/ 149225 w 10375647"/>
                <a:gd name="connsiteY1" fmla="*/ 0 h 1492249"/>
                <a:gd name="connsiteX2" fmla="*/ 10226422 w 10375647"/>
                <a:gd name="connsiteY2" fmla="*/ 0 h 1492249"/>
                <a:gd name="connsiteX3" fmla="*/ 10375647 w 10375647"/>
                <a:gd name="connsiteY3" fmla="*/ 149225 h 1492249"/>
                <a:gd name="connsiteX4" fmla="*/ 10375647 w 10375647"/>
                <a:gd name="connsiteY4" fmla="*/ 1343024 h 1492249"/>
                <a:gd name="connsiteX5" fmla="*/ 10226422 w 10375647"/>
                <a:gd name="connsiteY5" fmla="*/ 1492249 h 1492249"/>
                <a:gd name="connsiteX6" fmla="*/ 149225 w 10375647"/>
                <a:gd name="connsiteY6" fmla="*/ 1492249 h 1492249"/>
                <a:gd name="connsiteX7" fmla="*/ 0 w 10375647"/>
                <a:gd name="connsiteY7" fmla="*/ 1343024 h 1492249"/>
                <a:gd name="connsiteX8" fmla="*/ 0 w 10375647"/>
                <a:gd name="connsiteY8" fmla="*/ 149225 h 149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47" h="1492249">
                  <a:moveTo>
                    <a:pt x="0" y="149225"/>
                  </a:moveTo>
                  <a:cubicBezTo>
                    <a:pt x="0" y="66810"/>
                    <a:pt x="66810" y="0"/>
                    <a:pt x="149225" y="0"/>
                  </a:cubicBezTo>
                  <a:lnTo>
                    <a:pt x="10226422" y="0"/>
                  </a:lnTo>
                  <a:cubicBezTo>
                    <a:pt x="10308837" y="0"/>
                    <a:pt x="10375647" y="66810"/>
                    <a:pt x="10375647" y="149225"/>
                  </a:cubicBezTo>
                  <a:lnTo>
                    <a:pt x="10375647" y="1343024"/>
                  </a:lnTo>
                  <a:cubicBezTo>
                    <a:pt x="10375647" y="1425439"/>
                    <a:pt x="10308837" y="1492249"/>
                    <a:pt x="10226422" y="1492249"/>
                  </a:cubicBezTo>
                  <a:lnTo>
                    <a:pt x="149225" y="1492249"/>
                  </a:lnTo>
                  <a:cubicBezTo>
                    <a:pt x="66810" y="1492249"/>
                    <a:pt x="0" y="1425439"/>
                    <a:pt x="0" y="1343024"/>
                  </a:cubicBezTo>
                  <a:lnTo>
                    <a:pt x="0" y="1492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277694" tIns="53340" rIns="53341" bIns="53340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600" dirty="0"/>
                <a:t>G</a:t>
              </a:r>
              <a:r>
                <a:rPr lang="sv-SE" sz="1600" kern="1200" dirty="0"/>
                <a:t>e information och </a:t>
              </a:r>
              <a:r>
                <a:rPr lang="sv-SE" sz="1600" b="1" kern="1200" dirty="0">
                  <a:solidFill>
                    <a:schemeClr val="bg1"/>
                  </a:solidFill>
                </a:rPr>
                <a:t>korta standardiserade, evidensbaserade råd </a:t>
              </a:r>
              <a:r>
                <a:rPr lang="sv-SE" sz="1600" kern="1200" dirty="0"/>
                <a:t>om levnadsvanor. </a:t>
              </a:r>
              <a:br>
                <a:rPr lang="sv-SE" sz="1600" kern="1200" dirty="0"/>
              </a:br>
              <a:r>
                <a:rPr lang="sv-SE" sz="1600" kern="1200" dirty="0"/>
                <a:t>Kan erbjudas för att väcka intresse och motivera till rekommenderade åtgärder. </a:t>
              </a:r>
              <a:br>
                <a:rPr lang="sv-SE" sz="1600" kern="1200" dirty="0"/>
              </a:br>
              <a:r>
                <a:rPr lang="sv-SE" sz="1600" kern="1200" dirty="0"/>
                <a:t>Råden kan kompletteras med skriftlig information. </a:t>
              </a:r>
            </a:p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600" kern="1200" dirty="0">
                  <a:solidFill>
                    <a:schemeClr val="bg1"/>
                  </a:solidFill>
                </a:rPr>
                <a:t>Tid: kräver </a:t>
              </a:r>
              <a:r>
                <a:rPr lang="sv-SE" sz="1600" b="1" kern="1200" dirty="0">
                  <a:solidFill>
                    <a:schemeClr val="bg1"/>
                  </a:solidFill>
                </a:rPr>
                <a:t>oftast mindre än 5 minuter. </a:t>
              </a:r>
              <a:endParaRPr lang="sv-SE" sz="1600" b="1" kern="120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624A7AFF-B27A-44C7-BA04-9A3BF79630BB}"/>
                </a:ext>
              </a:extLst>
            </p:cNvPr>
            <p:cNvSpPr/>
            <p:nvPr/>
          </p:nvSpPr>
          <p:spPr>
            <a:xfrm>
              <a:off x="1088824" y="2158467"/>
              <a:ext cx="10431436" cy="1086028"/>
            </a:xfrm>
            <a:custGeom>
              <a:avLst/>
              <a:gdLst>
                <a:gd name="connsiteX0" fmla="*/ 0 w 10375647"/>
                <a:gd name="connsiteY0" fmla="*/ 149225 h 1492249"/>
                <a:gd name="connsiteX1" fmla="*/ 149225 w 10375647"/>
                <a:gd name="connsiteY1" fmla="*/ 0 h 1492249"/>
                <a:gd name="connsiteX2" fmla="*/ 10226422 w 10375647"/>
                <a:gd name="connsiteY2" fmla="*/ 0 h 1492249"/>
                <a:gd name="connsiteX3" fmla="*/ 10375647 w 10375647"/>
                <a:gd name="connsiteY3" fmla="*/ 149225 h 1492249"/>
                <a:gd name="connsiteX4" fmla="*/ 10375647 w 10375647"/>
                <a:gd name="connsiteY4" fmla="*/ 1343024 h 1492249"/>
                <a:gd name="connsiteX5" fmla="*/ 10226422 w 10375647"/>
                <a:gd name="connsiteY5" fmla="*/ 1492249 h 1492249"/>
                <a:gd name="connsiteX6" fmla="*/ 149225 w 10375647"/>
                <a:gd name="connsiteY6" fmla="*/ 1492249 h 1492249"/>
                <a:gd name="connsiteX7" fmla="*/ 0 w 10375647"/>
                <a:gd name="connsiteY7" fmla="*/ 1343024 h 1492249"/>
                <a:gd name="connsiteX8" fmla="*/ 0 w 10375647"/>
                <a:gd name="connsiteY8" fmla="*/ 149225 h 149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47" h="1492249">
                  <a:moveTo>
                    <a:pt x="0" y="149225"/>
                  </a:moveTo>
                  <a:cubicBezTo>
                    <a:pt x="0" y="66810"/>
                    <a:pt x="66810" y="0"/>
                    <a:pt x="149225" y="0"/>
                  </a:cubicBezTo>
                  <a:lnTo>
                    <a:pt x="10226422" y="0"/>
                  </a:lnTo>
                  <a:cubicBezTo>
                    <a:pt x="10308837" y="0"/>
                    <a:pt x="10375647" y="66810"/>
                    <a:pt x="10375647" y="149225"/>
                  </a:cubicBezTo>
                  <a:lnTo>
                    <a:pt x="10375647" y="1343024"/>
                  </a:lnTo>
                  <a:cubicBezTo>
                    <a:pt x="10375647" y="1425439"/>
                    <a:pt x="10308837" y="1492249"/>
                    <a:pt x="10226422" y="1492249"/>
                  </a:cubicBezTo>
                  <a:lnTo>
                    <a:pt x="149225" y="1492249"/>
                  </a:lnTo>
                  <a:cubicBezTo>
                    <a:pt x="66810" y="1492249"/>
                    <a:pt x="0" y="1425439"/>
                    <a:pt x="0" y="1343024"/>
                  </a:cubicBezTo>
                  <a:lnTo>
                    <a:pt x="0" y="1492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277694" tIns="53340" rIns="53341" bIns="53340" numCol="1" spcCol="1270" anchor="ctr" anchorCtr="0">
              <a:noAutofit/>
            </a:bodyPr>
            <a:lstStyle/>
            <a:p>
              <a:pPr marL="0" lvl="0" indent="0" algn="l" defTabSz="622300" rtl="0">
                <a:spcBef>
                  <a:spcPct val="0"/>
                </a:spcBef>
                <a:buNone/>
              </a:pPr>
              <a:r>
                <a:rPr lang="sv-SE" sz="1600" b="1" dirty="0">
                  <a:solidFill>
                    <a:schemeClr val="bg1"/>
                  </a:solidFill>
                </a:rPr>
                <a:t>Utgår från den enskilde patientens situation </a:t>
              </a:r>
            </a:p>
            <a:p>
              <a:pPr marL="0" lvl="0" indent="0" algn="l" defTabSz="622300" rtl="0">
                <a:spcBef>
                  <a:spcPct val="0"/>
                </a:spcBef>
                <a:buNone/>
              </a:pPr>
              <a:r>
                <a:rPr lang="sv-SE" sz="1600" dirty="0">
                  <a:solidFill>
                    <a:schemeClr val="bg1"/>
                  </a:solidFill>
                </a:rPr>
                <a:t>Kan genomföras i samband med att den ohälsosamma levnadsvanan uppmärksammas eller </a:t>
              </a:r>
              <a:br>
                <a:rPr lang="sv-SE" sz="1600" dirty="0">
                  <a:solidFill>
                    <a:schemeClr val="bg1"/>
                  </a:solidFill>
                </a:rPr>
              </a:br>
              <a:r>
                <a:rPr lang="sv-SE" sz="1600" dirty="0">
                  <a:solidFill>
                    <a:schemeClr val="bg1"/>
                  </a:solidFill>
                </a:rPr>
                <a:t>vid ett senare tillfälle.</a:t>
              </a:r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39BAFA01-48AA-4199-B846-1348B87DF4FC}"/>
                </a:ext>
              </a:extLst>
            </p:cNvPr>
            <p:cNvSpPr/>
            <p:nvPr/>
          </p:nvSpPr>
          <p:spPr>
            <a:xfrm>
              <a:off x="1063884" y="3347331"/>
              <a:ext cx="10467208" cy="2185980"/>
            </a:xfrm>
            <a:custGeom>
              <a:avLst/>
              <a:gdLst>
                <a:gd name="connsiteX0" fmla="*/ 0 w 10375647"/>
                <a:gd name="connsiteY0" fmla="*/ 149225 h 1492249"/>
                <a:gd name="connsiteX1" fmla="*/ 149225 w 10375647"/>
                <a:gd name="connsiteY1" fmla="*/ 0 h 1492249"/>
                <a:gd name="connsiteX2" fmla="*/ 10226422 w 10375647"/>
                <a:gd name="connsiteY2" fmla="*/ 0 h 1492249"/>
                <a:gd name="connsiteX3" fmla="*/ 10375647 w 10375647"/>
                <a:gd name="connsiteY3" fmla="*/ 149225 h 1492249"/>
                <a:gd name="connsiteX4" fmla="*/ 10375647 w 10375647"/>
                <a:gd name="connsiteY4" fmla="*/ 1343024 h 1492249"/>
                <a:gd name="connsiteX5" fmla="*/ 10226422 w 10375647"/>
                <a:gd name="connsiteY5" fmla="*/ 1492249 h 1492249"/>
                <a:gd name="connsiteX6" fmla="*/ 149225 w 10375647"/>
                <a:gd name="connsiteY6" fmla="*/ 1492249 h 1492249"/>
                <a:gd name="connsiteX7" fmla="*/ 0 w 10375647"/>
                <a:gd name="connsiteY7" fmla="*/ 1343024 h 1492249"/>
                <a:gd name="connsiteX8" fmla="*/ 0 w 10375647"/>
                <a:gd name="connsiteY8" fmla="*/ 149225 h 149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47" h="1492249">
                  <a:moveTo>
                    <a:pt x="0" y="149225"/>
                  </a:moveTo>
                  <a:cubicBezTo>
                    <a:pt x="0" y="66810"/>
                    <a:pt x="66810" y="0"/>
                    <a:pt x="149225" y="0"/>
                  </a:cubicBezTo>
                  <a:lnTo>
                    <a:pt x="10226422" y="0"/>
                  </a:lnTo>
                  <a:cubicBezTo>
                    <a:pt x="10308837" y="0"/>
                    <a:pt x="10375647" y="66810"/>
                    <a:pt x="10375647" y="149225"/>
                  </a:cubicBezTo>
                  <a:lnTo>
                    <a:pt x="10375647" y="1343024"/>
                  </a:lnTo>
                  <a:cubicBezTo>
                    <a:pt x="10375647" y="1425439"/>
                    <a:pt x="10308837" y="1492249"/>
                    <a:pt x="10226422" y="1492249"/>
                  </a:cubicBezTo>
                  <a:lnTo>
                    <a:pt x="149225" y="1492249"/>
                  </a:lnTo>
                  <a:cubicBezTo>
                    <a:pt x="66810" y="1492249"/>
                    <a:pt x="0" y="1425439"/>
                    <a:pt x="0" y="1343024"/>
                  </a:cubicBezTo>
                  <a:lnTo>
                    <a:pt x="0" y="1492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277694" tIns="53340" rIns="53341" bIns="53340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6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Mer omfattande insats än det rådgivande samtalet och förutsätter att personalen har </a:t>
              </a:r>
              <a:r>
                <a:rPr lang="sv-SE" sz="16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god kunskap om levnadsvanan och utbildning i metoden som används för samtalet</a:t>
              </a:r>
              <a:r>
                <a:rPr lang="sv-SE" sz="16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6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Fördjupad kartläggning av levnadsvanan och patientens förkunskaper görs i dialog med patienten. Innebär en </a:t>
              </a:r>
              <a:r>
                <a:rPr lang="sv-SE" sz="16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hög grad av personcentrering och individanpassning </a:t>
              </a:r>
              <a:r>
                <a:rPr lang="sv-SE" sz="16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genom att råden anpassas till individens diagnos, kunskapsnivå, förutsättningar och önskemål. </a:t>
              </a:r>
            </a:p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6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Fokus på en levnadsvana och sker vanligen vid ett särskilt avsatt tillfälle</a:t>
              </a:r>
              <a:r>
                <a:rPr lang="sv-SE" sz="16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Samtalet kan ges individuellt eller i grupp. </a:t>
              </a:r>
              <a:r>
                <a:rPr lang="sv-SE" sz="1600" b="1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Kräver uppföljning </a:t>
              </a:r>
              <a:r>
                <a:rPr lang="sv-SE" sz="16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 ett eller flera tillfällen. Uppföljningen kan omfatta fysiskt återbesök, telefonsamtal eller digital kontakt.</a:t>
              </a:r>
            </a:p>
          </p:txBody>
        </p:sp>
      </p:grpSp>
      <p:sp>
        <p:nvSpPr>
          <p:cNvPr id="1087" name="Rubrik 1">
            <a:extLst>
              <a:ext uri="{FF2B5EF4-FFF2-40B4-BE49-F238E27FC236}">
                <a16:creationId xmlns:a16="http://schemas.microsoft.com/office/drawing/2014/main" id="{8F9DCDE6-0F2B-4598-9FD9-4BFFC2F3A409}"/>
              </a:ext>
            </a:extLst>
          </p:cNvPr>
          <p:cNvSpPr txBox="1">
            <a:spLocks/>
          </p:cNvSpPr>
          <p:nvPr/>
        </p:nvSpPr>
        <p:spPr>
          <a:xfrm>
            <a:off x="691662" y="374894"/>
            <a:ext cx="9409043" cy="837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/>
              <a:t>Rådgivningsnivåer</a:t>
            </a:r>
          </a:p>
        </p:txBody>
      </p:sp>
      <p:sp>
        <p:nvSpPr>
          <p:cNvPr id="1111" name="textruta 1110">
            <a:extLst>
              <a:ext uri="{FF2B5EF4-FFF2-40B4-BE49-F238E27FC236}">
                <a16:creationId xmlns:a16="http://schemas.microsoft.com/office/drawing/2014/main" id="{1691823A-A336-48B5-8B2E-C5175CCCE6A5}"/>
              </a:ext>
            </a:extLst>
          </p:cNvPr>
          <p:cNvSpPr txBox="1"/>
          <p:nvPr/>
        </p:nvSpPr>
        <p:spPr>
          <a:xfrm>
            <a:off x="999396" y="1877259"/>
            <a:ext cx="16254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</a:rPr>
              <a:t>Enkla råd</a:t>
            </a:r>
            <a:endParaRPr lang="sv-SE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5" name="textruta 134">
            <a:extLst>
              <a:ext uri="{FF2B5EF4-FFF2-40B4-BE49-F238E27FC236}">
                <a16:creationId xmlns:a16="http://schemas.microsoft.com/office/drawing/2014/main" id="{1DB3A955-DD48-4681-9FFD-6907104494DE}"/>
              </a:ext>
            </a:extLst>
          </p:cNvPr>
          <p:cNvSpPr txBox="1"/>
          <p:nvPr/>
        </p:nvSpPr>
        <p:spPr>
          <a:xfrm>
            <a:off x="959918" y="4526177"/>
            <a:ext cx="166492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</a:rPr>
              <a:t>Kvalificerat</a:t>
            </a:r>
            <a:endParaRPr lang="sv-SE" sz="2000" b="1" dirty="0">
              <a:solidFill>
                <a:schemeClr val="bg1"/>
              </a:solidFill>
              <a:cs typeface="Calibri"/>
            </a:endParaRPr>
          </a:p>
          <a:p>
            <a:r>
              <a:rPr lang="sv-SE" sz="2000" b="1" dirty="0">
                <a:solidFill>
                  <a:schemeClr val="bg1"/>
                </a:solidFill>
              </a:rPr>
              <a:t>rådgivande samtal</a:t>
            </a:r>
            <a:endParaRPr lang="sv-SE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6" name="textruta 135">
            <a:extLst>
              <a:ext uri="{FF2B5EF4-FFF2-40B4-BE49-F238E27FC236}">
                <a16:creationId xmlns:a16="http://schemas.microsoft.com/office/drawing/2014/main" id="{34158229-EF3D-4A2B-9C82-26159D3A8BBF}"/>
              </a:ext>
            </a:extLst>
          </p:cNvPr>
          <p:cNvSpPr txBox="1"/>
          <p:nvPr/>
        </p:nvSpPr>
        <p:spPr>
          <a:xfrm>
            <a:off x="959918" y="3074157"/>
            <a:ext cx="18067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</a:rPr>
              <a:t>Rådgivande samtal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71ACE93-8827-4B34-9603-B69703C55819}"/>
              </a:ext>
            </a:extLst>
          </p:cNvPr>
          <p:cNvSpPr txBox="1"/>
          <p:nvPr/>
        </p:nvSpPr>
        <p:spPr>
          <a:xfrm>
            <a:off x="703088" y="1157110"/>
            <a:ext cx="1078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kern="1200" dirty="0">
                <a:solidFill>
                  <a:schemeClr val="tx1"/>
                </a:solidFill>
              </a:rPr>
              <a:t>Råd ges när det är relevant</a:t>
            </a:r>
            <a:r>
              <a:rPr lang="sv-SE" dirty="0"/>
              <a:t> och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sz="1800" kern="1200" dirty="0">
                <a:solidFill>
                  <a:schemeClr val="tx1"/>
                </a:solidFill>
              </a:rPr>
              <a:t>lämpligt </a:t>
            </a:r>
            <a:r>
              <a:rPr lang="sv-SE" sz="1800" kern="1200" dirty="0"/>
              <a:t>samt</a:t>
            </a:r>
            <a:r>
              <a:rPr lang="sv-SE" sz="1800" kern="1200" dirty="0">
                <a:solidFill>
                  <a:schemeClr val="tx1"/>
                </a:solidFill>
              </a:rPr>
              <a:t> med respekt för patientens självbestämmande.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FE8E8A57-F3FB-4361-936C-6E89F2307074}"/>
              </a:ext>
            </a:extLst>
          </p:cNvPr>
          <p:cNvSpPr/>
          <p:nvPr/>
        </p:nvSpPr>
        <p:spPr>
          <a:xfrm>
            <a:off x="10254672" y="5318446"/>
            <a:ext cx="1854201" cy="1238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40DD218-4422-48C4-93FF-A41D6620008C}"/>
              </a:ext>
            </a:extLst>
          </p:cNvPr>
          <p:cNvGrpSpPr/>
          <p:nvPr/>
        </p:nvGrpSpPr>
        <p:grpSpPr>
          <a:xfrm>
            <a:off x="703088" y="1312281"/>
            <a:ext cx="11067614" cy="5104405"/>
            <a:chOff x="1063884" y="861833"/>
            <a:chExt cx="10492148" cy="5104405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61652885-FCDC-44FD-9669-2DCC868D6F50}"/>
                </a:ext>
              </a:extLst>
            </p:cNvPr>
            <p:cNvSpPr/>
            <p:nvPr/>
          </p:nvSpPr>
          <p:spPr>
            <a:xfrm>
              <a:off x="1063884" y="861833"/>
              <a:ext cx="10456377" cy="837102"/>
            </a:xfrm>
            <a:custGeom>
              <a:avLst/>
              <a:gdLst>
                <a:gd name="connsiteX0" fmla="*/ 0 w 10375647"/>
                <a:gd name="connsiteY0" fmla="*/ 149225 h 1492249"/>
                <a:gd name="connsiteX1" fmla="*/ 149225 w 10375647"/>
                <a:gd name="connsiteY1" fmla="*/ 0 h 1492249"/>
                <a:gd name="connsiteX2" fmla="*/ 10226422 w 10375647"/>
                <a:gd name="connsiteY2" fmla="*/ 0 h 1492249"/>
                <a:gd name="connsiteX3" fmla="*/ 10375647 w 10375647"/>
                <a:gd name="connsiteY3" fmla="*/ 149225 h 1492249"/>
                <a:gd name="connsiteX4" fmla="*/ 10375647 w 10375647"/>
                <a:gd name="connsiteY4" fmla="*/ 1343024 h 1492249"/>
                <a:gd name="connsiteX5" fmla="*/ 10226422 w 10375647"/>
                <a:gd name="connsiteY5" fmla="*/ 1492249 h 1492249"/>
                <a:gd name="connsiteX6" fmla="*/ 149225 w 10375647"/>
                <a:gd name="connsiteY6" fmla="*/ 1492249 h 1492249"/>
                <a:gd name="connsiteX7" fmla="*/ 0 w 10375647"/>
                <a:gd name="connsiteY7" fmla="*/ 1343024 h 1492249"/>
                <a:gd name="connsiteX8" fmla="*/ 0 w 10375647"/>
                <a:gd name="connsiteY8" fmla="*/ 149225 h 149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47" h="1492249">
                  <a:moveTo>
                    <a:pt x="0" y="149225"/>
                  </a:moveTo>
                  <a:cubicBezTo>
                    <a:pt x="0" y="66810"/>
                    <a:pt x="66810" y="0"/>
                    <a:pt x="149225" y="0"/>
                  </a:cubicBezTo>
                  <a:lnTo>
                    <a:pt x="10226422" y="0"/>
                  </a:lnTo>
                  <a:cubicBezTo>
                    <a:pt x="10308837" y="0"/>
                    <a:pt x="10375647" y="66810"/>
                    <a:pt x="10375647" y="149225"/>
                  </a:cubicBezTo>
                  <a:lnTo>
                    <a:pt x="10375647" y="1343024"/>
                  </a:lnTo>
                  <a:cubicBezTo>
                    <a:pt x="10375647" y="1425439"/>
                    <a:pt x="10308837" y="1492249"/>
                    <a:pt x="10226422" y="1492249"/>
                  </a:cubicBezTo>
                  <a:lnTo>
                    <a:pt x="149225" y="1492249"/>
                  </a:lnTo>
                  <a:cubicBezTo>
                    <a:pt x="66810" y="1492249"/>
                    <a:pt x="0" y="1425439"/>
                    <a:pt x="0" y="1343024"/>
                  </a:cubicBezTo>
                  <a:lnTo>
                    <a:pt x="0" y="1492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277694" tIns="53340" rIns="53341" bIns="53340" numCol="1" spcCol="1270" anchor="ctr" anchorCtr="0">
              <a:noAutofit/>
            </a:bodyPr>
            <a:lstStyle/>
            <a:p>
              <a:pPr marL="285750" lvl="0" indent="-28575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alibri" panose="020F0502020204030204" pitchFamily="34" charset="0"/>
                <a:buChar char="-"/>
              </a:pPr>
              <a:r>
                <a:rPr lang="sv-SE" sz="1600" kern="1200" dirty="0">
                  <a:latin typeface="+mj-lt"/>
                </a:rPr>
                <a:t>Grundläggande kunskap om respektive levnadsvana för att kunna </a:t>
              </a:r>
              <a:br>
                <a:rPr lang="sv-SE" sz="1600" kern="1200" dirty="0">
                  <a:latin typeface="+mj-lt"/>
                </a:rPr>
              </a:br>
              <a:r>
                <a:rPr lang="sv-SE" sz="1600" kern="1200" dirty="0">
                  <a:latin typeface="+mj-lt"/>
                </a:rPr>
                <a:t>ge korta, standardiserade råd om hälsosamma levnadsvanor</a:t>
              </a:r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624A7AFF-B27A-44C7-BA04-9A3BF79630BB}"/>
                </a:ext>
              </a:extLst>
            </p:cNvPr>
            <p:cNvSpPr/>
            <p:nvPr/>
          </p:nvSpPr>
          <p:spPr>
            <a:xfrm>
              <a:off x="1088824" y="1821074"/>
              <a:ext cx="10431436" cy="1341114"/>
            </a:xfrm>
            <a:custGeom>
              <a:avLst/>
              <a:gdLst>
                <a:gd name="connsiteX0" fmla="*/ 0 w 10375647"/>
                <a:gd name="connsiteY0" fmla="*/ 149225 h 1492249"/>
                <a:gd name="connsiteX1" fmla="*/ 149225 w 10375647"/>
                <a:gd name="connsiteY1" fmla="*/ 0 h 1492249"/>
                <a:gd name="connsiteX2" fmla="*/ 10226422 w 10375647"/>
                <a:gd name="connsiteY2" fmla="*/ 0 h 1492249"/>
                <a:gd name="connsiteX3" fmla="*/ 10375647 w 10375647"/>
                <a:gd name="connsiteY3" fmla="*/ 149225 h 1492249"/>
                <a:gd name="connsiteX4" fmla="*/ 10375647 w 10375647"/>
                <a:gd name="connsiteY4" fmla="*/ 1343024 h 1492249"/>
                <a:gd name="connsiteX5" fmla="*/ 10226422 w 10375647"/>
                <a:gd name="connsiteY5" fmla="*/ 1492249 h 1492249"/>
                <a:gd name="connsiteX6" fmla="*/ 149225 w 10375647"/>
                <a:gd name="connsiteY6" fmla="*/ 1492249 h 1492249"/>
                <a:gd name="connsiteX7" fmla="*/ 0 w 10375647"/>
                <a:gd name="connsiteY7" fmla="*/ 1343024 h 1492249"/>
                <a:gd name="connsiteX8" fmla="*/ 0 w 10375647"/>
                <a:gd name="connsiteY8" fmla="*/ 149225 h 149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47" h="1492249">
                  <a:moveTo>
                    <a:pt x="0" y="149225"/>
                  </a:moveTo>
                  <a:cubicBezTo>
                    <a:pt x="0" y="66810"/>
                    <a:pt x="66810" y="0"/>
                    <a:pt x="149225" y="0"/>
                  </a:cubicBezTo>
                  <a:lnTo>
                    <a:pt x="10226422" y="0"/>
                  </a:lnTo>
                  <a:cubicBezTo>
                    <a:pt x="10308837" y="0"/>
                    <a:pt x="10375647" y="66810"/>
                    <a:pt x="10375647" y="149225"/>
                  </a:cubicBezTo>
                  <a:lnTo>
                    <a:pt x="10375647" y="1343024"/>
                  </a:lnTo>
                  <a:cubicBezTo>
                    <a:pt x="10375647" y="1425439"/>
                    <a:pt x="10308837" y="1492249"/>
                    <a:pt x="10226422" y="1492249"/>
                  </a:cubicBezTo>
                  <a:lnTo>
                    <a:pt x="149225" y="1492249"/>
                  </a:lnTo>
                  <a:cubicBezTo>
                    <a:pt x="66810" y="1492249"/>
                    <a:pt x="0" y="1425439"/>
                    <a:pt x="0" y="1343024"/>
                  </a:cubicBezTo>
                  <a:lnTo>
                    <a:pt x="0" y="149225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277694" tIns="53340" rIns="53341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bg1"/>
                  </a:solidFill>
                </a:rPr>
                <a:t>Utöver det som gäller vid enkla råd:</a:t>
              </a:r>
              <a:endParaRPr lang="sv-SE" sz="1600" kern="1200" dirty="0">
                <a:latin typeface="Calibri" panose="020F0502020204030204"/>
              </a:endParaRPr>
            </a:p>
            <a:p>
              <a:pPr marL="285750" lvl="0" indent="-28575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v-SE" sz="1600" kern="1200" dirty="0">
                  <a:latin typeface="Calibri" panose="020F0502020204030204"/>
                </a:rPr>
                <a:t>Ämneskunskap</a:t>
              </a:r>
              <a:r>
                <a:rPr lang="sv-SE" sz="1600" kern="1200" dirty="0"/>
                <a:t> om respektive levnadsvana och dess påverkan på hälsa, diagnos och tillstånd</a:t>
              </a:r>
              <a:endParaRPr lang="sv-SE" sz="1600" dirty="0">
                <a:latin typeface="Calibri" panose="020F0502020204030204"/>
              </a:endParaRPr>
            </a:p>
            <a:p>
              <a:pPr marL="285750" lvl="0" indent="-28575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v-SE" sz="1600" kern="1200" dirty="0"/>
                <a:t>Kunna tillämpa personcentrerat och hälsofrämjande förhållningssätt och motiverande strategier</a:t>
              </a:r>
              <a:r>
                <a:rPr lang="sv-SE" sz="1600" kern="1200" dirty="0">
                  <a:latin typeface="Calibri" panose="020F0502020204030204"/>
                </a:rPr>
                <a:t> </a:t>
              </a:r>
              <a:endParaRPr lang="sv-SE" sz="1600" dirty="0">
                <a:solidFill>
                  <a:srgbClr val="010000"/>
                </a:solidFill>
                <a:latin typeface="Calibri" panose="020F0502020204030204"/>
              </a:endParaRPr>
            </a:p>
            <a:p>
              <a:pPr marL="285750" lvl="0" indent="-28575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v-SE" sz="1600" kern="1200" dirty="0"/>
                <a:t>Kunna använda verktyg för att bedöma patientens motivation och beredskap till förändring</a:t>
              </a:r>
              <a:endParaRPr lang="sv-SE" sz="1600" kern="1200" dirty="0">
                <a:latin typeface="Calibri" panose="020F0502020204030204"/>
              </a:endParaRPr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39BAFA01-48AA-4199-B846-1348B87DF4FC}"/>
                </a:ext>
              </a:extLst>
            </p:cNvPr>
            <p:cNvSpPr/>
            <p:nvPr/>
          </p:nvSpPr>
          <p:spPr>
            <a:xfrm>
              <a:off x="1088824" y="3284327"/>
              <a:ext cx="10467208" cy="2681911"/>
            </a:xfrm>
            <a:custGeom>
              <a:avLst/>
              <a:gdLst>
                <a:gd name="connsiteX0" fmla="*/ 0 w 10375647"/>
                <a:gd name="connsiteY0" fmla="*/ 149225 h 1492249"/>
                <a:gd name="connsiteX1" fmla="*/ 149225 w 10375647"/>
                <a:gd name="connsiteY1" fmla="*/ 0 h 1492249"/>
                <a:gd name="connsiteX2" fmla="*/ 10226422 w 10375647"/>
                <a:gd name="connsiteY2" fmla="*/ 0 h 1492249"/>
                <a:gd name="connsiteX3" fmla="*/ 10375647 w 10375647"/>
                <a:gd name="connsiteY3" fmla="*/ 149225 h 1492249"/>
                <a:gd name="connsiteX4" fmla="*/ 10375647 w 10375647"/>
                <a:gd name="connsiteY4" fmla="*/ 1343024 h 1492249"/>
                <a:gd name="connsiteX5" fmla="*/ 10226422 w 10375647"/>
                <a:gd name="connsiteY5" fmla="*/ 1492249 h 1492249"/>
                <a:gd name="connsiteX6" fmla="*/ 149225 w 10375647"/>
                <a:gd name="connsiteY6" fmla="*/ 1492249 h 1492249"/>
                <a:gd name="connsiteX7" fmla="*/ 0 w 10375647"/>
                <a:gd name="connsiteY7" fmla="*/ 1343024 h 1492249"/>
                <a:gd name="connsiteX8" fmla="*/ 0 w 10375647"/>
                <a:gd name="connsiteY8" fmla="*/ 149225 h 149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47" h="1492249">
                  <a:moveTo>
                    <a:pt x="0" y="149225"/>
                  </a:moveTo>
                  <a:cubicBezTo>
                    <a:pt x="0" y="66810"/>
                    <a:pt x="66810" y="0"/>
                    <a:pt x="149225" y="0"/>
                  </a:cubicBezTo>
                  <a:lnTo>
                    <a:pt x="10226422" y="0"/>
                  </a:lnTo>
                  <a:cubicBezTo>
                    <a:pt x="10308837" y="0"/>
                    <a:pt x="10375647" y="66810"/>
                    <a:pt x="10375647" y="149225"/>
                  </a:cubicBezTo>
                  <a:lnTo>
                    <a:pt x="10375647" y="1343024"/>
                  </a:lnTo>
                  <a:cubicBezTo>
                    <a:pt x="10375647" y="1425439"/>
                    <a:pt x="10308837" y="1492249"/>
                    <a:pt x="10226422" y="1492249"/>
                  </a:cubicBezTo>
                  <a:lnTo>
                    <a:pt x="149225" y="1492249"/>
                  </a:lnTo>
                  <a:cubicBezTo>
                    <a:pt x="66810" y="1492249"/>
                    <a:pt x="0" y="1425439"/>
                    <a:pt x="0" y="1343024"/>
                  </a:cubicBezTo>
                  <a:lnTo>
                    <a:pt x="0" y="1492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277694" tIns="53340" rIns="53341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bg1"/>
                  </a:solidFill>
                </a:rPr>
                <a:t>Utöver det som gäller vid rådgivande samtal:</a:t>
              </a:r>
              <a:endParaRPr lang="sv-SE" sz="1600" kern="1200" dirty="0">
                <a:latin typeface="Calibri" panose="020F0502020204030204"/>
              </a:endParaRPr>
            </a:p>
            <a:p>
              <a:pPr marL="285750" lvl="0" indent="-28575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v-SE" sz="1600" kern="1200" dirty="0">
                  <a:latin typeface="Calibri" panose="020F0502020204030204"/>
                </a:rPr>
                <a:t>Högskole-</a:t>
              </a:r>
              <a:r>
                <a:rPr lang="sv-SE" sz="1600" kern="1200" dirty="0"/>
                <a:t>/universitetsutbildning med relevans för levnadsvanan eller specifik kompetens</a:t>
              </a:r>
              <a:endParaRPr lang="sv-SE" sz="1600" dirty="0">
                <a:solidFill>
                  <a:srgbClr val="010000"/>
                </a:solidFill>
                <a:latin typeface="Calibri" panose="020F0502020204030204"/>
              </a:endParaRPr>
            </a:p>
            <a:p>
              <a:pPr marL="285750" lvl="0" indent="-28575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v-SE" sz="1600" kern="1200" dirty="0"/>
                <a:t>Kompetens att tillämpa teoribaserade och strukturerade åtgärder som motiverande strategier och beteendetekniker</a:t>
              </a:r>
              <a:endParaRPr lang="sv-SE" sz="1600" dirty="0">
                <a:latin typeface="Calibri" panose="020F0502020204030204"/>
              </a:endParaRPr>
            </a:p>
            <a:p>
              <a:pPr marL="285750" lvl="0" indent="-28575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v-SE" sz="1600" kern="1200" dirty="0"/>
                <a:t>Fördjupad ämneskunskap om den levnadsvana som berörs och dess påverkan på hälsa, diagnos och tillstånd</a:t>
              </a:r>
              <a:endParaRPr lang="sv-SE" sz="1600" dirty="0">
                <a:latin typeface="Calibri" panose="020F0502020204030204"/>
              </a:endParaRPr>
            </a:p>
            <a:p>
              <a:pPr marL="285750" lvl="0" indent="-28575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v-SE" sz="1600" kern="1200" dirty="0"/>
                <a:t>Regelbundet delta i fortbildning och följa kunskapsutvecklingen samt vara uppdaterad avseende evidens inom den specifika levnadsvanan. Regelbundet och i tillräcklig omfattning arbeta med patienter som ska genomföra förändringar inom den specifika levnadsvanan</a:t>
              </a:r>
              <a:endParaRPr lang="sv-SE" sz="1600" kern="1200" dirty="0">
                <a:latin typeface="Calibri" panose="020F0502020204030204"/>
              </a:endParaRPr>
            </a:p>
          </p:txBody>
        </p:sp>
      </p:grpSp>
      <p:sp>
        <p:nvSpPr>
          <p:cNvPr id="1087" name="Rubrik 1">
            <a:extLst>
              <a:ext uri="{FF2B5EF4-FFF2-40B4-BE49-F238E27FC236}">
                <a16:creationId xmlns:a16="http://schemas.microsoft.com/office/drawing/2014/main" id="{8F9DCDE6-0F2B-4598-9FD9-4BFFC2F3A409}"/>
              </a:ext>
            </a:extLst>
          </p:cNvPr>
          <p:cNvSpPr txBox="1">
            <a:spLocks/>
          </p:cNvSpPr>
          <p:nvPr/>
        </p:nvSpPr>
        <p:spPr>
          <a:xfrm>
            <a:off x="691662" y="374894"/>
            <a:ext cx="9409043" cy="837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/>
              <a:t>Kompetenskrav</a:t>
            </a:r>
          </a:p>
        </p:txBody>
      </p:sp>
      <p:sp>
        <p:nvSpPr>
          <p:cNvPr id="1111" name="textruta 1110">
            <a:extLst>
              <a:ext uri="{FF2B5EF4-FFF2-40B4-BE49-F238E27FC236}">
                <a16:creationId xmlns:a16="http://schemas.microsoft.com/office/drawing/2014/main" id="{1691823A-A336-48B5-8B2E-C5175CCCE6A5}"/>
              </a:ext>
            </a:extLst>
          </p:cNvPr>
          <p:cNvSpPr txBox="1"/>
          <p:nvPr/>
        </p:nvSpPr>
        <p:spPr>
          <a:xfrm>
            <a:off x="999396" y="1525323"/>
            <a:ext cx="16254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</a:rPr>
              <a:t>Enkla råd</a:t>
            </a:r>
            <a:endParaRPr lang="sv-SE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5" name="textruta 134">
            <a:extLst>
              <a:ext uri="{FF2B5EF4-FFF2-40B4-BE49-F238E27FC236}">
                <a16:creationId xmlns:a16="http://schemas.microsoft.com/office/drawing/2014/main" id="{1DB3A955-DD48-4681-9FFD-6907104494DE}"/>
              </a:ext>
            </a:extLst>
          </p:cNvPr>
          <p:cNvSpPr txBox="1"/>
          <p:nvPr/>
        </p:nvSpPr>
        <p:spPr>
          <a:xfrm>
            <a:off x="959918" y="3836849"/>
            <a:ext cx="166492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</a:rPr>
              <a:t>Kvalificerat</a:t>
            </a:r>
            <a:endParaRPr lang="sv-SE" sz="2000" b="1" dirty="0">
              <a:solidFill>
                <a:schemeClr val="bg1"/>
              </a:solidFill>
              <a:cs typeface="Calibri"/>
            </a:endParaRPr>
          </a:p>
          <a:p>
            <a:r>
              <a:rPr lang="sv-SE" sz="2000" b="1" dirty="0">
                <a:solidFill>
                  <a:schemeClr val="bg1"/>
                </a:solidFill>
              </a:rPr>
              <a:t>rådgivande samtal</a:t>
            </a:r>
            <a:endParaRPr lang="sv-SE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6" name="textruta 135">
            <a:extLst>
              <a:ext uri="{FF2B5EF4-FFF2-40B4-BE49-F238E27FC236}">
                <a16:creationId xmlns:a16="http://schemas.microsoft.com/office/drawing/2014/main" id="{34158229-EF3D-4A2B-9C82-26159D3A8BBF}"/>
              </a:ext>
            </a:extLst>
          </p:cNvPr>
          <p:cNvSpPr txBox="1"/>
          <p:nvPr/>
        </p:nvSpPr>
        <p:spPr>
          <a:xfrm>
            <a:off x="959918" y="2436206"/>
            <a:ext cx="18067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</a:rPr>
              <a:t>Rådgivande samtal</a:t>
            </a:r>
          </a:p>
        </p:txBody>
      </p:sp>
      <p:sp>
        <p:nvSpPr>
          <p:cNvPr id="12" name="Pratbubbla: rektangel med rundade hörn 11">
            <a:extLst>
              <a:ext uri="{FF2B5EF4-FFF2-40B4-BE49-F238E27FC236}">
                <a16:creationId xmlns:a16="http://schemas.microsoft.com/office/drawing/2014/main" id="{89493B1E-479D-431C-AB76-86E84BD2B544}"/>
              </a:ext>
            </a:extLst>
          </p:cNvPr>
          <p:cNvSpPr/>
          <p:nvPr/>
        </p:nvSpPr>
        <p:spPr>
          <a:xfrm>
            <a:off x="8935113" y="412393"/>
            <a:ext cx="2635860" cy="1312985"/>
          </a:xfrm>
          <a:prstGeom prst="wedgeRoundRectCallout">
            <a:avLst>
              <a:gd name="adj1" fmla="val -58707"/>
              <a:gd name="adj2" fmla="val 64301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kern="1200" dirty="0">
                <a:solidFill>
                  <a:schemeClr val="tx1"/>
                </a:solidFill>
              </a:rPr>
              <a:t>All hälso- och sjukvårds-personal med självständig patientkontakt bör ha kompetens att ge enkla råd.</a:t>
            </a:r>
            <a:r>
              <a:rPr lang="sv-SE" sz="1600" kern="1200" dirty="0">
                <a:solidFill>
                  <a:schemeClr val="tx1"/>
                </a:solidFill>
                <a:latin typeface="Calibri" panose="020F0502020204030204"/>
              </a:rPr>
              <a:t> 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7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B3B8EBE-8AF9-46FD-9802-D575B4430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80" b="249"/>
          <a:stretch/>
        </p:blipFill>
        <p:spPr>
          <a:xfrm rot="20650654">
            <a:off x="911395" y="460306"/>
            <a:ext cx="4228423" cy="6131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1D57B08-DF37-4BC4-BA48-4E8778841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32"/>
          <a:stretch/>
        </p:blipFill>
        <p:spPr>
          <a:xfrm rot="541858">
            <a:off x="4038666" y="460306"/>
            <a:ext cx="4311495" cy="6131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772482B7-D086-4BCE-A909-FC32D3FCC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8212" y="1534779"/>
            <a:ext cx="3104553" cy="745296"/>
          </a:xfrm>
        </p:spPr>
        <p:txBody>
          <a:bodyPr anchor="b">
            <a:noAutofit/>
          </a:bodyPr>
          <a:lstStyle/>
          <a:p>
            <a:r>
              <a:rPr lang="sv-SE" dirty="0"/>
              <a:t>Kortversioner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C2D2DE2-43CD-4FBA-8FA2-8D2AF4A24F0A}"/>
              </a:ext>
            </a:extLst>
          </p:cNvPr>
          <p:cNvSpPr txBox="1">
            <a:spLocks/>
          </p:cNvSpPr>
          <p:nvPr/>
        </p:nvSpPr>
        <p:spPr>
          <a:xfrm>
            <a:off x="8648212" y="2280075"/>
            <a:ext cx="4127500" cy="33218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Tobak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Alkohol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Matvanor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Fysisk aktivitet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11500">
              <a:spcBef>
                <a:spcPts val="600"/>
              </a:spcBef>
            </a:pPr>
            <a:r>
              <a:rPr lang="sv-SE" b="1" dirty="0">
                <a:solidFill>
                  <a:schemeClr val="accent1"/>
                </a:solidFill>
              </a:rPr>
              <a:t>Under arbete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Inför operation</a:t>
            </a:r>
          </a:p>
          <a:p>
            <a:pPr marL="5715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Barn och unga</a:t>
            </a:r>
          </a:p>
        </p:txBody>
      </p:sp>
    </p:spTree>
    <p:extLst>
      <p:ext uri="{BB962C8B-B14F-4D97-AF65-F5344CB8AC3E}">
        <p14:creationId xmlns:p14="http://schemas.microsoft.com/office/powerpoint/2010/main" val="318822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snö, transport, sluttning&#10;&#10;Automatiskt genererad beskrivning">
            <a:extLst>
              <a:ext uri="{FF2B5EF4-FFF2-40B4-BE49-F238E27FC236}">
                <a16:creationId xmlns:a16="http://schemas.microsoft.com/office/drawing/2014/main" id="{310BE324-1306-4F4A-95DE-078ECD789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0062" y="560062"/>
            <a:ext cx="6651812" cy="553168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0F85F294-5AAE-443C-BA57-AF4881FE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388" y="758637"/>
            <a:ext cx="5889812" cy="1080114"/>
          </a:xfrm>
        </p:spPr>
        <p:txBody>
          <a:bodyPr>
            <a:normAutofit/>
          </a:bodyPr>
          <a:lstStyle/>
          <a:p>
            <a:r>
              <a:rPr lang="en-US" dirty="0"/>
              <a:t>Mer information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A872C3-C352-4260-A9FE-940D3F925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387" y="1730188"/>
            <a:ext cx="6104965" cy="4760259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Textad film av webbinarium om vårdprogrammet: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Webbinarium vårdprogram levnadsvanor</a:t>
            </a:r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8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alibri" panose="020F0502020204030204" pitchFamily="34" charset="0"/>
              </a:rPr>
              <a:t>Vårdprogram levnadsvanor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sv-SE" sz="2000" dirty="0">
                <a:latin typeface="Calibri" panose="020F0502020204030204" pitchFamily="34" charset="0"/>
              </a:rPr>
              <a:t>Nationellt kliniskt kunskapsstöd</a:t>
            </a:r>
            <a:br>
              <a:rPr lang="sv-SE" sz="2000" dirty="0">
                <a:latin typeface="Calibri" panose="020F0502020204030204" pitchFamily="34" charset="0"/>
              </a:rPr>
            </a:br>
            <a:r>
              <a:rPr lang="sv-SE" sz="20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(nationelltklinisktkunskapsstod.se)</a:t>
            </a:r>
            <a:endParaRPr lang="sv-SE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000" dirty="0">
                <a:latin typeface="Calibri" panose="020F0502020204030204" pitchFamily="34" charset="0"/>
              </a:rPr>
              <a:t>Framtagna kortversioner hittar du i början av vårdprogrammet.</a:t>
            </a:r>
          </a:p>
          <a:p>
            <a:pPr>
              <a:lnSpc>
                <a:spcPct val="70000"/>
              </a:lnSpc>
            </a:pPr>
            <a:endParaRPr lang="en-US" sz="8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Kontaktperson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: 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 charset="-128"/>
              </a:rPr>
              <a:t>Processledare Kristine Bergström</a:t>
            </a:r>
          </a:p>
          <a:p>
            <a:pPr>
              <a:lnSpc>
                <a:spcPct val="70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Norra sjukvårdsregionförbundet </a:t>
            </a:r>
          </a:p>
          <a:p>
            <a:pPr>
              <a:lnSpc>
                <a:spcPct val="70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kristine.bergstrom@norrarf.se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 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92894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gion Skåne presentation 191010 kom.pptx" id="{1EF6CD1A-970B-476C-9C09-3CF3CF0B3E8D}" vid="{CCCA0ABE-4548-4E9D-8BC1-F8B5E99BB2D7}"/>
    </a:ext>
  </a:extLst>
</a:theme>
</file>

<file path=ppt/theme/theme10.xml><?xml version="1.0" encoding="utf-8"?>
<a:theme xmlns:a="http://schemas.openxmlformats.org/drawingml/2006/main" name="2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gion Skåne presentation 191010 kom.pptx" id="{1EF6CD1A-970B-476C-9C09-3CF3CF0B3E8D}" vid="{CCCA0ABE-4548-4E9D-8BC1-F8B5E99BB2D7}"/>
    </a:ext>
  </a:extLst>
</a:theme>
</file>

<file path=ppt/theme/theme11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2D4D526-D8A4-4F4A-B69B-4B3AF82E4831}" vid="{66A6ED8C-007A-4142-BC86-762536A5AB75}"/>
    </a:ext>
  </a:extLst>
</a:theme>
</file>

<file path=ppt/theme/theme12.xml><?xml version="1.0" encoding="utf-8"?>
<a:theme xmlns:a="http://schemas.openxmlformats.org/drawingml/2006/main" name="7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-powerpointmall-191010 [Skrivskyddad]" id="{3710FE9A-F911-4096-93A2-2AD3B271BA00}" vid="{28459B29-D210-49E1-904D-5E19584D576A}"/>
    </a:ext>
  </a:extLst>
</a:theme>
</file>

<file path=ppt/theme/theme13.xml><?xml version="1.0" encoding="utf-8"?>
<a:theme xmlns:a="http://schemas.openxmlformats.org/drawingml/2006/main" name="1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2D4D526-D8A4-4F4A-B69B-4B3AF82E4831}" vid="{66A6ED8C-007A-4142-BC86-762536A5AB75}"/>
    </a:ext>
  </a:extLst>
</a:theme>
</file>

<file path=ppt/theme/theme14.xml><?xml version="1.0" encoding="utf-8"?>
<a:theme xmlns:a="http://schemas.openxmlformats.org/drawingml/2006/main" name="19_utanhexagon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ånes universitetssjukvård_mall_16_9.potx [Skrivskyddad]" id="{01720E84-6A3B-4BF7-BA10-89CE7C983DE5}" vid="{4C7D3F14-79EF-4B0F-BA6E-2D9E4B0051CF}"/>
    </a:ext>
  </a:extLst>
</a:theme>
</file>

<file path=ppt/theme/theme15.xml><?xml version="1.0" encoding="utf-8"?>
<a:theme xmlns:a="http://schemas.openxmlformats.org/drawingml/2006/main" name="11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gion Skåne presentation 191010 kom.pptx" id="{1EF6CD1A-970B-476C-9C09-3CF3CF0B3E8D}" vid="{CCCA0ABE-4548-4E9D-8BC1-F8B5E99BB2D7}"/>
    </a:ext>
  </a:extLst>
</a:theme>
</file>

<file path=ppt/theme/theme16.xml><?xml version="1.0" encoding="utf-8"?>
<a:theme xmlns:a="http://schemas.openxmlformats.org/drawingml/2006/main" name="10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200129 [Skrivskyddad]" id="{048AB1F5-10C6-44B1-A74B-00F3D0FD36D0}" vid="{FE8DE795-CF91-4FCD-922B-0A1225B23089}"/>
    </a:ext>
  </a:extLst>
</a:theme>
</file>

<file path=ppt/theme/theme17.xml><?xml version="1.0" encoding="utf-8"?>
<a:theme xmlns:a="http://schemas.openxmlformats.org/drawingml/2006/main" name="2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mall-kunskapsstyrning  -  Skrivskyddad" id="{6299B072-AAB3-4DEB-9308-CD98B0D32E4F}" vid="{1198695E-7289-4B55-A8F1-F8892D928361}"/>
    </a:ext>
  </a:extLst>
</a:theme>
</file>

<file path=ppt/theme/theme1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200129 [Skrivskyddad]" id="{048AB1F5-10C6-44B1-A74B-00F3D0FD36D0}" vid="{FE8DE795-CF91-4FCD-922B-0A1225B23089}"/>
    </a:ext>
  </a:extLst>
</a:theme>
</file>

<file path=ppt/theme/theme3.xml><?xml version="1.0" encoding="utf-8"?>
<a:theme xmlns:a="http://schemas.openxmlformats.org/drawingml/2006/main" name="3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-powerpointmall-191010 [Skrivskyddad]" id="{3710FE9A-F911-4096-93A2-2AD3B271BA00}" vid="{28459B29-D210-49E1-904D-5E19584D576A}"/>
    </a:ext>
  </a:extLst>
</a:theme>
</file>

<file path=ppt/theme/theme4.xml><?xml version="1.0" encoding="utf-8"?>
<a:theme xmlns:a="http://schemas.openxmlformats.org/drawingml/2006/main" name="4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z="14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gion Skåne presentation 191010 kom.pptx" id="{1EF6CD1A-970B-476C-9C09-3CF3CF0B3E8D}" vid="{CCCA0ABE-4548-4E9D-8BC1-F8B5E99BB2D7}"/>
    </a:ext>
  </a:extLst>
</a:theme>
</file>

<file path=ppt/theme/theme5.xml><?xml version="1.0" encoding="utf-8"?>
<a:theme xmlns:a="http://schemas.openxmlformats.org/drawingml/2006/main" name="6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-powerpointmall-191010 [Skrivskyddad]" id="{3710FE9A-F911-4096-93A2-2AD3B271BA00}" vid="{28459B29-D210-49E1-904D-5E19584D576A}"/>
    </a:ext>
  </a:extLst>
</a:theme>
</file>

<file path=ppt/theme/theme6.xml><?xml version="1.0" encoding="utf-8"?>
<a:theme xmlns:a="http://schemas.openxmlformats.org/drawingml/2006/main" name="8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191010.pptm" id="{57414CB7-05A3-46A9-9B67-90CFB09EA43C}" vid="{7785CABF-60FF-498B-938F-67D0AB8A07CE}"/>
    </a:ext>
  </a:extLst>
</a:theme>
</file>

<file path=ppt/theme/theme7.xml><?xml version="1.0" encoding="utf-8"?>
<a:theme xmlns:a="http://schemas.openxmlformats.org/drawingml/2006/main" name="9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-powerpointmall-191010 [Skrivskyddad]" id="{3710FE9A-F911-4096-93A2-2AD3B271BA00}" vid="{28459B29-D210-49E1-904D-5E19584D576A}"/>
    </a:ext>
  </a:extLst>
</a:theme>
</file>

<file path=ppt/theme/theme8.xml><?xml version="1.0" encoding="utf-8"?>
<a:theme xmlns:a="http://schemas.openxmlformats.org/drawingml/2006/main" name="13_utanhexagon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kånes universitetssjukvård_mall_16_9.potx [Skrivskyddad]" id="{01720E84-6A3B-4BF7-BA10-89CE7C983DE5}" vid="{4C7D3F14-79EF-4B0F-BA6E-2D9E4B0051CF}"/>
    </a:ext>
  </a:extLst>
</a:theme>
</file>

<file path=ppt/theme/theme9.xml><?xml version="1.0" encoding="utf-8"?>
<a:theme xmlns:a="http://schemas.openxmlformats.org/drawingml/2006/main" name="1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kom 191010.pptm" id="{F1B70145-B668-4368-9F41-4A4A9620C66A}" vid="{3CC66F24-8697-41FD-8112-D3431638C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643</Words>
  <Application>Microsoft Office PowerPoint</Application>
  <PresentationFormat>Bredbild</PresentationFormat>
  <Paragraphs>90</Paragraphs>
  <Slides>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17</vt:i4>
      </vt:variant>
      <vt:variant>
        <vt:lpstr>Bildrubriker</vt:lpstr>
      </vt:variant>
      <vt:variant>
        <vt:i4>9</vt:i4>
      </vt:variant>
    </vt:vector>
  </HeadingPairs>
  <TitlesOfParts>
    <vt:vector size="28" baseType="lpstr">
      <vt:lpstr>Arial</vt:lpstr>
      <vt:lpstr>Calibri</vt:lpstr>
      <vt:lpstr>Region Skåne</vt:lpstr>
      <vt:lpstr>5_Region Skåne</vt:lpstr>
      <vt:lpstr>3_Region Skåne</vt:lpstr>
      <vt:lpstr>4_Region Skåne</vt:lpstr>
      <vt:lpstr>6_Region Skåne</vt:lpstr>
      <vt:lpstr>8_Region Skåne</vt:lpstr>
      <vt:lpstr>9_Region Skåne</vt:lpstr>
      <vt:lpstr>13_utanhexagon</vt:lpstr>
      <vt:lpstr>1_Region Skåne</vt:lpstr>
      <vt:lpstr>2_Region Skåne</vt:lpstr>
      <vt:lpstr>Tema_sveriges_regioner_i_samverkan</vt:lpstr>
      <vt:lpstr>7_Region Skåne</vt:lpstr>
      <vt:lpstr>1_Tema_sveriges_regioner_i_samverkan</vt:lpstr>
      <vt:lpstr>19_utanhexagon</vt:lpstr>
      <vt:lpstr>11_Region Skåne</vt:lpstr>
      <vt:lpstr>10_Region Skåne</vt:lpstr>
      <vt:lpstr>2_Tema_sveriges_regioner_i_samverkan</vt:lpstr>
      <vt:lpstr>PowerPoint-presentation</vt:lpstr>
      <vt:lpstr>Varför behövs ett nationellt vårdprogram?</vt:lpstr>
      <vt:lpstr>Hur våra kunskapsstöd hänger ihop</vt:lpstr>
      <vt:lpstr>När är det relevant att använda vårdprogram levnadsvanor?</vt:lpstr>
      <vt:lpstr>Huvudavsnitt i vårdprogrammet</vt:lpstr>
      <vt:lpstr>PowerPoint-presentation</vt:lpstr>
      <vt:lpstr>PowerPoint-presentation</vt:lpstr>
      <vt:lpstr>Kortversioner</vt:lpstr>
      <vt:lpstr>Mer information</vt:lpstr>
    </vt:vector>
  </TitlesOfParts>
  <Company>Region Skåne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Skogström Malin</dc:creator>
  <cp:lastModifiedBy>Alvarado Lönberg Karin</cp:lastModifiedBy>
  <cp:revision>276</cp:revision>
  <dcterms:created xsi:type="dcterms:W3CDTF">2020-01-14T16:34:52Z</dcterms:created>
  <dcterms:modified xsi:type="dcterms:W3CDTF">2022-06-27T10:34:01Z</dcterms:modified>
</cp:coreProperties>
</file>