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31"/>
  </p:notesMasterIdLst>
  <p:handoutMasterIdLst>
    <p:handoutMasterId r:id="rId32"/>
  </p:handoutMasterIdLst>
  <p:sldIdLst>
    <p:sldId id="265" r:id="rId6"/>
    <p:sldId id="287" r:id="rId7"/>
    <p:sldId id="286" r:id="rId8"/>
    <p:sldId id="305" r:id="rId9"/>
    <p:sldId id="307" r:id="rId10"/>
    <p:sldId id="306" r:id="rId11"/>
    <p:sldId id="309" r:id="rId12"/>
    <p:sldId id="11528" r:id="rId13"/>
    <p:sldId id="4136" r:id="rId14"/>
    <p:sldId id="289" r:id="rId15"/>
    <p:sldId id="4137" r:id="rId16"/>
    <p:sldId id="11529" r:id="rId17"/>
    <p:sldId id="11526" r:id="rId18"/>
    <p:sldId id="277" r:id="rId19"/>
    <p:sldId id="276" r:id="rId20"/>
    <p:sldId id="284" r:id="rId21"/>
    <p:sldId id="295" r:id="rId22"/>
    <p:sldId id="280" r:id="rId23"/>
    <p:sldId id="294" r:id="rId24"/>
    <p:sldId id="11530" r:id="rId25"/>
    <p:sldId id="11531" r:id="rId26"/>
    <p:sldId id="291" r:id="rId27"/>
    <p:sldId id="269" r:id="rId28"/>
    <p:sldId id="260" r:id="rId29"/>
    <p:sldId id="273" r:id="rId30"/>
  </p:sldIdLst>
  <p:sldSz cx="12192000" cy="6858000"/>
  <p:notesSz cx="6858000" cy="9144000"/>
  <p:custDataLst>
    <p:tags r:id="rId33"/>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8" autoAdjust="0"/>
    <p:restoredTop sz="94660"/>
  </p:normalViewPr>
  <p:slideViewPr>
    <p:cSldViewPr snapToGrid="0">
      <p:cViewPr varScale="1">
        <p:scale>
          <a:sx n="67" d="100"/>
          <a:sy n="67" d="100"/>
        </p:scale>
        <p:origin x="824"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B07A9FF-CF56-F15F-E559-05B51DE084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a:extLst>
              <a:ext uri="{FF2B5EF4-FFF2-40B4-BE49-F238E27FC236}">
                <a16:creationId xmlns:a16="http://schemas.microsoft.com/office/drawing/2014/main" id="{381F50C6-9A16-ACF8-C2E1-13265A453C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7FA528-2949-4F7D-B695-57BE9B687B89}" type="datetimeFigureOut">
              <a:rPr lang="sv-SE" smtClean="0"/>
              <a:t>2023-03-23</a:t>
            </a:fld>
            <a:endParaRPr lang="sv-SE"/>
          </a:p>
        </p:txBody>
      </p:sp>
      <p:sp>
        <p:nvSpPr>
          <p:cNvPr id="4" name="Platshållare för sidfot 3">
            <a:extLst>
              <a:ext uri="{FF2B5EF4-FFF2-40B4-BE49-F238E27FC236}">
                <a16:creationId xmlns:a16="http://schemas.microsoft.com/office/drawing/2014/main" id="{47A9BAEE-7866-B4C0-9FAA-E0E724C63F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DD52FA0-8260-A466-08E8-56F4B211D7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137D-B57E-4896-A616-A7974328D0D0}" type="slidenum">
              <a:rPr lang="sv-SE" smtClean="0"/>
              <a:t>‹#›</a:t>
            </a:fld>
            <a:endParaRPr lang="sv-SE"/>
          </a:p>
        </p:txBody>
      </p:sp>
    </p:spTree>
    <p:extLst>
      <p:ext uri="{BB962C8B-B14F-4D97-AF65-F5344CB8AC3E}">
        <p14:creationId xmlns:p14="http://schemas.microsoft.com/office/powerpoint/2010/main" val="168311238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2023-03-23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5" name="Platshållare för sidhuvud 4">
            <a:extLst>
              <a:ext uri="{FF2B5EF4-FFF2-40B4-BE49-F238E27FC236}">
                <a16:creationId xmlns:a16="http://schemas.microsoft.com/office/drawing/2014/main" id="{97C0B713-C358-95C5-407C-8B2397B37939}"/>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3314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A8A0B725-8BD0-7DEC-16FD-897E2C9C1F0F}"/>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09090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A8A0B725-8BD0-7DEC-16FD-897E2C9C1F0F}"/>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945471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081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9349BF29-705E-C305-1203-BF0EE91E872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34324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FF60DA54-D3D3-76C6-0E76-D1FD3A953B2B}"/>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9082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a:xfrm>
            <a:off x="838200" y="1825625"/>
            <a:ext cx="10515600" cy="4038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675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136054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en-US"/>
              <a:t>Click to edit Master title style</a:t>
            </a:r>
            <a:endParaRPr lang="sv-SE" dirty="0"/>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en-US"/>
              <a:t>Click icon to add chart</a:t>
            </a:r>
            <a:endParaRPr lang="sv-SE"/>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en-US"/>
              <a:t>Click icon to add picture</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en-US"/>
              <a:t>Click to edit Master text styles</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en-US"/>
              <a:t>Click to edit Master title style</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en-US"/>
              <a:t>Click to edit Master text styles</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en-US"/>
              <a:t>Click icon to add picture</a:t>
            </a:r>
            <a:endParaRPr lang="sv-SE"/>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en-US"/>
              <a:t>Click to edit Master title style</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4.bin"/><Relationship Id="rId9" Type="http://schemas.openxmlformats.org/officeDocument/2006/relationships/image" Target="../media/image14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hyperlink" Target="https://d2flujgsl7escs.cloudfront.net/external/nationellt-vardprogram-for-behandling-av-obstruktiv-somnapne-hos-vuxna.pdf" TargetMode="External"/><Relationship Id="rId2" Type="http://schemas.openxmlformats.org/officeDocument/2006/relationships/hyperlink" Target="https://sesar.registercentrum.se/riktlinjer/nationella-riktlinjer-foer-utredning-av-misstaenkt-soemnapne/p/r17it_esN" TargetMode="Externa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kunskapsstyrningvard.se/" TargetMode="External"/><Relationship Id="rId2" Type="http://schemas.openxmlformats.org/officeDocument/2006/relationships/hyperlink" Target="https://nationelltklinisktkunskapsstod.se/" TargetMode="Externa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8.jp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8.jp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4236"/>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1519707" y="2209800"/>
            <a:ext cx="9465972" cy="121920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rPr>
              <a:t>Personcentrerat och sammanhållet vårdförlopp</a:t>
            </a:r>
          </a:p>
          <a:p>
            <a:pPr marL="0" marR="0" lvl="0" indent="0" algn="ctr" defTabSz="914400" rtl="0" eaLnBrk="1" fontAlgn="auto" latinLnBrk="0" hangingPunct="1">
              <a:lnSpc>
                <a:spcPct val="90000"/>
              </a:lnSpc>
              <a:spcBef>
                <a:spcPct val="0"/>
              </a:spcBef>
              <a:spcAft>
                <a:spcPts val="0"/>
              </a:spcAft>
              <a:buClrTx/>
              <a:buSzTx/>
              <a:buFontTx/>
              <a:buNone/>
              <a:tabLst/>
              <a:defRPr/>
            </a:pPr>
            <a:r>
              <a:rPr lang="sv-SE" sz="5400" dirty="0">
                <a:solidFill>
                  <a:srgbClr val="FFFFFF"/>
                </a:solidFill>
                <a:latin typeface="Calibri" panose="020F0502020204030204"/>
              </a:rPr>
              <a:t>Obstruktiv sömnapné hos vuxna</a:t>
            </a:r>
            <a:endPar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grpSp>
        <p:nvGrpSpPr>
          <p:cNvPr id="17" name="Grupp 16">
            <a:extLst>
              <a:ext uri="{FF2B5EF4-FFF2-40B4-BE49-F238E27FC236}">
                <a16:creationId xmlns:a16="http://schemas.microsoft.com/office/drawing/2014/main" id="{57C90ED4-D5C4-234F-A00E-374ECEE0597F}"/>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5476291" y="616841"/>
            <a:ext cx="3440383" cy="609793"/>
          </a:xfrm>
        </p:spPr>
        <p:txBody>
          <a:bodyPr/>
          <a:lstStyle/>
          <a:p>
            <a:r>
              <a:rPr lang="sv-SE" dirty="0"/>
              <a:t>Patientkontrakt</a:t>
            </a:r>
          </a:p>
        </p:txBody>
      </p:sp>
      <p:sp>
        <p:nvSpPr>
          <p:cNvPr id="5" name="Platshållare för text 4"/>
          <p:cNvSpPr>
            <a:spLocks noGrp="1"/>
          </p:cNvSpPr>
          <p:nvPr>
            <p:ph type="body" sz="quarter" idx="10"/>
          </p:nvPr>
        </p:nvSpPr>
        <p:spPr>
          <a:xfrm>
            <a:off x="5476291" y="1226634"/>
            <a:ext cx="6004509" cy="4186238"/>
          </a:xfrm>
        </p:spPr>
        <p:txBody>
          <a:bodyPr>
            <a:normAutofit fontScale="92500" lnSpcReduction="20000"/>
          </a:bodyPr>
          <a:lstStyle/>
          <a:p>
            <a:pPr>
              <a:lnSpc>
                <a:spcPct val="110000"/>
              </a:lnSpc>
              <a:spcAft>
                <a:spcPts val="1100"/>
              </a:spcAft>
            </a:pPr>
            <a:r>
              <a:rPr lang="sv-SE" dirty="0">
                <a:latin typeface="Calibri" panose="020F0502020204030204" pitchFamily="34" charset="0"/>
                <a:ea typeface="Times New Roman" panose="02020603050405020304" pitchFamily="18" charset="0"/>
                <a:cs typeface="Times New Roman" panose="02020603050405020304" pitchFamily="18" charset="0"/>
              </a:rPr>
              <a:t>P</a:t>
            </a:r>
            <a:r>
              <a:rPr lang="sv-SE" dirty="0">
                <a:effectLst/>
                <a:latin typeface="Calibri" panose="020F0502020204030204" pitchFamily="34" charset="0"/>
                <a:ea typeface="Times New Roman" panose="02020603050405020304" pitchFamily="18" charset="0"/>
                <a:cs typeface="Times New Roman" panose="02020603050405020304" pitchFamily="18" charset="0"/>
              </a:rPr>
              <a:t>atienten kan hantera sin sömnstörning genom att </a:t>
            </a:r>
          </a:p>
          <a:p>
            <a:pPr marL="342900" indent="-342900">
              <a:lnSpc>
                <a:spcPct val="110000"/>
              </a:lnSpc>
              <a:spcAft>
                <a:spcPts val="1100"/>
              </a:spcAft>
              <a:buFont typeface="Arial" panose="020B0604020202020204" pitchFamily="34" charset="0"/>
              <a:buChar char="•"/>
            </a:pPr>
            <a:r>
              <a:rPr lang="sv-SE" dirty="0">
                <a:effectLst/>
                <a:latin typeface="Calibri" panose="020F0502020204030204" pitchFamily="34" charset="0"/>
                <a:ea typeface="Times New Roman" panose="02020603050405020304" pitchFamily="18" charset="0"/>
                <a:cs typeface="Times New Roman" panose="02020603050405020304" pitchFamily="18" charset="0"/>
              </a:rPr>
              <a:t>få rätt information kring </a:t>
            </a:r>
            <a:r>
              <a:rPr lang="sv-SE" dirty="0">
                <a:latin typeface="Calibri" panose="020F0502020204030204" pitchFamily="34" charset="0"/>
                <a:ea typeface="Times New Roman" panose="02020603050405020304" pitchFamily="18" charset="0"/>
                <a:cs typeface="Times New Roman" panose="02020603050405020304" pitchFamily="18" charset="0"/>
              </a:rPr>
              <a:t>b</a:t>
            </a:r>
            <a:r>
              <a:rPr lang="sv-SE" dirty="0">
                <a:effectLst/>
                <a:latin typeface="Calibri" panose="020F0502020204030204" pitchFamily="34" charset="0"/>
                <a:ea typeface="Times New Roman" panose="02020603050405020304" pitchFamily="18" charset="0"/>
                <a:cs typeface="Times New Roman" panose="02020603050405020304" pitchFamily="18" charset="0"/>
              </a:rPr>
              <a:t>ehandlingsmetod, </a:t>
            </a:r>
            <a:r>
              <a:rPr lang="sv-SE" dirty="0">
                <a:latin typeface="Calibri" panose="020F0502020204030204" pitchFamily="34" charset="0"/>
                <a:ea typeface="Times New Roman" panose="02020603050405020304" pitchFamily="18" charset="0"/>
                <a:cs typeface="Times New Roman" panose="02020603050405020304" pitchFamily="18" charset="0"/>
              </a:rPr>
              <a:t>u</a:t>
            </a:r>
            <a:r>
              <a:rPr lang="sv-SE" dirty="0">
                <a:effectLst/>
                <a:latin typeface="Calibri" panose="020F0502020204030204" pitchFamily="34" charset="0"/>
                <a:ea typeface="Times New Roman" panose="02020603050405020304" pitchFamily="18" charset="0"/>
                <a:cs typeface="Times New Roman" panose="02020603050405020304" pitchFamily="18" charset="0"/>
              </a:rPr>
              <a:t>ppföljningsrutiner och möjlighet till alternativ behandling om så behövs</a:t>
            </a:r>
          </a:p>
          <a:p>
            <a:pPr marL="342900" indent="-342900">
              <a:lnSpc>
                <a:spcPct val="110000"/>
              </a:lnSpc>
              <a:spcAft>
                <a:spcPts val="1100"/>
              </a:spcAft>
              <a:buFont typeface="Arial" panose="020B0604020202020204" pitchFamily="34" charset="0"/>
              <a:buChar char="•"/>
            </a:pPr>
            <a:r>
              <a:rPr lang="sv-SE" dirty="0">
                <a:effectLst/>
                <a:latin typeface="Calibri" panose="020F0502020204030204" pitchFamily="34" charset="0"/>
                <a:ea typeface="Times New Roman" panose="02020603050405020304" pitchFamily="18" charset="0"/>
                <a:cs typeface="Times New Roman" panose="02020603050405020304" pitchFamily="18" charset="0"/>
              </a:rPr>
              <a:t>från början medverka i sin vård och bli introducerad i de åtgärder som hen kan utföra själv för en förbättrad sömn, en bättre livskvalitet </a:t>
            </a:r>
          </a:p>
          <a:p>
            <a:pPr>
              <a:lnSpc>
                <a:spcPct val="110000"/>
              </a:lnSpc>
              <a:spcAft>
                <a:spcPts val="1100"/>
              </a:spcAft>
            </a:pPr>
            <a:r>
              <a:rPr lang="sv-SE" dirty="0">
                <a:effectLst/>
                <a:latin typeface="Calibri" panose="020F0502020204030204" pitchFamily="34" charset="0"/>
                <a:ea typeface="Times New Roman" panose="02020603050405020304" pitchFamily="18" charset="0"/>
                <a:cs typeface="Times New Roman" panose="02020603050405020304" pitchFamily="18" charset="0"/>
              </a:rPr>
              <a:t>Det är viktigt att vården fortlöpande utbildar patienter och närstående. </a:t>
            </a:r>
          </a:p>
        </p:txBody>
      </p:sp>
      <p:sp>
        <p:nvSpPr>
          <p:cNvPr id="7" name="Rektangel 6"/>
          <p:cNvSpPr/>
          <p:nvPr/>
        </p:nvSpPr>
        <p:spPr>
          <a:xfrm>
            <a:off x="5047666" y="5652507"/>
            <a:ext cx="7010985" cy="910218"/>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Syftet med </a:t>
            </a:r>
            <a:r>
              <a:rPr kumimoji="0" lang="sv-SE" sz="1600" b="0" i="1" u="none" strike="noStrike" kern="1200" cap="none" spc="0" normalizeH="0" baseline="0" noProof="0" dirty="0" err="1">
                <a:ln>
                  <a:noFill/>
                </a:ln>
                <a:solidFill>
                  <a:schemeClr val="bg1"/>
                </a:solidFill>
                <a:effectLst/>
                <a:uLnTx/>
                <a:uFillTx/>
                <a:latin typeface="Calibri" panose="020F0502020204030204"/>
                <a:ea typeface="+mn-ea"/>
                <a:cs typeface="+mn-cs"/>
              </a:rPr>
              <a:t>patientkontrakt</a:t>
            </a: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 är att genom en gemensam överenskommelse mellan patient och vårdgivare säkerställa delaktighet, samordning och tillgänglighet med patientens perspektiv som utgångspunkt.</a:t>
            </a:r>
          </a:p>
        </p:txBody>
      </p:sp>
      <p:pic>
        <p:nvPicPr>
          <p:cNvPr id="3" name="Bildobjekt 2" descr="En bild som visar person, inomhus, vägg, stående&#10;&#10;Automatiskt genererad beskrivning">
            <a:extLst>
              <a:ext uri="{FF2B5EF4-FFF2-40B4-BE49-F238E27FC236}">
                <a16:creationId xmlns:a16="http://schemas.microsoft.com/office/drawing/2014/main" id="{56EB995C-8C98-E96C-F6A7-938864599E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29" r="31087"/>
          <a:stretch/>
        </p:blipFill>
        <p:spPr>
          <a:xfrm>
            <a:off x="1" y="0"/>
            <a:ext cx="4914900" cy="6648450"/>
          </a:xfrm>
          <a:prstGeom prst="rect">
            <a:avLst/>
          </a:prstGeom>
        </p:spPr>
      </p:pic>
      <p:sp>
        <p:nvSpPr>
          <p:cNvPr id="2" name="textruta 1">
            <a:extLst>
              <a:ext uri="{FF2B5EF4-FFF2-40B4-BE49-F238E27FC236}">
                <a16:creationId xmlns:a16="http://schemas.microsoft.com/office/drawing/2014/main" id="{8D2F5E66-B7D8-0283-C682-5200A54E7F66}"/>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spTree>
    <p:extLst>
      <p:ext uri="{BB962C8B-B14F-4D97-AF65-F5344CB8AC3E}">
        <p14:creationId xmlns:p14="http://schemas.microsoft.com/office/powerpoint/2010/main" val="157024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607466" y="755494"/>
            <a:ext cx="9592053" cy="609793"/>
          </a:xfrm>
        </p:spPr>
        <p:txBody>
          <a:bodyPr>
            <a:normAutofit fontScale="90000"/>
          </a:bodyPr>
          <a:lstStyle/>
          <a:p>
            <a:r>
              <a:rPr lang="sv-SE" dirty="0"/>
              <a:t>Uppföljning av vårdförloppet, urval</a:t>
            </a:r>
            <a:br>
              <a:rPr lang="sv-SE" dirty="0"/>
            </a:b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Uppföljning av resultat- och processmått skapar förutsättningar för ett kontinuerligt förbättringsarbete</a:t>
            </a:r>
            <a:endParaRPr lang="sv-SE" sz="2000" dirty="0">
              <a:solidFill>
                <a:srgbClr val="377D7A"/>
              </a:solidFill>
              <a:latin typeface="Calibri" panose="020F0502020204030204"/>
              <a:ea typeface="+mn-ea"/>
              <a:cs typeface="+mn-cs"/>
            </a:endParaRPr>
          </a:p>
        </p:txBody>
      </p:sp>
      <p:pic>
        <p:nvPicPr>
          <p:cNvPr id="12" name="Picture 21">
            <a:extLst>
              <a:ext uri="{FF2B5EF4-FFF2-40B4-BE49-F238E27FC236}">
                <a16:creationId xmlns:a16="http://schemas.microsoft.com/office/drawing/2014/main" id="{6650076E-DDDA-425F-811D-9F7850FFFA5E}"/>
              </a:ext>
            </a:extLst>
          </p:cNvPr>
          <p:cNvPicPr>
            <a:picLocks noChangeAspect="1"/>
          </p:cNvPicPr>
          <p:nvPr/>
        </p:nvPicPr>
        <p:blipFill>
          <a:blip r:embed="rId6"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490472" y="755494"/>
            <a:ext cx="1023016" cy="754175"/>
          </a:xfrm>
          <a:prstGeom prst="rect">
            <a:avLst/>
          </a:prstGeom>
        </p:spPr>
      </p:pic>
      <p:sp>
        <p:nvSpPr>
          <p:cNvPr id="6" name="Rectangle 5">
            <a:extLst>
              <a:ext uri="{FF2B5EF4-FFF2-40B4-BE49-F238E27FC236}">
                <a16:creationId xmlns:a16="http://schemas.microsoft.com/office/drawing/2014/main" id="{01F77448-64CF-4386-8406-839026FD8FC9}"/>
              </a:ext>
            </a:extLst>
          </p:cNvPr>
          <p:cNvSpPr/>
          <p:nvPr/>
        </p:nvSpPr>
        <p:spPr>
          <a:xfrm>
            <a:off x="984468" y="5881198"/>
            <a:ext cx="9209431" cy="438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defRPr/>
            </a:pPr>
            <a:r>
              <a:rPr kumimoji="0" lang="sv-SE" sz="1600" b="1" i="0" u="none" strike="noStrike" kern="1200" cap="none" spc="0" normalizeH="0" baseline="0" noProof="0" dirty="0">
                <a:ln>
                  <a:noFill/>
                </a:ln>
                <a:solidFill>
                  <a:srgbClr val="FFFFFF"/>
                </a:solidFill>
                <a:effectLst/>
                <a:uLnTx/>
                <a:uFillTx/>
                <a:latin typeface="Calibri" panose="020F0502020204030204"/>
                <a:ea typeface="+mn-ea"/>
                <a:cs typeface="+mn-cs"/>
              </a:rPr>
              <a:t>Datakällor:</a:t>
            </a:r>
            <a:r>
              <a:rPr kumimoji="0" lang="sv-SE"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sv-SE" sz="1600" b="0" u="none" strike="noStrike" kern="1200" cap="none" spc="0" normalizeH="0" baseline="0" noProof="0" dirty="0">
                <a:ln>
                  <a:noFill/>
                </a:ln>
                <a:solidFill>
                  <a:srgbClr val="FFFFFF"/>
                </a:solidFill>
                <a:effectLst/>
                <a:uLnTx/>
                <a:uFillTx/>
                <a:latin typeface="Calibri" panose="020F0502020204030204"/>
                <a:ea typeface="+mn-ea"/>
                <a:cs typeface="+mn-cs"/>
              </a:rPr>
              <a:t>Svenska Sömnapnéregistret (SESAR) samt strukturerad vårddata</a:t>
            </a:r>
            <a:endParaRPr kumimoji="0" lang="sv-SE" sz="1600" b="0" u="none" strike="noStrike" kern="1200" cap="none" spc="0" normalizeH="0" noProof="0" dirty="0">
              <a:ln>
                <a:noFill/>
              </a:ln>
              <a:solidFill>
                <a:srgbClr val="FFFFFF"/>
              </a:solidFill>
              <a:effectLst/>
              <a:uLnTx/>
              <a:uFillTx/>
              <a:latin typeface="Calibri" panose="020F0502020204030204"/>
            </a:endParaRPr>
          </a:p>
        </p:txBody>
      </p:sp>
      <p:pic>
        <p:nvPicPr>
          <p:cNvPr id="4" name="Picture 3" descr="A close up of a logo&#10;&#10;Description automatically generated">
            <a:extLst>
              <a:ext uri="{FF2B5EF4-FFF2-40B4-BE49-F238E27FC236}">
                <a16:creationId xmlns:a16="http://schemas.microsoft.com/office/drawing/2014/main" id="{8BFA1D06-CE48-4110-8485-A9D28524682F}"/>
              </a:ext>
            </a:extLst>
          </p:cNvPr>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0464" y="5723573"/>
            <a:ext cx="754004" cy="754004"/>
          </a:xfrm>
          <a:prstGeom prst="rect">
            <a:avLst/>
          </a:prstGeom>
          <a:noFill/>
        </p:spPr>
      </p:pic>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67E130BB-78A2-2370-EDAF-0D1333951287}"/>
                  </a:ext>
                </a:extLst>
              </p:cNvPr>
              <p:cNvGraphicFramePr>
                <a:graphicFrameLocks noGrp="1"/>
              </p:cNvGraphicFramePr>
              <p:nvPr>
                <p:extLst>
                  <p:ext uri="{D42A27DB-BD31-4B8C-83A1-F6EECF244321}">
                    <p14:modId xmlns:p14="http://schemas.microsoft.com/office/powerpoint/2010/main" val="2027382976"/>
                  </p:ext>
                </p:extLst>
              </p:nvPr>
            </p:nvGraphicFramePr>
            <p:xfrm>
              <a:off x="607466" y="1881043"/>
              <a:ext cx="7896454" cy="3618645"/>
            </p:xfrm>
            <a:graphic>
              <a:graphicData uri="http://schemas.openxmlformats.org/drawingml/2006/table">
                <a:tbl>
                  <a:tblPr firstRow="1" firstCol="1" bandRow="1"/>
                  <a:tblGrid>
                    <a:gridCol w="7896454">
                      <a:extLst>
                        <a:ext uri="{9D8B030D-6E8A-4147-A177-3AD203B41FA5}">
                          <a16:colId xmlns:a16="http://schemas.microsoft.com/office/drawing/2014/main" val="2333011741"/>
                        </a:ext>
                      </a:extLst>
                    </a:gridCol>
                  </a:tblGrid>
                  <a:tr h="350427">
                    <a:tc>
                      <a:txBody>
                        <a:bodyPr/>
                        <a:lstStyle/>
                        <a:p>
                          <a:pPr>
                            <a:lnSpc>
                              <a:spcPct val="110000"/>
                            </a:lnSpc>
                            <a:spcBef>
                              <a:spcPts val="300"/>
                            </a:spcBef>
                            <a:spcAft>
                              <a:spcPts val="300"/>
                            </a:spcAft>
                          </a:pPr>
                          <a:r>
                            <a:rPr lang="sv" sz="2000" b="1" dirty="0">
                              <a:solidFill>
                                <a:srgbClr val="000000"/>
                              </a:solidFill>
                              <a:effectLst/>
                              <a:latin typeface="+mn-lt"/>
                              <a:ea typeface="Times New Roman" panose="02020603050405020304" pitchFamily="18" charset="0"/>
                              <a:cs typeface="Times New Roman" panose="02020603050405020304" pitchFamily="18" charset="0"/>
                            </a:rPr>
                            <a:t>Exempel på indikatorer</a:t>
                          </a:r>
                          <a:endParaRPr lang="en-SE"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08088694"/>
                      </a:ext>
                    </a:extLst>
                  </a:tr>
                  <a:tr h="638139">
                    <a:tc>
                      <a:txBody>
                        <a:bodyPr/>
                        <a:lstStyle/>
                        <a:p>
                          <a:pPr>
                            <a:lnSpc>
                              <a:spcPct val="110000"/>
                            </a:lnSpc>
                            <a:spcBef>
                              <a:spcPts val="600"/>
                            </a:spcBef>
                            <a:spcAft>
                              <a:spcPts val="600"/>
                            </a:spcAft>
                          </a:pPr>
                          <a:r>
                            <a:rPr lang="sv" sz="2000" dirty="0">
                              <a:solidFill>
                                <a:srgbClr val="000000"/>
                              </a:solidFill>
                              <a:effectLst/>
                              <a:latin typeface="+mn-lt"/>
                              <a:ea typeface="Calibri" panose="020F0502020204030204" pitchFamily="34" charset="0"/>
                              <a:cs typeface="Calibri" panose="020F0502020204030204" pitchFamily="34" charset="0"/>
                            </a:rPr>
                            <a:t>Andel patienter med diagnos OSA med välfungerande PAP-behandling användartid (</a:t>
                          </a:r>
                          <a14:m>
                            <m:oMath xmlns:m="http://schemas.openxmlformats.org/officeDocument/2006/math">
                              <m:r>
                                <a:rPr lang="sv" sz="20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oMath>
                          </a14:m>
                          <a:r>
                            <a:rPr lang="sv" sz="2000" dirty="0">
                              <a:solidFill>
                                <a:srgbClr val="000000"/>
                              </a:solidFill>
                              <a:effectLst/>
                              <a:latin typeface="+mn-lt"/>
                              <a:ea typeface="Calibri" panose="020F0502020204030204" pitchFamily="34" charset="0"/>
                              <a:cs typeface="Calibri" panose="020F0502020204030204" pitchFamily="34" charset="0"/>
                            </a:rPr>
                            <a:t> 4 timmar per natt)</a:t>
                          </a:r>
                          <a:endParaRPr lang="en-SE"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0156785"/>
                      </a:ext>
                    </a:extLst>
                  </a:tr>
                  <a:tr h="597595">
                    <a:tc>
                      <a:txBody>
                        <a:bodyPr/>
                        <a:lstStyle/>
                        <a:p>
                          <a:pPr>
                            <a:lnSpc>
                              <a:spcPct val="110000"/>
                            </a:lnSpc>
                            <a:spcBef>
                              <a:spcPts val="600"/>
                            </a:spcBef>
                            <a:spcAft>
                              <a:spcPts val="600"/>
                            </a:spcAft>
                          </a:pPr>
                          <a:r>
                            <a:rPr lang="sv" sz="2000" dirty="0">
                              <a:effectLst/>
                              <a:latin typeface="+mn-lt"/>
                              <a:ea typeface="Calibri" panose="020F0502020204030204" pitchFamily="34" charset="0"/>
                              <a:cs typeface="Calibri" panose="020F0502020204030204" pitchFamily="34" charset="0"/>
                            </a:rPr>
                            <a:t>Andel patienter med misstänkt OSA som genomgått sömnapnéutredning inom 90 dagar från remiss</a:t>
                          </a:r>
                          <a:endParaRPr lang="en-SE"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683744"/>
                      </a:ext>
                    </a:extLst>
                  </a:tr>
                  <a:tr h="597595">
                    <a:tc>
                      <a:txBody>
                        <a:bodyPr/>
                        <a:lstStyle/>
                        <a:p>
                          <a:pPr>
                            <a:lnSpc>
                              <a:spcPct val="110000"/>
                            </a:lnSpc>
                            <a:spcBef>
                              <a:spcPts val="600"/>
                            </a:spcBef>
                            <a:spcAft>
                              <a:spcPts val="600"/>
                            </a:spcAft>
                          </a:pPr>
                          <a:r>
                            <a:rPr lang="sv" sz="2000" dirty="0">
                              <a:effectLst/>
                              <a:latin typeface="+mn-lt"/>
                              <a:ea typeface="Calibri" panose="020F0502020204030204" pitchFamily="34" charset="0"/>
                              <a:cs typeface="Calibri" panose="020F0502020204030204" pitchFamily="34" charset="0"/>
                            </a:rPr>
                            <a:t>Andel patienter med behandlingsstart inom 90 dagar från att diagnos OSA är ställd</a:t>
                          </a:r>
                          <a:endParaRPr lang="en-SE"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965780"/>
                      </a:ext>
                    </a:extLst>
                  </a:tr>
                  <a:tr h="638139">
                    <a:tc>
                      <a:txBody>
                        <a:bodyPr/>
                        <a:lstStyle/>
                        <a:p>
                          <a:pPr>
                            <a:lnSpc>
                              <a:spcPct val="110000"/>
                            </a:lnSpc>
                            <a:spcBef>
                              <a:spcPts val="600"/>
                            </a:spcBef>
                            <a:spcAft>
                              <a:spcPts val="600"/>
                            </a:spcAft>
                          </a:pPr>
                          <a:r>
                            <a:rPr lang="sv" sz="2000" dirty="0">
                              <a:effectLst/>
                              <a:latin typeface="+mn-lt"/>
                              <a:ea typeface="Calibri" panose="020F0502020204030204" pitchFamily="34" charset="0"/>
                              <a:cs typeface="Calibri" panose="020F0502020204030204" pitchFamily="34" charset="0"/>
                            </a:rPr>
                            <a:t>Andel patienter med diagnos OSA som har genomgått behandlingsuppföljning inom 365 dagar från behandlingsstart</a:t>
                          </a:r>
                          <a:endParaRPr lang="en-SE"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822292"/>
                      </a:ext>
                    </a:extLst>
                  </a:tr>
                  <a:tr h="597595">
                    <a:tc>
                      <a:txBody>
                        <a:bodyPr/>
                        <a:lstStyle/>
                        <a:p>
                          <a:pPr>
                            <a:lnSpc>
                              <a:spcPct val="110000"/>
                            </a:lnSpc>
                            <a:spcBef>
                              <a:spcPts val="600"/>
                            </a:spcBef>
                            <a:spcAft>
                              <a:spcPts val="600"/>
                            </a:spcAft>
                          </a:pPr>
                          <a:r>
                            <a:rPr lang="sv" sz="2000" dirty="0">
                              <a:effectLst/>
                              <a:latin typeface="+mn-lt"/>
                              <a:ea typeface="Calibri" panose="020F0502020204030204" pitchFamily="34" charset="0"/>
                              <a:cs typeface="Calibri" panose="020F0502020204030204" pitchFamily="34" charset="0"/>
                            </a:rPr>
                            <a:t>Andel patienter med diagnos OSA som haft en vårdkontakt med vårdpersonal inför behandlingsval</a:t>
                          </a:r>
                          <a:endParaRPr lang="en-SE"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066099"/>
                      </a:ext>
                    </a:extLst>
                  </a:tr>
                </a:tbl>
              </a:graphicData>
            </a:graphic>
          </p:graphicFrame>
        </mc:Choice>
        <mc:Fallback xmlns="">
          <p:graphicFrame>
            <p:nvGraphicFramePr>
              <p:cNvPr id="14" name="Table 13">
                <a:extLst>
                  <a:ext uri="{FF2B5EF4-FFF2-40B4-BE49-F238E27FC236}">
                    <a16:creationId xmlns:a16="http://schemas.microsoft.com/office/drawing/2014/main" id="{67E130BB-78A2-2370-EDAF-0D1333951287}"/>
                  </a:ext>
                </a:extLst>
              </p:cNvPr>
              <p:cNvGraphicFramePr>
                <a:graphicFrameLocks noGrp="1"/>
              </p:cNvGraphicFramePr>
              <p:nvPr>
                <p:extLst>
                  <p:ext uri="{D42A27DB-BD31-4B8C-83A1-F6EECF244321}">
                    <p14:modId xmlns:p14="http://schemas.microsoft.com/office/powerpoint/2010/main" val="2027382976"/>
                  </p:ext>
                </p:extLst>
              </p:nvPr>
            </p:nvGraphicFramePr>
            <p:xfrm>
              <a:off x="607466" y="1881043"/>
              <a:ext cx="7896454" cy="3618645"/>
            </p:xfrm>
            <a:graphic>
              <a:graphicData uri="http://schemas.openxmlformats.org/drawingml/2006/table">
                <a:tbl>
                  <a:tblPr firstRow="1" firstCol="1" bandRow="1"/>
                  <a:tblGrid>
                    <a:gridCol w="7896454">
                      <a:extLst>
                        <a:ext uri="{9D8B030D-6E8A-4147-A177-3AD203B41FA5}">
                          <a16:colId xmlns:a16="http://schemas.microsoft.com/office/drawing/2014/main" val="2333011741"/>
                        </a:ext>
                      </a:extLst>
                    </a:gridCol>
                  </a:tblGrid>
                  <a:tr h="350427">
                    <a:tc>
                      <a:txBody>
                        <a:bodyPr/>
                        <a:lstStyle/>
                        <a:p>
                          <a:pPr>
                            <a:lnSpc>
                              <a:spcPct val="110000"/>
                            </a:lnSpc>
                            <a:spcBef>
                              <a:spcPts val="300"/>
                            </a:spcBef>
                            <a:spcAft>
                              <a:spcPts val="300"/>
                            </a:spcAft>
                          </a:pPr>
                          <a:r>
                            <a:rPr lang="sv" sz="2000" b="1" dirty="0">
                              <a:solidFill>
                                <a:srgbClr val="000000"/>
                              </a:solidFill>
                              <a:effectLst/>
                              <a:latin typeface="+mn-lt"/>
                              <a:ea typeface="Times New Roman" panose="02020603050405020304" pitchFamily="18" charset="0"/>
                              <a:cs typeface="Times New Roman" panose="02020603050405020304" pitchFamily="18" charset="0"/>
                            </a:rPr>
                            <a:t>Exempel på indikatorer</a:t>
                          </a:r>
                          <a:endParaRPr lang="en-SE"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08088694"/>
                      </a:ext>
                    </a:extLst>
                  </a:tr>
                  <a:tr h="653034">
                    <a:tc>
                      <a:txBody>
                        <a:bodyPr/>
                        <a:lstStyle/>
                        <a:p>
                          <a:endParaRPr lang="sv-SE"/>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9"/>
                          <a:stretch>
                            <a:fillRect l="-77" t="-61682" r="-231" b="-424299"/>
                          </a:stretch>
                        </a:blipFill>
                      </a:tcPr>
                    </a:tc>
                    <a:extLst>
                      <a:ext uri="{0D108BD9-81ED-4DB2-BD59-A6C34878D82A}">
                        <a16:rowId xmlns:a16="http://schemas.microsoft.com/office/drawing/2014/main" val="3530156785"/>
                      </a:ext>
                    </a:extLst>
                  </a:tr>
                  <a:tr h="653796">
                    <a:tc>
                      <a:txBody>
                        <a:bodyPr/>
                        <a:lstStyle/>
                        <a:p>
                          <a:pPr>
                            <a:lnSpc>
                              <a:spcPct val="110000"/>
                            </a:lnSpc>
                            <a:spcBef>
                              <a:spcPts val="600"/>
                            </a:spcBef>
                            <a:spcAft>
                              <a:spcPts val="600"/>
                            </a:spcAft>
                          </a:pPr>
                          <a:r>
                            <a:rPr lang="sv" sz="2000" dirty="0">
                              <a:effectLst/>
                              <a:latin typeface="+mn-lt"/>
                              <a:ea typeface="Calibri" panose="020F0502020204030204" pitchFamily="34" charset="0"/>
                              <a:cs typeface="Calibri" panose="020F0502020204030204" pitchFamily="34" charset="0"/>
                            </a:rPr>
                            <a:t>Andel patienter med misstänkt OSA som genomgått sömnapnéutredning inom 90 dagar från remiss</a:t>
                          </a:r>
                          <a:endParaRPr lang="en-SE"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683744"/>
                      </a:ext>
                    </a:extLst>
                  </a:tr>
                  <a:tr h="653796">
                    <a:tc>
                      <a:txBody>
                        <a:bodyPr/>
                        <a:lstStyle/>
                        <a:p>
                          <a:pPr>
                            <a:lnSpc>
                              <a:spcPct val="110000"/>
                            </a:lnSpc>
                            <a:spcBef>
                              <a:spcPts val="600"/>
                            </a:spcBef>
                            <a:spcAft>
                              <a:spcPts val="600"/>
                            </a:spcAft>
                          </a:pPr>
                          <a:r>
                            <a:rPr lang="sv" sz="2000" dirty="0">
                              <a:effectLst/>
                              <a:latin typeface="+mn-lt"/>
                              <a:ea typeface="Calibri" panose="020F0502020204030204" pitchFamily="34" charset="0"/>
                              <a:cs typeface="Calibri" panose="020F0502020204030204" pitchFamily="34" charset="0"/>
                            </a:rPr>
                            <a:t>Andel patienter med behandlingsstart inom 90 dagar från att diagnos OSA är ställd</a:t>
                          </a:r>
                          <a:endParaRPr lang="en-SE"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965780"/>
                      </a:ext>
                    </a:extLst>
                  </a:tr>
                  <a:tr h="653796">
                    <a:tc>
                      <a:txBody>
                        <a:bodyPr/>
                        <a:lstStyle/>
                        <a:p>
                          <a:pPr>
                            <a:lnSpc>
                              <a:spcPct val="110000"/>
                            </a:lnSpc>
                            <a:spcBef>
                              <a:spcPts val="600"/>
                            </a:spcBef>
                            <a:spcAft>
                              <a:spcPts val="600"/>
                            </a:spcAft>
                          </a:pPr>
                          <a:r>
                            <a:rPr lang="sv" sz="2000" dirty="0">
                              <a:effectLst/>
                              <a:latin typeface="+mn-lt"/>
                              <a:ea typeface="Calibri" panose="020F0502020204030204" pitchFamily="34" charset="0"/>
                              <a:cs typeface="Calibri" panose="020F0502020204030204" pitchFamily="34" charset="0"/>
                            </a:rPr>
                            <a:t>Andel patienter med diagnos OSA som har genomgått behandlingsuppföljning inom 365 dagar från behandlingsstart</a:t>
                          </a:r>
                          <a:endParaRPr lang="en-SE"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822292"/>
                      </a:ext>
                    </a:extLst>
                  </a:tr>
                  <a:tr h="653796">
                    <a:tc>
                      <a:txBody>
                        <a:bodyPr/>
                        <a:lstStyle/>
                        <a:p>
                          <a:pPr>
                            <a:lnSpc>
                              <a:spcPct val="110000"/>
                            </a:lnSpc>
                            <a:spcBef>
                              <a:spcPts val="600"/>
                            </a:spcBef>
                            <a:spcAft>
                              <a:spcPts val="600"/>
                            </a:spcAft>
                          </a:pPr>
                          <a:r>
                            <a:rPr lang="sv" sz="2000" dirty="0">
                              <a:effectLst/>
                              <a:latin typeface="+mn-lt"/>
                              <a:ea typeface="Calibri" panose="020F0502020204030204" pitchFamily="34" charset="0"/>
                              <a:cs typeface="Calibri" panose="020F0502020204030204" pitchFamily="34" charset="0"/>
                            </a:rPr>
                            <a:t>Andel patienter med diagnos OSA som haft en vårdkontakt med vårdpersonal inför behandlingsval</a:t>
                          </a:r>
                          <a:endParaRPr lang="en-SE"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066099"/>
                      </a:ext>
                    </a:extLst>
                  </a:tr>
                </a:tbl>
              </a:graphicData>
            </a:graphic>
          </p:graphicFrame>
        </mc:Fallback>
      </mc:AlternateContent>
      <p:sp>
        <p:nvSpPr>
          <p:cNvPr id="3" name="TextBox 2">
            <a:extLst>
              <a:ext uri="{FF2B5EF4-FFF2-40B4-BE49-F238E27FC236}">
                <a16:creationId xmlns:a16="http://schemas.microsoft.com/office/drawing/2014/main" id="{63EA0DFE-20C3-58F5-CBFE-E8D38FEE5145}"/>
              </a:ext>
            </a:extLst>
          </p:cNvPr>
          <p:cNvSpPr txBox="1"/>
          <p:nvPr/>
        </p:nvSpPr>
        <p:spPr>
          <a:xfrm>
            <a:off x="9232867" y="1866909"/>
            <a:ext cx="2044214" cy="369332"/>
          </a:xfrm>
          <a:prstGeom prst="rect">
            <a:avLst/>
          </a:prstGeom>
          <a:noFill/>
        </p:spPr>
        <p:txBody>
          <a:bodyPr wrap="none" rtlCol="0">
            <a:spAutoFit/>
          </a:bodyPr>
          <a:lstStyle/>
          <a:p>
            <a:r>
              <a:rPr lang="sv-SE" dirty="0"/>
              <a:t>Behandlingsresultat</a:t>
            </a:r>
          </a:p>
        </p:txBody>
      </p:sp>
      <p:sp>
        <p:nvSpPr>
          <p:cNvPr id="8" name="TextBox 7">
            <a:extLst>
              <a:ext uri="{FF2B5EF4-FFF2-40B4-BE49-F238E27FC236}">
                <a16:creationId xmlns:a16="http://schemas.microsoft.com/office/drawing/2014/main" id="{33D2A9EC-1ED2-1EDB-5755-A84398A50D09}"/>
              </a:ext>
            </a:extLst>
          </p:cNvPr>
          <p:cNvSpPr txBox="1"/>
          <p:nvPr/>
        </p:nvSpPr>
        <p:spPr>
          <a:xfrm>
            <a:off x="9479152" y="2552259"/>
            <a:ext cx="1429494" cy="369332"/>
          </a:xfrm>
          <a:prstGeom prst="rect">
            <a:avLst/>
          </a:prstGeom>
          <a:noFill/>
        </p:spPr>
        <p:txBody>
          <a:bodyPr wrap="none" rtlCol="0">
            <a:spAutoFit/>
          </a:bodyPr>
          <a:lstStyle/>
          <a:p>
            <a:r>
              <a:rPr lang="sv-SE" dirty="0"/>
              <a:t>Tillgänglighet</a:t>
            </a:r>
          </a:p>
        </p:txBody>
      </p:sp>
      <p:sp>
        <p:nvSpPr>
          <p:cNvPr id="9" name="TextBox 8">
            <a:extLst>
              <a:ext uri="{FF2B5EF4-FFF2-40B4-BE49-F238E27FC236}">
                <a16:creationId xmlns:a16="http://schemas.microsoft.com/office/drawing/2014/main" id="{5FCA6ECE-07AD-3723-6101-B6C342E96301}"/>
              </a:ext>
            </a:extLst>
          </p:cNvPr>
          <p:cNvSpPr txBox="1"/>
          <p:nvPr/>
        </p:nvSpPr>
        <p:spPr>
          <a:xfrm>
            <a:off x="9114085" y="3367731"/>
            <a:ext cx="2281778" cy="369332"/>
          </a:xfrm>
          <a:prstGeom prst="rect">
            <a:avLst/>
          </a:prstGeom>
          <a:noFill/>
        </p:spPr>
        <p:txBody>
          <a:bodyPr wrap="none" rtlCol="0">
            <a:spAutoFit/>
          </a:bodyPr>
          <a:lstStyle/>
          <a:p>
            <a:r>
              <a:rPr lang="sv-SE" dirty="0"/>
              <a:t>Patientens delaktighet</a:t>
            </a:r>
          </a:p>
        </p:txBody>
      </p:sp>
      <p:sp>
        <p:nvSpPr>
          <p:cNvPr id="10" name="TextBox 9">
            <a:extLst>
              <a:ext uri="{FF2B5EF4-FFF2-40B4-BE49-F238E27FC236}">
                <a16:creationId xmlns:a16="http://schemas.microsoft.com/office/drawing/2014/main" id="{F9874D3C-EA54-D028-BD49-B5766675567F}"/>
              </a:ext>
            </a:extLst>
          </p:cNvPr>
          <p:cNvSpPr txBox="1"/>
          <p:nvPr/>
        </p:nvSpPr>
        <p:spPr>
          <a:xfrm>
            <a:off x="9000325" y="4139290"/>
            <a:ext cx="2641044" cy="369332"/>
          </a:xfrm>
          <a:prstGeom prst="rect">
            <a:avLst/>
          </a:prstGeom>
          <a:noFill/>
        </p:spPr>
        <p:txBody>
          <a:bodyPr wrap="none" rtlCol="0">
            <a:spAutoFit/>
          </a:bodyPr>
          <a:lstStyle/>
          <a:p>
            <a:r>
              <a:rPr lang="sv-SE" dirty="0"/>
              <a:t>Uppföljning av behandling</a:t>
            </a:r>
          </a:p>
        </p:txBody>
      </p:sp>
      <p:sp>
        <p:nvSpPr>
          <p:cNvPr id="11" name="TextBox 10">
            <a:extLst>
              <a:ext uri="{FF2B5EF4-FFF2-40B4-BE49-F238E27FC236}">
                <a16:creationId xmlns:a16="http://schemas.microsoft.com/office/drawing/2014/main" id="{3A0E91A6-F1FF-0EC7-C03A-A124C7F825C6}"/>
              </a:ext>
            </a:extLst>
          </p:cNvPr>
          <p:cNvSpPr txBox="1"/>
          <p:nvPr/>
        </p:nvSpPr>
        <p:spPr>
          <a:xfrm>
            <a:off x="9083467" y="4931201"/>
            <a:ext cx="2343014" cy="369332"/>
          </a:xfrm>
          <a:prstGeom prst="rect">
            <a:avLst/>
          </a:prstGeom>
          <a:noFill/>
        </p:spPr>
        <p:txBody>
          <a:bodyPr wrap="none" rtlCol="0">
            <a:spAutoFit/>
          </a:bodyPr>
          <a:lstStyle/>
          <a:p>
            <a:r>
              <a:rPr lang="sv-SE" dirty="0"/>
              <a:t>Fokus på samsjuklighet</a:t>
            </a:r>
          </a:p>
        </p:txBody>
      </p:sp>
      <p:sp>
        <p:nvSpPr>
          <p:cNvPr id="15" name="textruta 14">
            <a:extLst>
              <a:ext uri="{FF2B5EF4-FFF2-40B4-BE49-F238E27FC236}">
                <a16:creationId xmlns:a16="http://schemas.microsoft.com/office/drawing/2014/main" id="{161D7A6A-0B3E-1969-500C-6EAB7A244104}"/>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spTree>
    <p:extLst>
      <p:ext uri="{BB962C8B-B14F-4D97-AF65-F5344CB8AC3E}">
        <p14:creationId xmlns:p14="http://schemas.microsoft.com/office/powerpoint/2010/main" val="278669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title"/>
          </p:nvPr>
        </p:nvSpPr>
        <p:spPr>
          <a:xfrm>
            <a:off x="838200" y="365125"/>
            <a:ext cx="9409043" cy="919389"/>
          </a:xfrm>
        </p:spPr>
        <p:txBody>
          <a:bodyPr>
            <a:noAutofit/>
          </a:bodyPr>
          <a:lstStyle/>
          <a:p>
            <a:r>
              <a:rPr lang="sv-SE" dirty="0">
                <a:latin typeface="Calibri" panose="020F0502020204030204" pitchFamily="34" charset="0"/>
                <a:ea typeface="Times New Roman" panose="02020603050405020304" pitchFamily="18" charset="0"/>
                <a:cs typeface="Times New Roman" panose="02020603050405020304" pitchFamily="18" charset="0"/>
              </a:rPr>
              <a:t>F</a:t>
            </a:r>
            <a:r>
              <a:rPr lang="sv-SE" sz="3600" dirty="0">
                <a:effectLst/>
                <a:latin typeface="Calibri" panose="020F0502020204030204" pitchFamily="34" charset="0"/>
                <a:ea typeface="Times New Roman" panose="02020603050405020304" pitchFamily="18" charset="0"/>
                <a:cs typeface="Times New Roman" panose="02020603050405020304" pitchFamily="18" charset="0"/>
              </a:rPr>
              <a:t>örväntade konsekvenser</a:t>
            </a:r>
            <a:endParaRPr lang="sv-SE" dirty="0">
              <a:solidFill>
                <a:srgbClr val="5A8695"/>
              </a:solidFill>
            </a:endParaRPr>
          </a:p>
        </p:txBody>
      </p:sp>
      <p:sp>
        <p:nvSpPr>
          <p:cNvPr id="2" name="Platshållare för innehåll 1">
            <a:extLst>
              <a:ext uri="{FF2B5EF4-FFF2-40B4-BE49-F238E27FC236}">
                <a16:creationId xmlns:a16="http://schemas.microsoft.com/office/drawing/2014/main" id="{9DC683D0-EEB9-EEBE-DF1F-49A4839681AC}"/>
              </a:ext>
            </a:extLst>
          </p:cNvPr>
          <p:cNvSpPr>
            <a:spLocks noGrp="1"/>
          </p:cNvSpPr>
          <p:nvPr>
            <p:ph idx="1"/>
          </p:nvPr>
        </p:nvSpPr>
        <p:spPr>
          <a:xfrm>
            <a:off x="838200" y="1513395"/>
            <a:ext cx="10515600" cy="4476785"/>
          </a:xfrm>
        </p:spPr>
        <p:txBody>
          <a:bodyPr>
            <a:noAutofit/>
          </a:bodyPr>
          <a:lstStyle/>
          <a:p>
            <a:pPr marL="342900" lvl="0" indent="-342900">
              <a:lnSpc>
                <a:spcPct val="110000"/>
              </a:lnSpc>
              <a:buFont typeface="Symbol" panose="05050102010706020507" pitchFamily="18" charset="2"/>
              <a:buChar char=""/>
            </a:pPr>
            <a:r>
              <a:rPr lang="sv-SE" sz="2000" dirty="0">
                <a:effectLst/>
                <a:latin typeface="Calibri" panose="020F0502020204030204" pitchFamily="34" charset="0"/>
                <a:ea typeface="Times New Roman" panose="02020603050405020304" pitchFamily="18" charset="0"/>
                <a:cs typeface="Times New Roman" panose="02020603050405020304" pitchFamily="18" charset="0"/>
              </a:rPr>
              <a:t>Tillgänglighet till utredning, behandlingsstart och uppföljning behöver öka i flera Regioner. </a:t>
            </a:r>
          </a:p>
          <a:p>
            <a:pPr marL="342900" lvl="0" indent="-342900">
              <a:lnSpc>
                <a:spcPct val="110000"/>
              </a:lnSpc>
              <a:buFont typeface="Symbol" panose="05050102010706020507" pitchFamily="18" charset="2"/>
              <a:buChar char=""/>
            </a:pPr>
            <a:r>
              <a:rPr lang="sv-SE" sz="2000" dirty="0">
                <a:effectLst/>
                <a:latin typeface="Calibri" panose="020F0502020204030204" pitchFamily="34" charset="0"/>
                <a:ea typeface="Times New Roman" panose="02020603050405020304" pitchFamily="18" charset="0"/>
                <a:cs typeface="Times New Roman" panose="02020603050405020304" pitchFamily="18" charset="0"/>
              </a:rPr>
              <a:t>Fler patienter kan komma att behandlas med övre luftvägskirurgi och viktreducerande åtgärder. Detta medför behov av ökade resurser på öron- näs- och hals (ÖNH)- kliniker och inom primärvården. </a:t>
            </a:r>
          </a:p>
          <a:p>
            <a:pPr marL="342900" lvl="0" indent="-342900">
              <a:lnSpc>
                <a:spcPct val="110000"/>
              </a:lnSpc>
              <a:buFont typeface="Symbol" panose="05050102010706020507" pitchFamily="18" charset="2"/>
              <a:buChar char=""/>
            </a:pPr>
            <a:r>
              <a:rPr lang="sv-SE" sz="2000" dirty="0">
                <a:effectLst/>
                <a:latin typeface="Calibri" panose="020F0502020204030204" pitchFamily="34" charset="0"/>
                <a:ea typeface="Times New Roman" panose="02020603050405020304" pitchFamily="18" charset="0"/>
                <a:cs typeface="Times New Roman" panose="02020603050405020304" pitchFamily="18" charset="0"/>
              </a:rPr>
              <a:t>Kompetensförstärkning sker genom användning av vårdprogrammet och vårdförloppet. </a:t>
            </a:r>
          </a:p>
          <a:p>
            <a:pPr marL="342900" lvl="0" indent="-342900">
              <a:lnSpc>
                <a:spcPct val="110000"/>
              </a:lnSpc>
              <a:buFont typeface="Symbol" panose="05050102010706020507" pitchFamily="18" charset="2"/>
              <a:buChar char=""/>
            </a:pPr>
            <a:r>
              <a:rPr lang="sv-SE" sz="2000" dirty="0">
                <a:effectLst/>
                <a:latin typeface="Calibri" panose="020F0502020204030204" pitchFamily="34" charset="0"/>
                <a:ea typeface="Times New Roman" panose="02020603050405020304" pitchFamily="18" charset="0"/>
                <a:cs typeface="Times New Roman" panose="02020603050405020304" pitchFamily="18" charset="0"/>
              </a:rPr>
              <a:t>Fler utbildningar till olika yrkesgrupper behövs på både regional och nationell nivå. </a:t>
            </a:r>
          </a:p>
          <a:p>
            <a:pPr marL="342900" lvl="0" indent="-342900">
              <a:lnSpc>
                <a:spcPct val="110000"/>
              </a:lnSpc>
              <a:buFont typeface="Symbol" panose="05050102010706020507" pitchFamily="18" charset="2"/>
              <a:buChar char=""/>
            </a:pPr>
            <a:r>
              <a:rPr lang="sv-SE" sz="2000" dirty="0">
                <a:effectLst/>
                <a:latin typeface="Calibri" panose="020F0502020204030204" pitchFamily="34" charset="0"/>
                <a:ea typeface="Times New Roman" panose="02020603050405020304" pitchFamily="18" charset="0"/>
                <a:cs typeface="Times New Roman" panose="02020603050405020304" pitchFamily="18" charset="0"/>
              </a:rPr>
              <a:t>Indikatorer för vårdkvalitet behöver följas på både regional och nationell nivå.</a:t>
            </a:r>
          </a:p>
          <a:p>
            <a:pPr marL="342900" lvl="0" indent="-342900">
              <a:lnSpc>
                <a:spcPct val="110000"/>
              </a:lnSpc>
              <a:buFont typeface="Symbol" panose="05050102010706020507" pitchFamily="18" charset="2"/>
              <a:buChar char=""/>
            </a:pPr>
            <a:r>
              <a:rPr lang="sv-SE" sz="2000" dirty="0">
                <a:effectLst/>
                <a:latin typeface="Calibri" panose="020F0502020204030204" pitchFamily="34" charset="0"/>
                <a:ea typeface="Times New Roman" panose="02020603050405020304" pitchFamily="18" charset="0"/>
                <a:cs typeface="Times New Roman" panose="02020603050405020304" pitchFamily="18" charset="0"/>
              </a:rPr>
              <a:t>De årliga kostnaderna för sömnapnévården uppskattas i nuläget till &gt;570 miljoner kronor. </a:t>
            </a:r>
            <a:br>
              <a:rPr lang="sv-SE" sz="2000" dirty="0">
                <a:effectLst/>
                <a:latin typeface="Calibri" panose="020F0502020204030204" pitchFamily="34" charset="0"/>
                <a:ea typeface="Times New Roman" panose="02020603050405020304" pitchFamily="18" charset="0"/>
                <a:cs typeface="Times New Roman" panose="02020603050405020304" pitchFamily="18" charset="0"/>
              </a:rPr>
            </a:br>
            <a:r>
              <a:rPr lang="sv-SE" sz="2000" dirty="0">
                <a:effectLst/>
                <a:latin typeface="Calibri" panose="020F0502020204030204" pitchFamily="34" charset="0"/>
                <a:ea typeface="Times New Roman" panose="02020603050405020304" pitchFamily="18" charset="0"/>
                <a:cs typeface="Times New Roman" panose="02020603050405020304" pitchFamily="18" charset="0"/>
              </a:rPr>
              <a:t>En kostnadsökning med närmare 60 miljoner kronor förväntas genom </a:t>
            </a:r>
            <a:br>
              <a:rPr lang="sv-SE" sz="2000" dirty="0">
                <a:effectLst/>
                <a:latin typeface="Calibri" panose="020F0502020204030204" pitchFamily="34" charset="0"/>
                <a:ea typeface="Times New Roman" panose="02020603050405020304" pitchFamily="18" charset="0"/>
                <a:cs typeface="Times New Roman" panose="02020603050405020304" pitchFamily="18" charset="0"/>
              </a:rPr>
            </a:br>
            <a:r>
              <a:rPr lang="sv-SE" sz="2000" dirty="0">
                <a:effectLst/>
                <a:latin typeface="Calibri" panose="020F0502020204030204" pitchFamily="34" charset="0"/>
                <a:ea typeface="Times New Roman" panose="02020603050405020304" pitchFamily="18" charset="0"/>
                <a:cs typeface="Times New Roman" panose="02020603050405020304" pitchFamily="18" charset="0"/>
              </a:rPr>
              <a:t>implementering av de förslagna åtgärderna. </a:t>
            </a:r>
          </a:p>
          <a:p>
            <a:pPr marL="342900" lvl="0" indent="-342900">
              <a:lnSpc>
                <a:spcPct val="110000"/>
              </a:lnSpc>
              <a:buFont typeface="Symbol" panose="05050102010706020507" pitchFamily="18" charset="2"/>
              <a:buChar char=""/>
            </a:pPr>
            <a:endParaRPr lang="sv-SE" sz="2000" dirty="0">
              <a:latin typeface="Calibri" panose="020F0502020204030204" pitchFamily="34" charset="0"/>
              <a:cs typeface="Times New Roman" panose="02020603050405020304" pitchFamily="18" charset="0"/>
            </a:endParaRPr>
          </a:p>
          <a:p>
            <a:pPr marL="342900" lvl="0" indent="-342900">
              <a:lnSpc>
                <a:spcPct val="110000"/>
              </a:lnSpc>
              <a:buFont typeface="Symbol" panose="05050102010706020507" pitchFamily="18" charset="2"/>
              <a:buChar char=""/>
            </a:pPr>
            <a:endParaRPr lang="sv-SE" sz="2000" dirty="0"/>
          </a:p>
        </p:txBody>
      </p:sp>
      <p:sp>
        <p:nvSpPr>
          <p:cNvPr id="3" name="textruta 2">
            <a:extLst>
              <a:ext uri="{FF2B5EF4-FFF2-40B4-BE49-F238E27FC236}">
                <a16:creationId xmlns:a16="http://schemas.microsoft.com/office/drawing/2014/main" id="{158C3019-F621-4F18-018E-33365E165CC9}"/>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spTree>
    <p:extLst>
      <p:ext uri="{BB962C8B-B14F-4D97-AF65-F5344CB8AC3E}">
        <p14:creationId xmlns:p14="http://schemas.microsoft.com/office/powerpoint/2010/main" val="402824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8564D2F-45CC-4D11-B1EF-80B21B99A4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a:xfrm>
            <a:off x="871441" y="717819"/>
            <a:ext cx="10686838" cy="1137295"/>
          </a:xfrm>
        </p:spPr>
        <p:txBody>
          <a:bodyPr>
            <a:noAutofit/>
          </a:bodyPr>
          <a:lstStyle/>
          <a:p>
            <a:r>
              <a:rPr lang="sv-SE" dirty="0"/>
              <a:t>Personcentrerat och sammanhållet vårdförlopp för obstruktiv sömnapné hos vuxna</a:t>
            </a:r>
          </a:p>
        </p:txBody>
      </p:sp>
      <p:sp>
        <p:nvSpPr>
          <p:cNvPr id="8" name="Rectangle 20">
            <a:extLst>
              <a:ext uri="{FF2B5EF4-FFF2-40B4-BE49-F238E27FC236}">
                <a16:creationId xmlns:a16="http://schemas.microsoft.com/office/drawing/2014/main" id="{3E0FFD61-48A6-4B7A-BD67-7DC59845871C}"/>
              </a:ext>
            </a:extLst>
          </p:cNvPr>
          <p:cNvSpPr/>
          <p:nvPr/>
        </p:nvSpPr>
        <p:spPr>
          <a:xfrm>
            <a:off x="954246" y="3059095"/>
            <a:ext cx="9362772" cy="331676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spcBef>
                <a:spcPts val="600"/>
              </a:spcBef>
              <a:buFont typeface="Arial" panose="020B0604020202020204" pitchFamily="34" charset="0"/>
              <a:buChar char="•"/>
              <a:defRPr/>
            </a:pPr>
            <a:r>
              <a:rPr lang="sv-SE" sz="2000" dirty="0">
                <a:solidFill>
                  <a:schemeClr val="tx1"/>
                </a:solidFill>
              </a:rPr>
              <a:t>Minskar tiden från misstanke till diagnos och start av behandling </a:t>
            </a:r>
          </a:p>
          <a:p>
            <a:pPr marL="342900" indent="-342900">
              <a:spcBef>
                <a:spcPts val="600"/>
              </a:spcBef>
              <a:buFont typeface="Arial" panose="020B0604020202020204" pitchFamily="34" charset="0"/>
              <a:buChar char="•"/>
              <a:defRPr/>
            </a:pPr>
            <a:r>
              <a:rPr lang="sv-SE" sz="2000" dirty="0">
                <a:solidFill>
                  <a:schemeClr val="tx1"/>
                </a:solidFill>
              </a:rPr>
              <a:t>Ökar patientens säkerhet, delaktighet och inflytande genom dialog och behandlingsval utifrån behov och utredningens resultat </a:t>
            </a:r>
          </a:p>
          <a:p>
            <a:pPr marL="342900" indent="-342900">
              <a:spcBef>
                <a:spcPts val="600"/>
              </a:spcBef>
              <a:buFont typeface="Arial" panose="020B0604020202020204" pitchFamily="34" charset="0"/>
              <a:buChar char="•"/>
              <a:defRPr/>
            </a:pPr>
            <a:r>
              <a:rPr lang="sv-SE" sz="2000" dirty="0">
                <a:solidFill>
                  <a:schemeClr val="tx1"/>
                </a:solidFill>
              </a:rPr>
              <a:t>Tydliggör vikten av att överviktsbehandling initieras vid behov</a:t>
            </a:r>
          </a:p>
          <a:p>
            <a:pPr marL="342900" indent="-342900">
              <a:spcBef>
                <a:spcPts val="600"/>
              </a:spcBef>
              <a:buFont typeface="Arial" panose="020B0604020202020204" pitchFamily="34" charset="0"/>
              <a:buChar char="•"/>
              <a:defRPr/>
            </a:pPr>
            <a:r>
              <a:rPr lang="sv-SE" sz="2000" dirty="0">
                <a:solidFill>
                  <a:schemeClr val="tx1"/>
                </a:solidFill>
              </a:rPr>
              <a:t>Fokuserar på att uppföljning av behandlingsresultat genomförs och ett eventuellt byte till alternativ behandling sker i samråd med patient</a:t>
            </a:r>
          </a:p>
          <a:p>
            <a:pPr marL="342900" indent="-342900">
              <a:spcBef>
                <a:spcPts val="600"/>
              </a:spcBef>
              <a:buFont typeface="Arial" panose="020B0604020202020204" pitchFamily="34" charset="0"/>
              <a:buChar char="•"/>
              <a:defRPr/>
            </a:pPr>
            <a:r>
              <a:rPr lang="sv-SE" sz="2000" dirty="0">
                <a:solidFill>
                  <a:schemeClr val="tx1"/>
                </a:solidFill>
              </a:rPr>
              <a:t>Framhäver vikten av att vårdpersonal med särskild kompetens involveras tidigt i vårdförloppet</a:t>
            </a:r>
          </a:p>
        </p:txBody>
      </p:sp>
      <p:sp>
        <p:nvSpPr>
          <p:cNvPr id="12" name="Rektangel 11">
            <a:extLst>
              <a:ext uri="{FF2B5EF4-FFF2-40B4-BE49-F238E27FC236}">
                <a16:creationId xmlns:a16="http://schemas.microsoft.com/office/drawing/2014/main" id="{2BDF53FC-FB81-B482-0E8A-B14919481220}"/>
              </a:ext>
            </a:extLst>
          </p:cNvPr>
          <p:cNvSpPr/>
          <p:nvPr/>
        </p:nvSpPr>
        <p:spPr>
          <a:xfrm>
            <a:off x="871441" y="2103161"/>
            <a:ext cx="10308008"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1" u="none" strike="noStrike" kern="1200" cap="none" spc="0" normalizeH="0" baseline="0" noProof="0" dirty="0">
                <a:ln>
                  <a:noFill/>
                </a:ln>
                <a:solidFill>
                  <a:srgbClr val="377D7A"/>
                </a:solidFill>
                <a:effectLst/>
                <a:uLnTx/>
                <a:uFillTx/>
                <a:latin typeface="Calibri" panose="020F0502020204030204"/>
                <a:ea typeface="+mn-ea"/>
                <a:cs typeface="+mn-cs"/>
              </a:rPr>
              <a:t>Vårdförloppet </a:t>
            </a:r>
            <a:r>
              <a:rPr kumimoji="0" lang="sv-SE" sz="2000" b="1" i="1" u="none" strike="noStrike" kern="1200" cap="none" spc="0" normalizeH="0" baseline="0" noProof="0" dirty="0">
                <a:ln>
                  <a:noFill/>
                </a:ln>
                <a:solidFill>
                  <a:srgbClr val="377D7A"/>
                </a:solidFill>
                <a:effectLst/>
                <a:uLnTx/>
                <a:uFillTx/>
                <a:latin typeface="Calibri" panose="020F0502020204030204"/>
                <a:ea typeface="+mn-ea"/>
                <a:cs typeface="+mn-cs"/>
              </a:rPr>
              <a:t>inleds</a:t>
            </a:r>
            <a:r>
              <a:rPr kumimoji="0" lang="sv-SE" sz="2000" b="0" i="1" u="none" strike="noStrike" kern="1200" cap="none" spc="0" normalizeH="0" baseline="0" noProof="0" dirty="0">
                <a:ln>
                  <a:noFill/>
                </a:ln>
                <a:solidFill>
                  <a:srgbClr val="377D7A"/>
                </a:solidFill>
                <a:effectLst/>
                <a:uLnTx/>
                <a:uFillTx/>
                <a:latin typeface="Calibri" panose="020F0502020204030204"/>
                <a:ea typeface="+mn-ea"/>
                <a:cs typeface="+mn-cs"/>
              </a:rPr>
              <a:t> vid misstanke om OSA hos en vuxen patient och </a:t>
            </a:r>
            <a:r>
              <a:rPr kumimoji="0" lang="sv-SE" sz="2000" b="1" i="1" u="none" strike="noStrike" kern="1200" cap="none" spc="0" normalizeH="0" baseline="0" noProof="0" dirty="0">
                <a:ln>
                  <a:noFill/>
                </a:ln>
                <a:solidFill>
                  <a:srgbClr val="377D7A"/>
                </a:solidFill>
                <a:effectLst/>
                <a:uLnTx/>
                <a:uFillTx/>
                <a:latin typeface="Calibri" panose="020F0502020204030204"/>
                <a:ea typeface="+mn-ea"/>
                <a:cs typeface="+mn-cs"/>
              </a:rPr>
              <a:t>avslutas</a:t>
            </a:r>
            <a:r>
              <a:rPr kumimoji="0" lang="sv-SE" sz="2000" b="0" i="1" u="none" strike="noStrike" kern="1200" cap="none" spc="0" normalizeH="0" baseline="0" noProof="0" dirty="0">
                <a:ln>
                  <a:noFill/>
                </a:ln>
                <a:solidFill>
                  <a:srgbClr val="377D7A"/>
                </a:solidFill>
                <a:effectLst/>
                <a:uLnTx/>
                <a:uFillTx/>
                <a:latin typeface="Calibri" panose="020F0502020204030204"/>
                <a:ea typeface="+mn-ea"/>
                <a:cs typeface="+mn-cs"/>
              </a:rPr>
              <a:t> inom tolv månader efter behandlingsstart vid välfungerande behandling eller om ingen ytterligare behandling behövs.</a:t>
            </a:r>
            <a:endParaRPr kumimoji="0" lang="sv-SE" sz="2000" b="0" i="0" u="none" strike="noStrike" kern="1200" cap="none" spc="0" normalizeH="0" baseline="0" noProof="0" dirty="0">
              <a:ln>
                <a:noFill/>
              </a:ln>
              <a:solidFill>
                <a:srgbClr val="377D7A"/>
              </a:solidFill>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800E2F11-2339-700F-D53F-EB6F49D128BC}"/>
              </a:ext>
            </a:extLst>
          </p:cNvPr>
          <p:cNvSpPr txBox="1"/>
          <p:nvPr/>
        </p:nvSpPr>
        <p:spPr>
          <a:xfrm>
            <a:off x="954246" y="239929"/>
            <a:ext cx="2083584" cy="369332"/>
          </a:xfrm>
          <a:prstGeom prst="rect">
            <a:avLst/>
          </a:prstGeom>
          <a:solidFill>
            <a:schemeClr val="accent1"/>
          </a:solidFill>
        </p:spPr>
        <p:txBody>
          <a:bodyPr wrap="none" rtlCol="0">
            <a:spAutoFit/>
          </a:bodyPr>
          <a:lstStyle/>
          <a:p>
            <a:r>
              <a:rPr lang="sv-SE" b="1" dirty="0">
                <a:solidFill>
                  <a:schemeClr val="bg1"/>
                </a:solidFill>
              </a:rPr>
              <a:t>SAMMANFATTNING</a:t>
            </a:r>
          </a:p>
        </p:txBody>
      </p:sp>
      <p:sp>
        <p:nvSpPr>
          <p:cNvPr id="5" name="textruta 4">
            <a:extLst>
              <a:ext uri="{FF2B5EF4-FFF2-40B4-BE49-F238E27FC236}">
                <a16:creationId xmlns:a16="http://schemas.microsoft.com/office/drawing/2014/main" id="{300D0BF0-9A9F-55A7-0BA4-48E2A8AACAE5}"/>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spTree>
    <p:extLst>
      <p:ext uri="{BB962C8B-B14F-4D97-AF65-F5344CB8AC3E}">
        <p14:creationId xmlns:p14="http://schemas.microsoft.com/office/powerpoint/2010/main" val="42648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4418988" y="1152525"/>
            <a:ext cx="7103434" cy="609793"/>
          </a:xfrm>
        </p:spPr>
        <p:txBody>
          <a:bodyPr>
            <a:noAutofit/>
          </a:bodyPr>
          <a:lstStyle/>
          <a:p>
            <a:r>
              <a:rPr lang="sv-SE" sz="2800" dirty="0"/>
              <a:t>Vårdförloppet utgår från tillförlitliga och aktuella kunskapsstöd och baseras på bästa tillgängliga kunskap</a:t>
            </a:r>
          </a:p>
        </p:txBody>
      </p:sp>
      <p:sp>
        <p:nvSpPr>
          <p:cNvPr id="6" name="Platshållare för text 4"/>
          <p:cNvSpPr>
            <a:spLocks noGrp="1"/>
          </p:cNvSpPr>
          <p:nvPr>
            <p:ph type="body" sz="quarter" idx="10"/>
          </p:nvPr>
        </p:nvSpPr>
        <p:spPr>
          <a:xfrm>
            <a:off x="4514821" y="1898650"/>
            <a:ext cx="7338822" cy="3806825"/>
          </a:xfrm>
          <a:solidFill>
            <a:schemeClr val="bg1"/>
          </a:solidFill>
          <a:ln>
            <a:noFill/>
          </a:ln>
          <a:effectLst/>
        </p:spPr>
        <p:txBody>
          <a:bodyPr tIns="90000">
            <a:normAutofit fontScale="85000" lnSpcReduction="10000"/>
          </a:bodyPr>
          <a:lstStyle/>
          <a:p>
            <a:pPr marL="342900" indent="-342900">
              <a:lnSpc>
                <a:spcPct val="100000"/>
              </a:lnSpc>
              <a:spcBef>
                <a:spcPts val="600"/>
              </a:spcBef>
              <a:buFont typeface="Arial" panose="020B0604020202020204" pitchFamily="34" charset="0"/>
              <a:buChar char="•"/>
              <a:defRPr/>
            </a:pPr>
            <a:r>
              <a:rPr lang="sv-SE" sz="2800" dirty="0">
                <a:solidFill>
                  <a:srgbClr val="000000"/>
                </a:solidFill>
                <a:cs typeface="Arial" panose="020B0604020202020204" pitchFamily="34" charset="0"/>
              </a:rPr>
              <a:t>SESAR, Svenska sömnapnéregistret. </a:t>
            </a:r>
            <a:br>
              <a:rPr lang="sv-SE" sz="2800" dirty="0">
                <a:solidFill>
                  <a:srgbClr val="000000"/>
                </a:solidFill>
                <a:cs typeface="Arial" panose="020B0604020202020204" pitchFamily="34" charset="0"/>
              </a:rPr>
            </a:br>
            <a:r>
              <a:rPr lang="sv-SE" sz="2800" i="1" dirty="0">
                <a:solidFill>
                  <a:srgbClr val="000000"/>
                </a:solidFill>
                <a:cs typeface="Arial" panose="020B0604020202020204" pitchFamily="34" charset="0"/>
              </a:rPr>
              <a:t>Riktlinjer för utredning av misstänkt sömnapné hos vuxna. </a:t>
            </a:r>
            <a:r>
              <a:rPr lang="sv-SE" sz="2400" dirty="0">
                <a:solidFill>
                  <a:srgbClr val="000000"/>
                </a:solidFill>
                <a:cs typeface="Arial" panose="020B0604020202020204" pitchFamily="34" charset="0"/>
                <a:hlinkClick r:id="rId2"/>
              </a:rPr>
              <a:t>https://sesar.registercentrum.se/riktlinjer/nationella-riktlinjer-foer-utredning-av-misstaenkt-soemnapne/p/r17it_esN</a:t>
            </a:r>
            <a:r>
              <a:rPr lang="sv-SE" sz="2400" dirty="0">
                <a:solidFill>
                  <a:srgbClr val="000000"/>
                </a:solidFill>
                <a:cs typeface="Arial" panose="020B0604020202020204" pitchFamily="34" charset="0"/>
              </a:rPr>
              <a:t> </a:t>
            </a:r>
          </a:p>
          <a:p>
            <a:pPr marL="342900" indent="-342900">
              <a:lnSpc>
                <a:spcPct val="100000"/>
              </a:lnSpc>
              <a:spcBef>
                <a:spcPts val="600"/>
              </a:spcBef>
              <a:buFont typeface="Arial" panose="020B0604020202020204" pitchFamily="34" charset="0"/>
              <a:buChar char="•"/>
              <a:defRPr/>
            </a:pPr>
            <a:r>
              <a:rPr lang="sv-SE" sz="2800" dirty="0">
                <a:solidFill>
                  <a:srgbClr val="000000"/>
                </a:solidFill>
                <a:cs typeface="Arial" panose="020B0604020202020204" pitchFamily="34" charset="0"/>
              </a:rPr>
              <a:t>Nationellt system för kunskapsstyrning Hälso- och sjukvård</a:t>
            </a:r>
            <a:br>
              <a:rPr lang="sv-SE" sz="2800" dirty="0">
                <a:solidFill>
                  <a:srgbClr val="000000"/>
                </a:solidFill>
                <a:cs typeface="Arial" panose="020B0604020202020204" pitchFamily="34" charset="0"/>
              </a:rPr>
            </a:br>
            <a:r>
              <a:rPr lang="sv-SE" sz="2800" i="1" dirty="0">
                <a:solidFill>
                  <a:srgbClr val="000000"/>
                </a:solidFill>
                <a:cs typeface="Arial" panose="020B0604020202020204" pitchFamily="34" charset="0"/>
              </a:rPr>
              <a:t>Nationellt vårdprogram för behandling av obstruktiv sömnapné hos vuxna.</a:t>
            </a:r>
            <a:br>
              <a:rPr lang="sv-SE" sz="2800" i="1" dirty="0">
                <a:solidFill>
                  <a:srgbClr val="000000"/>
                </a:solidFill>
                <a:cs typeface="Arial" panose="020B0604020202020204" pitchFamily="34" charset="0"/>
              </a:rPr>
            </a:br>
            <a:r>
              <a:rPr lang="sv-SE" sz="2800" i="1" dirty="0">
                <a:solidFill>
                  <a:srgbClr val="000000"/>
                </a:solidFill>
                <a:cs typeface="Arial" panose="020B0604020202020204" pitchFamily="34" charset="0"/>
              </a:rPr>
              <a:t> </a:t>
            </a:r>
            <a:r>
              <a:rPr lang="sv-SE" sz="2400" i="1">
                <a:solidFill>
                  <a:srgbClr val="000000"/>
                </a:solidFill>
                <a:cs typeface="Arial" panose="020B0604020202020204" pitchFamily="34" charset="0"/>
                <a:hlinkClick r:id="rId3"/>
              </a:rPr>
              <a:t>https://d2flujgsl7escs.cloudfront.net/external/nationellt-vardprogram-for-behandling-av-obstruktiv-somnapne-hos-vuxna.pdf</a:t>
            </a:r>
            <a:r>
              <a:rPr lang="sv-SE" sz="2400" i="1">
                <a:solidFill>
                  <a:srgbClr val="000000"/>
                </a:solidFill>
                <a:cs typeface="Arial" panose="020B0604020202020204" pitchFamily="34" charset="0"/>
              </a:rPr>
              <a:t> </a:t>
            </a:r>
            <a:endParaRPr lang="sv-SE" dirty="0">
              <a:solidFill>
                <a:srgbClr val="000000"/>
              </a:solidFill>
              <a:ea typeface="Calibri" panose="020F0502020204030204" pitchFamily="34" charset="0"/>
              <a:cs typeface="Arial" panose="020B0604020202020204" pitchFamily="34" charset="0"/>
            </a:endParaRPr>
          </a:p>
          <a:p>
            <a:endParaRPr lang="sv-SE" dirty="0"/>
          </a:p>
        </p:txBody>
      </p:sp>
      <p:pic>
        <p:nvPicPr>
          <p:cNvPr id="4" name="Bildobjekt 3"/>
          <p:cNvPicPr>
            <a:picLocks noChangeAspect="1"/>
          </p:cNvPicPr>
          <p:nvPr/>
        </p:nvPicPr>
        <p:blipFill rotWithShape="1">
          <a:blip r:embed="rId4">
            <a:extLst>
              <a:ext uri="{28A0092B-C50C-407E-A947-70E740481C1C}">
                <a14:useLocalDpi xmlns:a14="http://schemas.microsoft.com/office/drawing/2010/main" val="0"/>
              </a:ext>
            </a:extLst>
          </a:blip>
          <a:srcRect l="27683" t="24509" r="26098" b="17496"/>
          <a:stretch/>
        </p:blipFill>
        <p:spPr>
          <a:xfrm>
            <a:off x="0" y="0"/>
            <a:ext cx="3560712" cy="6697014"/>
          </a:xfrm>
          <a:prstGeom prst="rect">
            <a:avLst/>
          </a:prstGeom>
        </p:spPr>
      </p:pic>
      <p:sp>
        <p:nvSpPr>
          <p:cNvPr id="9" name="textruta 8">
            <a:extLst>
              <a:ext uri="{FF2B5EF4-FFF2-40B4-BE49-F238E27FC236}">
                <a16:creationId xmlns:a16="http://schemas.microsoft.com/office/drawing/2014/main" id="{9C8C1856-2B38-56A3-AA3C-5F9211017DAD}"/>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spTree>
    <p:extLst>
      <p:ext uri="{BB962C8B-B14F-4D97-AF65-F5344CB8AC3E}">
        <p14:creationId xmlns:p14="http://schemas.microsoft.com/office/powerpoint/2010/main" val="4056409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6418"/>
            <a:ext cx="10515600" cy="753650"/>
          </a:xfrm>
        </p:spPr>
        <p:txBody>
          <a:bodyPr>
            <a:normAutofit/>
          </a:bodyPr>
          <a:lstStyle/>
          <a:p>
            <a:r>
              <a:rPr lang="sv-SE" sz="3600" dirty="0"/>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2534751664"/>
              </p:ext>
            </p:extLst>
          </p:nvPr>
        </p:nvGraphicFramePr>
        <p:xfrm>
          <a:off x="580293" y="889891"/>
          <a:ext cx="11002107" cy="4515152"/>
        </p:xfrm>
        <a:graphic>
          <a:graphicData uri="http://schemas.openxmlformats.org/drawingml/2006/table">
            <a:tbl>
              <a:tblPr firstRow="1" firstCol="1" bandRow="1">
                <a:tableStyleId>{69012ECD-51FC-41F1-AA8D-1B2483CD663E}</a:tableStyleId>
              </a:tblPr>
              <a:tblGrid>
                <a:gridCol w="3733384">
                  <a:extLst>
                    <a:ext uri="{9D8B030D-6E8A-4147-A177-3AD203B41FA5}">
                      <a16:colId xmlns:a16="http://schemas.microsoft.com/office/drawing/2014/main" val="3973459589"/>
                    </a:ext>
                  </a:extLst>
                </a:gridCol>
                <a:gridCol w="3547091">
                  <a:extLst>
                    <a:ext uri="{9D8B030D-6E8A-4147-A177-3AD203B41FA5}">
                      <a16:colId xmlns:a16="http://schemas.microsoft.com/office/drawing/2014/main" val="138910382"/>
                    </a:ext>
                  </a:extLst>
                </a:gridCol>
                <a:gridCol w="3721632">
                  <a:extLst>
                    <a:ext uri="{9D8B030D-6E8A-4147-A177-3AD203B41FA5}">
                      <a16:colId xmlns:a16="http://schemas.microsoft.com/office/drawing/2014/main" val="4160860710"/>
                    </a:ext>
                  </a:extLst>
                </a:gridCol>
              </a:tblGrid>
              <a:tr h="351302">
                <a:tc>
                  <a:txBody>
                    <a:bodyPr/>
                    <a:lstStyle/>
                    <a:p>
                      <a:pPr>
                        <a:lnSpc>
                          <a:spcPct val="106000"/>
                        </a:lnSpc>
                        <a:spcAft>
                          <a:spcPts val="0"/>
                        </a:spcAft>
                      </a:pPr>
                      <a:r>
                        <a:rPr lang="sv-SE" sz="2000" dirty="0">
                          <a:effectLst/>
                        </a:rPr>
                        <a:t>Namn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latin typeface="+mn-lt"/>
                          <a:ea typeface="+mn-ea"/>
                          <a:cs typeface="+mn-cs"/>
                        </a:rPr>
                        <a:t>Yrkesroll/motsvarande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rPr>
                        <a:t>Region/sjukvårdsregion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277590">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Britt-Marie Akre</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Medicinsk sekreterare</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Västra sjukvårdsregion</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extLst>
                  <a:ext uri="{0D108BD9-81ED-4DB2-BD59-A6C34878D82A}">
                    <a16:rowId xmlns:a16="http://schemas.microsoft.com/office/drawing/2014/main" val="2739928518"/>
                  </a:ext>
                </a:extLst>
              </a:tr>
              <a:tr h="277590">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Carl-Peter Anderberg           </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Specialistläkare allmänmedicin</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Västra sjukvårdsregion</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extLst>
                  <a:ext uri="{0D108BD9-81ED-4DB2-BD59-A6C34878D82A}">
                    <a16:rowId xmlns:a16="http://schemas.microsoft.com/office/drawing/2014/main" val="1726488147"/>
                  </a:ext>
                </a:extLst>
              </a:tr>
              <a:tr h="277590">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Gert Grundström</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Patientföreträdare</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ApnéföreningenStockholm</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extLst>
                  <a:ext uri="{0D108BD9-81ED-4DB2-BD59-A6C34878D82A}">
                    <a16:rowId xmlns:a16="http://schemas.microsoft.com/office/drawing/2014/main" val="1043800923"/>
                  </a:ext>
                </a:extLst>
              </a:tr>
              <a:tr h="277590">
                <a:tc>
                  <a:txBody>
                    <a:bodyPr/>
                    <a:lstStyle/>
                    <a:p>
                      <a:pPr marL="0" algn="l" defTabSz="914400" rtl="0" eaLnBrk="1" latinLnBrk="0" hangingPunct="1">
                        <a:lnSpc>
                          <a:spcPct val="110000"/>
                        </a:lnSpc>
                        <a:spcAft>
                          <a:spcPts val="1100"/>
                        </a:spcAft>
                      </a:pPr>
                      <a:r>
                        <a:rPr lang="sv"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Göran Isacsson</a:t>
                      </a:r>
                      <a:endParaRPr lang="en-SE"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tc>
                  <a:txBody>
                    <a:bodyPr/>
                    <a:lstStyle/>
                    <a:p>
                      <a:pPr marL="0" algn="l" defTabSz="914400" rtl="0" eaLnBrk="1" latinLnBrk="0" hangingPunct="1">
                        <a:lnSpc>
                          <a:spcPct val="110000"/>
                        </a:lnSpc>
                        <a:spcAft>
                          <a:spcPts val="1100"/>
                        </a:spcAft>
                      </a:pPr>
                      <a:r>
                        <a:rPr lang="sv-SE" sz="1400" b="0" kern="1200" dirty="0" err="1">
                          <a:solidFill>
                            <a:schemeClr val="tx1"/>
                          </a:solidFill>
                          <a:effectLst/>
                          <a:latin typeface="Calibri" panose="020F0502020204030204" pitchFamily="34" charset="0"/>
                          <a:ea typeface="+mn-ea"/>
                          <a:cs typeface="Calibri" panose="020F0502020204030204" pitchFamily="34" charset="0"/>
                        </a:rPr>
                        <a:t>Specialitsttandläkare</a:t>
                      </a:r>
                      <a:endParaRPr lang="en-SE"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Sjukvårdsregion Mellansverige</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extLst>
                  <a:ext uri="{0D108BD9-81ED-4DB2-BD59-A6C34878D82A}">
                    <a16:rowId xmlns:a16="http://schemas.microsoft.com/office/drawing/2014/main" val="36787345"/>
                  </a:ext>
                </a:extLst>
              </a:tr>
              <a:tr h="277590">
                <a:tc>
                  <a:txBody>
                    <a:bodyPr/>
                    <a:lstStyle/>
                    <a:p>
                      <a:pPr>
                        <a:lnSpc>
                          <a:spcPct val="110000"/>
                        </a:lnSpc>
                        <a:spcAft>
                          <a:spcPts val="1100"/>
                        </a:spcAft>
                      </a:pPr>
                      <a:r>
                        <a:rPr lang="sv" sz="1400" b="0">
                          <a:effectLst/>
                          <a:latin typeface="Calibri" panose="020F0502020204030204" pitchFamily="34" charset="0"/>
                          <a:ea typeface="Times New Roman" panose="02020603050405020304" pitchFamily="18" charset="0"/>
                          <a:cs typeface="Calibri" panose="020F0502020204030204" pitchFamily="34" charset="0"/>
                        </a:rPr>
                        <a:t>Göran Stillberg</a:t>
                      </a:r>
                      <a:endParaRPr lang="en-SE"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Specialistläkare allmänmedicin</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Sjukvårdsregion Mellansverige</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extLst>
                  <a:ext uri="{0D108BD9-81ED-4DB2-BD59-A6C34878D82A}">
                    <a16:rowId xmlns:a16="http://schemas.microsoft.com/office/drawing/2014/main" val="1424280812"/>
                  </a:ext>
                </a:extLst>
              </a:tr>
              <a:tr h="277590">
                <a:tc>
                  <a:txBody>
                    <a:bodyPr/>
                    <a:lstStyle/>
                    <a:p>
                      <a:pPr marL="0" algn="l" defTabSz="914400" rtl="0" eaLnBrk="1" latinLnBrk="0" hangingPunct="1">
                        <a:lnSpc>
                          <a:spcPct val="110000"/>
                        </a:lnSpc>
                        <a:spcAft>
                          <a:spcPts val="1100"/>
                        </a:spcAft>
                      </a:pPr>
                      <a:r>
                        <a:rPr lang="sv" sz="1400" b="0"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Jan Hedner</a:t>
                      </a:r>
                      <a:endParaRPr lang="en-SE" sz="1400" b="0"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tc>
                  <a:txBody>
                    <a:bodyPr/>
                    <a:lstStyle/>
                    <a:p>
                      <a:pPr marL="0" algn="l" defTabSz="914400" rtl="0" eaLnBrk="1" latinLnBrk="0" hangingPunct="1">
                        <a:lnSpc>
                          <a:spcPct val="110000"/>
                        </a:lnSpc>
                        <a:spcAft>
                          <a:spcPts val="1100"/>
                        </a:spcAft>
                      </a:pPr>
                      <a:r>
                        <a:rPr lang="sv-SE" sz="1400" b="0" kern="1200" dirty="0">
                          <a:solidFill>
                            <a:schemeClr val="tx1"/>
                          </a:solidFill>
                          <a:effectLst/>
                          <a:latin typeface="Calibri" panose="020F0502020204030204" pitchFamily="34" charset="0"/>
                          <a:ea typeface="+mn-ea"/>
                          <a:cs typeface="Calibri" panose="020F0502020204030204" pitchFamily="34" charset="0"/>
                        </a:rPr>
                        <a:t>Specialistläkare klinisk farmakologi</a:t>
                      </a:r>
                      <a:endParaRPr lang="en-SE"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Västra sjukvårdsregion</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extLst>
                  <a:ext uri="{0D108BD9-81ED-4DB2-BD59-A6C34878D82A}">
                    <a16:rowId xmlns:a16="http://schemas.microsoft.com/office/drawing/2014/main" val="912211026"/>
                  </a:ext>
                </a:extLst>
              </a:tr>
              <a:tr h="277590">
                <a:tc>
                  <a:txBody>
                    <a:bodyPr/>
                    <a:lstStyle/>
                    <a:p>
                      <a:pPr>
                        <a:lnSpc>
                          <a:spcPct val="110000"/>
                        </a:lnSpc>
                        <a:spcAft>
                          <a:spcPts val="1100"/>
                        </a:spcAft>
                      </a:pPr>
                      <a:r>
                        <a:rPr lang="sv" sz="1400" b="0"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Jenny Theorell Haglöw </a:t>
                      </a:r>
                      <a:endParaRPr lang="en-SE" sz="1400" b="0"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tc>
                  <a:txBody>
                    <a:bodyPr/>
                    <a:lstStyle/>
                    <a:p>
                      <a:pPr>
                        <a:lnSpc>
                          <a:spcPct val="110000"/>
                        </a:lnSpc>
                        <a:spcAft>
                          <a:spcPts val="1100"/>
                        </a:spcAft>
                      </a:pPr>
                      <a:r>
                        <a:rPr lang="sv-SE" sz="1400" b="0" kern="1200" dirty="0">
                          <a:solidFill>
                            <a:schemeClr val="tx1"/>
                          </a:solidFill>
                          <a:effectLst/>
                          <a:latin typeface="Calibri" panose="020F0502020204030204" pitchFamily="34" charset="0"/>
                          <a:ea typeface="+mn-ea"/>
                          <a:cs typeface="Calibri" panose="020F0502020204030204" pitchFamily="34" charset="0"/>
                        </a:rPr>
                        <a:t>Sjuksköterska lungmedicin</a:t>
                      </a:r>
                      <a:endParaRPr lang="en-SE"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Sjukvårdsregion Mellansverige</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extLst>
                  <a:ext uri="{0D108BD9-81ED-4DB2-BD59-A6C34878D82A}">
                    <a16:rowId xmlns:a16="http://schemas.microsoft.com/office/drawing/2014/main" val="1492334297"/>
                  </a:ext>
                </a:extLst>
              </a:tr>
              <a:tr h="277590">
                <a:tc>
                  <a:txBody>
                    <a:bodyPr/>
                    <a:lstStyle/>
                    <a:p>
                      <a:pPr>
                        <a:lnSpc>
                          <a:spcPct val="110000"/>
                        </a:lnSpc>
                        <a:spcAft>
                          <a:spcPts val="1100"/>
                        </a:spcAft>
                      </a:pPr>
                      <a:r>
                        <a:rPr lang="sv" sz="1400" b="0">
                          <a:effectLst/>
                          <a:latin typeface="Calibri" panose="020F0502020204030204" pitchFamily="34" charset="0"/>
                          <a:ea typeface="Times New Roman" panose="02020603050405020304" pitchFamily="18" charset="0"/>
                          <a:cs typeface="Calibri" panose="020F0502020204030204" pitchFamily="34" charset="0"/>
                        </a:rPr>
                        <a:t>Jonas Spaak</a:t>
                      </a:r>
                      <a:endParaRPr lang="en-SE"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tc>
                  <a:txBody>
                    <a:bodyPr/>
                    <a:lstStyle/>
                    <a:p>
                      <a:pPr marL="0" algn="l" defTabSz="914400" rtl="0" eaLnBrk="1" latinLnBrk="0" hangingPunct="1">
                        <a:lnSpc>
                          <a:spcPct val="110000"/>
                        </a:lnSpc>
                        <a:spcAft>
                          <a:spcPts val="1100"/>
                        </a:spcAft>
                      </a:pPr>
                      <a:r>
                        <a:rPr lang="sv-SE" sz="1400" b="0" kern="1200" dirty="0">
                          <a:solidFill>
                            <a:schemeClr val="tx1"/>
                          </a:solidFill>
                          <a:effectLst/>
                          <a:latin typeface="Calibri" panose="020F0502020204030204" pitchFamily="34" charset="0"/>
                          <a:ea typeface="+mn-ea"/>
                          <a:cs typeface="Calibri" panose="020F0502020204030204" pitchFamily="34" charset="0"/>
                        </a:rPr>
                        <a:t>Specialistläkare kardiologi</a:t>
                      </a:r>
                      <a:endParaRPr lang="en-SE" sz="1400" b="0" kern="1200" dirty="0">
                        <a:solidFill>
                          <a:schemeClr val="tx1"/>
                        </a:solidFill>
                        <a:effectLst/>
                        <a:latin typeface="Calibri" panose="020F0502020204030204" pitchFamily="34" charset="0"/>
                        <a:ea typeface="+mn-ea"/>
                        <a:cs typeface="Calibri" panose="020F0502020204030204" pitchFamily="34"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Region Stockholm-Gotland</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extLst>
                  <a:ext uri="{0D108BD9-81ED-4DB2-BD59-A6C34878D82A}">
                    <a16:rowId xmlns:a16="http://schemas.microsoft.com/office/drawing/2014/main" val="4160741064"/>
                  </a:ext>
                </a:extLst>
              </a:tr>
              <a:tr h="277590">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Karin Söderberg</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Patientföreträdare</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ApnéföreningenStockholm</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extLst>
                  <a:ext uri="{0D108BD9-81ED-4DB2-BD59-A6C34878D82A}">
                    <a16:rowId xmlns:a16="http://schemas.microsoft.com/office/drawing/2014/main" val="3050412052"/>
                  </a:ext>
                </a:extLst>
              </a:tr>
              <a:tr h="277590">
                <a:tc>
                  <a:txBody>
                    <a:bodyPr/>
                    <a:lstStyle/>
                    <a:p>
                      <a:pPr>
                        <a:lnSpc>
                          <a:spcPct val="110000"/>
                        </a:lnSpc>
                        <a:spcAft>
                          <a:spcPts val="1100"/>
                        </a:spcAft>
                      </a:pPr>
                      <a:r>
                        <a:rPr lang="sv" sz="1400" b="0">
                          <a:effectLst/>
                          <a:latin typeface="Calibri" panose="020F0502020204030204" pitchFamily="34" charset="0"/>
                          <a:ea typeface="Times New Roman" panose="02020603050405020304" pitchFamily="18" charset="0"/>
                          <a:cs typeface="Calibri" panose="020F0502020204030204" pitchFamily="34" charset="0"/>
                        </a:rPr>
                        <a:t>Kerstin Hinz</a:t>
                      </a:r>
                      <a:endParaRPr lang="en-SE"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Processledare</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Västra sjukvårdsregion</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extLst>
                  <a:ext uri="{0D108BD9-81ED-4DB2-BD59-A6C34878D82A}">
                    <a16:rowId xmlns:a16="http://schemas.microsoft.com/office/drawing/2014/main" val="2861118625"/>
                  </a:ext>
                </a:extLst>
              </a:tr>
              <a:tr h="277590">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Ludger Grote, ordförande</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tc>
                  <a:txBody>
                    <a:bodyPr/>
                    <a:lstStyle/>
                    <a:p>
                      <a:pPr marL="0" algn="l" defTabSz="914400" rtl="0" eaLnBrk="1" latinLnBrk="0" hangingPunct="1">
                        <a:lnSpc>
                          <a:spcPct val="110000"/>
                        </a:lnSpc>
                        <a:spcAft>
                          <a:spcPts val="1100"/>
                        </a:spcAft>
                      </a:pPr>
                      <a:r>
                        <a:rPr lang="sv-SE" sz="1400" b="0" kern="1200" dirty="0">
                          <a:solidFill>
                            <a:schemeClr val="tx1"/>
                          </a:solidFill>
                          <a:effectLst/>
                          <a:latin typeface="Calibri" panose="020F0502020204030204" pitchFamily="34" charset="0"/>
                          <a:ea typeface="+mn-ea"/>
                          <a:cs typeface="Calibri" panose="020F0502020204030204" pitchFamily="34" charset="0"/>
                        </a:rPr>
                        <a:t>Specialistläkare lungmedicin</a:t>
                      </a:r>
                      <a:endParaRPr lang="en-SE"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tc>
                  <a:txBody>
                    <a:bodyPr/>
                    <a:lstStyle/>
                    <a:p>
                      <a:pPr>
                        <a:lnSpc>
                          <a:spcPct val="110000"/>
                        </a:lnSpc>
                        <a:spcAft>
                          <a:spcPts val="1100"/>
                        </a:spcAft>
                      </a:pPr>
                      <a:r>
                        <a:rPr lang="sv" sz="1400" b="0" dirty="0">
                          <a:effectLst/>
                          <a:latin typeface="Calibri" panose="020F0502020204030204" pitchFamily="34" charset="0"/>
                          <a:ea typeface="Times New Roman" panose="02020603050405020304" pitchFamily="18" charset="0"/>
                          <a:cs typeface="Calibri" panose="020F0502020204030204" pitchFamily="34" charset="0"/>
                        </a:rPr>
                        <a:t>Västra sjukvårdsregion</a:t>
                      </a:r>
                      <a:endParaRPr lang="en-SE"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500" marR="17500" marT="0" marB="0"/>
                </a:tc>
                <a:extLst>
                  <a:ext uri="{0D108BD9-81ED-4DB2-BD59-A6C34878D82A}">
                    <a16:rowId xmlns:a16="http://schemas.microsoft.com/office/drawing/2014/main" val="2952780841"/>
                  </a:ext>
                </a:extLst>
              </a:tr>
              <a:tr h="277590">
                <a:tc>
                  <a:txBody>
                    <a:bodyPr/>
                    <a:lstStyle/>
                    <a:p>
                      <a:pPr marL="0" algn="l" defTabSz="914400" rtl="0" eaLnBrk="1" latinLnBrk="0" hangingPunct="1">
                        <a:lnSpc>
                          <a:spcPct val="110000"/>
                        </a:lnSpc>
                        <a:spcAft>
                          <a:spcPts val="1100"/>
                        </a:spcAft>
                      </a:pPr>
                      <a:r>
                        <a:rPr lang="sv"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Martin Ulander</a:t>
                      </a:r>
                      <a:endParaRPr lang="en-SE"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tc>
                  <a:txBody>
                    <a:bodyPr/>
                    <a:lstStyle/>
                    <a:p>
                      <a:pPr marL="0" algn="l" defTabSz="914400" rtl="0" eaLnBrk="1" latinLnBrk="0" hangingPunct="1">
                        <a:lnSpc>
                          <a:spcPct val="110000"/>
                        </a:lnSpc>
                        <a:spcAft>
                          <a:spcPts val="1100"/>
                        </a:spcAft>
                      </a:pPr>
                      <a:r>
                        <a:rPr lang="sv-SE" sz="1400" b="0" kern="1200" dirty="0">
                          <a:solidFill>
                            <a:schemeClr val="tx1"/>
                          </a:solidFill>
                          <a:effectLst/>
                          <a:latin typeface="Calibri" panose="020F0502020204030204" pitchFamily="34" charset="0"/>
                          <a:ea typeface="+mn-ea"/>
                          <a:cs typeface="Calibri" panose="020F0502020204030204" pitchFamily="34" charset="0"/>
                        </a:rPr>
                        <a:t>Specialistläkare neurofysiologi</a:t>
                      </a:r>
                      <a:endParaRPr lang="en-SE" sz="1400" b="0" kern="1200" dirty="0">
                        <a:solidFill>
                          <a:schemeClr val="tx1"/>
                        </a:solidFill>
                        <a:effectLst/>
                        <a:latin typeface="Calibri" panose="020F0502020204030204" pitchFamily="34" charset="0"/>
                        <a:ea typeface="+mn-ea"/>
                        <a:cs typeface="Calibri" panose="020F0502020204030204" pitchFamily="34" charset="0"/>
                      </a:endParaRPr>
                    </a:p>
                  </a:txBody>
                  <a:tcPr marL="17500" marR="17500" marT="0" marB="0"/>
                </a:tc>
                <a:tc>
                  <a:txBody>
                    <a:bodyPr/>
                    <a:lstStyle/>
                    <a:p>
                      <a:pPr marL="0" algn="l" defTabSz="914400" rtl="0" eaLnBrk="1" latinLnBrk="0" hangingPunct="1">
                        <a:lnSpc>
                          <a:spcPct val="110000"/>
                        </a:lnSpc>
                        <a:spcAft>
                          <a:spcPts val="1100"/>
                        </a:spcAft>
                      </a:pPr>
                      <a:r>
                        <a:rPr lang="sv-SE" sz="1400" b="0" kern="1200" dirty="0">
                          <a:solidFill>
                            <a:schemeClr val="tx1"/>
                          </a:solidFill>
                          <a:effectLst/>
                          <a:latin typeface="Calibri" panose="020F0502020204030204" pitchFamily="34" charset="0"/>
                          <a:ea typeface="+mn-ea"/>
                          <a:cs typeface="Calibri" panose="020F0502020204030204" pitchFamily="34" charset="0"/>
                        </a:rPr>
                        <a:t>Sydöstra sjukvårdsregionen</a:t>
                      </a:r>
                      <a:endParaRPr lang="en-SE" sz="1400" b="0" kern="1200" dirty="0">
                        <a:solidFill>
                          <a:schemeClr val="tx1"/>
                        </a:solidFill>
                        <a:effectLst/>
                        <a:latin typeface="Calibri" panose="020F0502020204030204" pitchFamily="34" charset="0"/>
                        <a:ea typeface="+mn-ea"/>
                        <a:cs typeface="Calibri" panose="020F0502020204030204" pitchFamily="34" charset="0"/>
                      </a:endParaRPr>
                    </a:p>
                  </a:txBody>
                  <a:tcPr marL="17500" marR="17500" marT="0" marB="0"/>
                </a:tc>
                <a:extLst>
                  <a:ext uri="{0D108BD9-81ED-4DB2-BD59-A6C34878D82A}">
                    <a16:rowId xmlns:a16="http://schemas.microsoft.com/office/drawing/2014/main" val="992527104"/>
                  </a:ext>
                </a:extLst>
              </a:tr>
              <a:tr h="277590">
                <a:tc>
                  <a:txBody>
                    <a:bodyPr/>
                    <a:lstStyle/>
                    <a:p>
                      <a:pPr marL="0" algn="l" defTabSz="914400" rtl="0" eaLnBrk="1" latinLnBrk="0" hangingPunct="1">
                        <a:lnSpc>
                          <a:spcPct val="110000"/>
                        </a:lnSpc>
                        <a:spcAft>
                          <a:spcPts val="1100"/>
                        </a:spcAft>
                      </a:pPr>
                      <a:r>
                        <a:rPr lang="sv"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Tarmo Murto</a:t>
                      </a:r>
                      <a:endParaRPr lang="en-SE"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tc>
                  <a:txBody>
                    <a:bodyPr/>
                    <a:lstStyle/>
                    <a:p>
                      <a:pPr marL="0" marR="0" lvl="0" indent="0" algn="l" defTabSz="914400" rtl="0" eaLnBrk="1" fontAlgn="auto" latinLnBrk="0" hangingPunct="1">
                        <a:lnSpc>
                          <a:spcPct val="110000"/>
                        </a:lnSpc>
                        <a:spcBef>
                          <a:spcPts val="0"/>
                        </a:spcBef>
                        <a:spcAft>
                          <a:spcPts val="1100"/>
                        </a:spcAft>
                        <a:buClrTx/>
                        <a:buSzTx/>
                        <a:buFontTx/>
                        <a:buNone/>
                        <a:tabLst/>
                        <a:defRPr/>
                      </a:pPr>
                      <a:r>
                        <a:rPr lang="sv-SE" sz="1400" b="0" kern="1200" dirty="0">
                          <a:solidFill>
                            <a:schemeClr val="tx1"/>
                          </a:solidFill>
                          <a:effectLst/>
                          <a:latin typeface="Calibri" panose="020F0502020204030204" pitchFamily="34" charset="0"/>
                          <a:ea typeface="+mn-ea"/>
                          <a:cs typeface="Calibri" panose="020F0502020204030204" pitchFamily="34" charset="0"/>
                        </a:rPr>
                        <a:t>Sjuksköterska lungmedicin</a:t>
                      </a:r>
                      <a:endParaRPr lang="en-SE"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tc>
                  <a:txBody>
                    <a:bodyPr/>
                    <a:lstStyle/>
                    <a:p>
                      <a:pPr marL="0" algn="l" defTabSz="914400" rtl="0" eaLnBrk="1" latinLnBrk="0" hangingPunct="1">
                        <a:lnSpc>
                          <a:spcPct val="110000"/>
                        </a:lnSpc>
                        <a:spcAft>
                          <a:spcPts val="1100"/>
                        </a:spcAft>
                      </a:pPr>
                      <a:r>
                        <a:rPr lang="sv-SE" sz="1400" b="0" kern="1200" dirty="0">
                          <a:solidFill>
                            <a:schemeClr val="tx1"/>
                          </a:solidFill>
                          <a:effectLst/>
                          <a:latin typeface="Calibri" panose="020F0502020204030204" pitchFamily="34" charset="0"/>
                          <a:ea typeface="+mn-ea"/>
                          <a:cs typeface="Calibri" panose="020F0502020204030204" pitchFamily="34" charset="0"/>
                        </a:rPr>
                        <a:t>Norra sjukvårdsregionen</a:t>
                      </a:r>
                      <a:endParaRPr lang="en-SE"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extLst>
                  <a:ext uri="{0D108BD9-81ED-4DB2-BD59-A6C34878D82A}">
                    <a16:rowId xmlns:a16="http://schemas.microsoft.com/office/drawing/2014/main" val="3740477058"/>
                  </a:ext>
                </a:extLst>
              </a:tr>
              <a:tr h="277590">
                <a:tc>
                  <a:txBody>
                    <a:bodyPr/>
                    <a:lstStyle/>
                    <a:p>
                      <a:pPr marL="0" algn="l" defTabSz="914400" rtl="0" eaLnBrk="1" latinLnBrk="0" hangingPunct="1">
                        <a:lnSpc>
                          <a:spcPct val="110000"/>
                        </a:lnSpc>
                        <a:spcAft>
                          <a:spcPts val="1100"/>
                        </a:spcAft>
                      </a:pPr>
                      <a:r>
                        <a:rPr lang="sv"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Zarita Nilsson</a:t>
                      </a:r>
                      <a:endParaRPr lang="en-SE"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tc>
                  <a:txBody>
                    <a:bodyPr/>
                    <a:lstStyle/>
                    <a:p>
                      <a:pPr marL="0" marR="0" lvl="0" indent="0" algn="l" defTabSz="914400" rtl="0" eaLnBrk="1" fontAlgn="auto" latinLnBrk="0" hangingPunct="1">
                        <a:lnSpc>
                          <a:spcPct val="110000"/>
                        </a:lnSpc>
                        <a:spcBef>
                          <a:spcPts val="0"/>
                        </a:spcBef>
                        <a:spcAft>
                          <a:spcPts val="1100"/>
                        </a:spcAft>
                        <a:buClrTx/>
                        <a:buSzTx/>
                        <a:buFontTx/>
                        <a:buNone/>
                        <a:tabLst/>
                        <a:defRPr/>
                      </a:pPr>
                      <a:r>
                        <a:rPr lang="sv-SE" sz="1400" b="0" kern="1200" dirty="0">
                          <a:solidFill>
                            <a:schemeClr val="tx1"/>
                          </a:solidFill>
                          <a:effectLst/>
                          <a:latin typeface="Calibri" panose="020F0502020204030204" pitchFamily="34" charset="0"/>
                          <a:ea typeface="+mn-ea"/>
                          <a:cs typeface="Calibri" panose="020F0502020204030204" pitchFamily="34" charset="0"/>
                        </a:rPr>
                        <a:t>Sjuksköterska ÖNH</a:t>
                      </a:r>
                      <a:endParaRPr lang="en-SE"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tc>
                  <a:txBody>
                    <a:bodyPr/>
                    <a:lstStyle/>
                    <a:p>
                      <a:pPr marL="0" algn="l" defTabSz="914400" rtl="0" eaLnBrk="1" latinLnBrk="0" hangingPunct="1">
                        <a:lnSpc>
                          <a:spcPct val="110000"/>
                        </a:lnSpc>
                        <a:spcAft>
                          <a:spcPts val="1100"/>
                        </a:spcAft>
                      </a:pPr>
                      <a:r>
                        <a:rPr lang="sv-SE" sz="1400" b="0" kern="1200" dirty="0">
                          <a:solidFill>
                            <a:schemeClr val="tx1"/>
                          </a:solidFill>
                          <a:effectLst/>
                          <a:latin typeface="Calibri" panose="020F0502020204030204" pitchFamily="34" charset="0"/>
                          <a:ea typeface="+mn-ea"/>
                          <a:cs typeface="Calibri" panose="020F0502020204030204" pitchFamily="34" charset="0"/>
                        </a:rPr>
                        <a:t>Södra sjukvårdsregionen</a:t>
                      </a:r>
                      <a:endParaRPr lang="en-SE"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extLst>
                  <a:ext uri="{0D108BD9-81ED-4DB2-BD59-A6C34878D82A}">
                    <a16:rowId xmlns:a16="http://schemas.microsoft.com/office/drawing/2014/main" val="1538797876"/>
                  </a:ext>
                </a:extLst>
              </a:tr>
              <a:tr h="277590">
                <a:tc>
                  <a:txBody>
                    <a:bodyPr/>
                    <a:lstStyle/>
                    <a:p>
                      <a:pPr marL="0" algn="l" defTabSz="914400" rtl="0" eaLnBrk="1" latinLnBrk="0" hangingPunct="1">
                        <a:lnSpc>
                          <a:spcPct val="110000"/>
                        </a:lnSpc>
                        <a:spcAft>
                          <a:spcPts val="1100"/>
                        </a:spcAft>
                      </a:pPr>
                      <a:r>
                        <a:rPr lang="sv"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Åke Tegelberg</a:t>
                      </a:r>
                      <a:endParaRPr lang="en-SE"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tc>
                  <a:txBody>
                    <a:bodyPr/>
                    <a:lstStyle/>
                    <a:p>
                      <a:pPr marL="0" marR="0" lvl="0" indent="0" algn="l" defTabSz="914400" rtl="0" eaLnBrk="1" fontAlgn="auto" latinLnBrk="0" hangingPunct="1">
                        <a:lnSpc>
                          <a:spcPct val="110000"/>
                        </a:lnSpc>
                        <a:spcBef>
                          <a:spcPts val="0"/>
                        </a:spcBef>
                        <a:spcAft>
                          <a:spcPts val="1100"/>
                        </a:spcAft>
                        <a:buClrTx/>
                        <a:buSzTx/>
                        <a:buFontTx/>
                        <a:buNone/>
                        <a:tabLst/>
                        <a:defRPr/>
                      </a:pPr>
                      <a:r>
                        <a:rPr lang="sv-SE" sz="1400" b="0" kern="1200" dirty="0">
                          <a:solidFill>
                            <a:schemeClr val="tx1"/>
                          </a:solidFill>
                          <a:effectLst/>
                          <a:latin typeface="Calibri" panose="020F0502020204030204" pitchFamily="34" charset="0"/>
                          <a:ea typeface="+mn-ea"/>
                          <a:cs typeface="Calibri" panose="020F0502020204030204" pitchFamily="34" charset="0"/>
                        </a:rPr>
                        <a:t>Specialisttandläkare</a:t>
                      </a:r>
                      <a:endParaRPr lang="en-SE"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tc>
                  <a:txBody>
                    <a:bodyPr/>
                    <a:lstStyle/>
                    <a:p>
                      <a:pPr marL="0" marR="0" lvl="0" indent="0" algn="l" defTabSz="914400" rtl="0" eaLnBrk="1" fontAlgn="auto" latinLnBrk="0" hangingPunct="1">
                        <a:lnSpc>
                          <a:spcPct val="110000"/>
                        </a:lnSpc>
                        <a:spcBef>
                          <a:spcPts val="0"/>
                        </a:spcBef>
                        <a:spcAft>
                          <a:spcPts val="1100"/>
                        </a:spcAft>
                        <a:buClrTx/>
                        <a:buSzTx/>
                        <a:buFontTx/>
                        <a:buNone/>
                        <a:tabLst/>
                        <a:defRPr/>
                      </a:pPr>
                      <a:r>
                        <a:rPr lang="sv"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Sjukvårdsregion Mellansverige</a:t>
                      </a:r>
                      <a:endParaRPr lang="en-SE"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500" marR="17500" marT="0" marB="0"/>
                </a:tc>
                <a:extLst>
                  <a:ext uri="{0D108BD9-81ED-4DB2-BD59-A6C34878D82A}">
                    <a16:rowId xmlns:a16="http://schemas.microsoft.com/office/drawing/2014/main" val="922454663"/>
                  </a:ext>
                </a:extLst>
              </a:tr>
            </a:tbl>
          </a:graphicData>
        </a:graphic>
      </p:graphicFrame>
      <p:sp>
        <p:nvSpPr>
          <p:cNvPr id="7" name="Rectangle 5">
            <a:extLst>
              <a:ext uri="{FF2B5EF4-FFF2-40B4-BE49-F238E27FC236}">
                <a16:creationId xmlns:a16="http://schemas.microsoft.com/office/drawing/2014/main" id="{01F77448-64CF-4386-8406-839026FD8FC9}"/>
              </a:ext>
            </a:extLst>
          </p:cNvPr>
          <p:cNvSpPr/>
          <p:nvPr/>
        </p:nvSpPr>
        <p:spPr>
          <a:xfrm>
            <a:off x="580293" y="5781868"/>
            <a:ext cx="9686655" cy="68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pPr>
            <a:r>
              <a:rPr lang="sv-SE" sz="1600" dirty="0"/>
              <a:t>Adjungerade: Karl Franklin, specialistläkare lungmedicin och kirurgi, Norra sjukvårdsregionen och Lena Leissner, specialistläkare neurologi, Sjukvårdsregion Mellansverige</a:t>
            </a:r>
          </a:p>
        </p:txBody>
      </p:sp>
      <p:sp>
        <p:nvSpPr>
          <p:cNvPr id="4" name="Platshållare för sidfot 3">
            <a:extLst>
              <a:ext uri="{FF2B5EF4-FFF2-40B4-BE49-F238E27FC236}">
                <a16:creationId xmlns:a16="http://schemas.microsoft.com/office/drawing/2014/main" id="{D2AED86C-953D-BEF0-56F3-2BD86B8930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AC8D78F8-56AC-CFD5-F940-C02FA77CD24F}"/>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spTree>
    <p:extLst>
      <p:ext uri="{BB962C8B-B14F-4D97-AF65-F5344CB8AC3E}">
        <p14:creationId xmlns:p14="http://schemas.microsoft.com/office/powerpoint/2010/main" val="265678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989013" y="1413069"/>
            <a:ext cx="5148385" cy="4185298"/>
          </a:xfrm>
        </p:spPr>
        <p:txBody>
          <a:bodyPr/>
          <a:lstStyle/>
          <a:p>
            <a:endParaRPr lang="sv-SE" dirty="0"/>
          </a:p>
          <a:p>
            <a:pPr marL="342900" indent="-342900">
              <a:buFont typeface="Arial" panose="020B0604020202020204" pitchFamily="34" charset="0"/>
              <a:buChar char="•"/>
            </a:pPr>
            <a:r>
              <a:rPr lang="sv-SE" dirty="0"/>
              <a:t>Vårdförloppen finns tillgängliga i regionernas gemensamma system för kunskapsstöd </a:t>
            </a:r>
            <a:r>
              <a:rPr lang="sv-SE" dirty="0">
                <a:hlinkClick r:id="rId2"/>
              </a:rPr>
              <a:t>NKK</a:t>
            </a:r>
            <a:endParaRPr lang="sv-SE" dirty="0"/>
          </a:p>
          <a:p>
            <a:endParaRPr lang="sv-SE" dirty="0"/>
          </a:p>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hlinkClick r:id="rId3"/>
              </a:rPr>
              <a:t>www.kunskapsstyrningvard.se</a:t>
            </a:r>
            <a:endParaRPr lang="sv-SE" dirty="0"/>
          </a:p>
          <a:p>
            <a:pPr marL="342900" indent="-342900">
              <a:buFont typeface="Arial" panose="020B0604020202020204" pitchFamily="34" charset="0"/>
              <a:buChar char="•"/>
            </a:pPr>
            <a:endParaRPr lang="sv-SE" dirty="0"/>
          </a:p>
        </p:txBody>
      </p:sp>
      <p:sp>
        <p:nvSpPr>
          <p:cNvPr id="10" name="textruta 9"/>
          <p:cNvSpPr txBox="1"/>
          <p:nvPr/>
        </p:nvSpPr>
        <p:spPr>
          <a:xfrm>
            <a:off x="6524661" y="1378206"/>
            <a:ext cx="2079336" cy="378735"/>
          </a:xfrm>
          <a:prstGeom prst="rect">
            <a:avLst/>
          </a:prstGeom>
          <a:noFill/>
        </p:spPr>
        <p:txBody>
          <a:bodyPr wrap="square" rtlCol="0">
            <a:noAutofit/>
          </a:bodyPr>
          <a:lstStyle/>
          <a:p>
            <a:r>
              <a:rPr lang="sv-SE" sz="2400" dirty="0"/>
              <a:t>Filmer</a:t>
            </a:r>
            <a:r>
              <a:rPr lang="sv-SE" sz="1600" dirty="0"/>
              <a:t> </a:t>
            </a:r>
          </a:p>
        </p:txBody>
      </p:sp>
      <p:sp>
        <p:nvSpPr>
          <p:cNvPr id="4" name="textruta 3">
            <a:extLst>
              <a:ext uri="{FF2B5EF4-FFF2-40B4-BE49-F238E27FC236}">
                <a16:creationId xmlns:a16="http://schemas.microsoft.com/office/drawing/2014/main" id="{B32D343E-9D5F-7844-01E4-E45D0D063BFC}"/>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pic>
        <p:nvPicPr>
          <p:cNvPr id="8" name="Bildobjekt 7">
            <a:extLst>
              <a:ext uri="{FF2B5EF4-FFF2-40B4-BE49-F238E27FC236}">
                <a16:creationId xmlns:a16="http://schemas.microsoft.com/office/drawing/2014/main" id="{AD5F9D4B-02F4-5614-9B7E-F5F7162F764C}"/>
              </a:ext>
            </a:extLst>
          </p:cNvPr>
          <p:cNvPicPr>
            <a:picLocks noChangeAspect="1"/>
          </p:cNvPicPr>
          <p:nvPr/>
        </p:nvPicPr>
        <p:blipFill>
          <a:blip r:embed="rId4"/>
          <a:stretch>
            <a:fillRect/>
          </a:stretch>
        </p:blipFill>
        <p:spPr>
          <a:xfrm>
            <a:off x="7782204" y="1857878"/>
            <a:ext cx="3758307" cy="2114047"/>
          </a:xfrm>
          <a:prstGeom prst="rect">
            <a:avLst/>
          </a:prstGeom>
          <a:ln w="38100">
            <a:solidFill>
              <a:schemeClr val="tx1"/>
            </a:solidFill>
          </a:ln>
        </p:spPr>
      </p:pic>
      <p:pic>
        <p:nvPicPr>
          <p:cNvPr id="12" name="Bildobjekt 11">
            <a:extLst>
              <a:ext uri="{FF2B5EF4-FFF2-40B4-BE49-F238E27FC236}">
                <a16:creationId xmlns:a16="http://schemas.microsoft.com/office/drawing/2014/main" id="{C462F37E-EF6B-957D-120E-C02B2B9D0C86}"/>
              </a:ext>
            </a:extLst>
          </p:cNvPr>
          <p:cNvPicPr>
            <a:picLocks noChangeAspect="1"/>
          </p:cNvPicPr>
          <p:nvPr/>
        </p:nvPicPr>
        <p:blipFill>
          <a:blip r:embed="rId5"/>
          <a:stretch>
            <a:fillRect/>
          </a:stretch>
        </p:blipFill>
        <p:spPr>
          <a:xfrm>
            <a:off x="6524661" y="3448162"/>
            <a:ext cx="3419440" cy="1923435"/>
          </a:xfrm>
          <a:prstGeom prst="rect">
            <a:avLst/>
          </a:prstGeom>
          <a:ln w="38100">
            <a:solidFill>
              <a:schemeClr val="tx1"/>
            </a:solidFill>
          </a:ln>
        </p:spPr>
      </p:pic>
    </p:spTree>
    <p:extLst>
      <p:ext uri="{BB962C8B-B14F-4D97-AF65-F5344CB8AC3E}">
        <p14:creationId xmlns:p14="http://schemas.microsoft.com/office/powerpoint/2010/main" val="3178549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0"/>
          </p:nvPr>
        </p:nvSpPr>
        <p:spPr>
          <a:xfrm>
            <a:off x="1155090" y="2599026"/>
            <a:ext cx="9708240" cy="1084332"/>
          </a:xfrm>
        </p:spPr>
        <p:txBody>
          <a:bodyPr>
            <a:normAutofit/>
          </a:bodyPr>
          <a:lstStyle/>
          <a:p>
            <a:pPr algn="ctr">
              <a:lnSpc>
                <a:spcPct val="120000"/>
              </a:lnSpc>
              <a:spcBef>
                <a:spcPts val="600"/>
              </a:spcBef>
              <a:defRPr/>
            </a:pPr>
            <a:r>
              <a:rPr lang="sv-SE" sz="2500" b="1" dirty="0">
                <a:solidFill>
                  <a:srgbClr val="000000"/>
                </a:solidFill>
                <a:ea typeface="Calibri" panose="020F0502020204030204" pitchFamily="34" charset="0"/>
                <a:cs typeface="Arial" panose="020B0604020202020204" pitchFamily="34" charset="0"/>
              </a:rPr>
              <a:t>Följande två bilder är tänkta att användas som </a:t>
            </a:r>
          </a:p>
          <a:p>
            <a:pPr algn="ctr">
              <a:lnSpc>
                <a:spcPct val="120000"/>
              </a:lnSpc>
              <a:spcBef>
                <a:spcPts val="600"/>
              </a:spcBef>
              <a:defRPr/>
            </a:pPr>
            <a:r>
              <a:rPr lang="sv-SE" sz="2500" b="1" dirty="0">
                <a:solidFill>
                  <a:srgbClr val="000000"/>
                </a:solidFill>
                <a:ea typeface="Calibri" panose="020F0502020204030204" pitchFamily="34" charset="0"/>
                <a:cs typeface="Arial" panose="020B0604020202020204" pitchFamily="34" charset="0"/>
              </a:rPr>
              <a:t>underlag och inspiration för diskussion och dialog.</a:t>
            </a:r>
            <a:endParaRPr lang="sv-SE" sz="2500" dirty="0">
              <a:solidFill>
                <a:srgbClr val="000000"/>
              </a:solidFill>
              <a:ea typeface="Calibri" panose="020F0502020204030204" pitchFamily="34" charset="0"/>
              <a:cs typeface="Arial" panose="020B0604020202020204" pitchFamily="34" charset="0"/>
            </a:endParaRP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2" name="textruta 1">
            <a:extLst>
              <a:ext uri="{FF2B5EF4-FFF2-40B4-BE49-F238E27FC236}">
                <a16:creationId xmlns:a16="http://schemas.microsoft.com/office/drawing/2014/main" id="{059BD351-98B7-8F21-4E63-4AFE69159988}"/>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spTree>
    <p:extLst>
      <p:ext uri="{BB962C8B-B14F-4D97-AF65-F5344CB8AC3E}">
        <p14:creationId xmlns:p14="http://schemas.microsoft.com/office/powerpoint/2010/main" val="1977049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 1 - gapanalys</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Vad ska vi göra annorlunda </a:t>
            </a:r>
            <a:r>
              <a:rPr lang="sv-SE" sz="2500" dirty="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Positiva effekter hos oss </a:t>
            </a:r>
            <a:r>
              <a:rPr lang="sv-SE" sz="2500" dirty="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Styrkor i regionen </a:t>
            </a:r>
            <a:r>
              <a:rPr lang="sv-SE" sz="2500" dirty="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påverkas </a:t>
            </a:r>
            <a:r>
              <a:rPr lang="sv-SE" sz="2500" dirty="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blir konsekvenserna?</a:t>
            </a:r>
          </a:p>
        </p:txBody>
      </p:sp>
      <p:sp>
        <p:nvSpPr>
          <p:cNvPr id="8" name="textruta 7">
            <a:extLst>
              <a:ext uri="{FF2B5EF4-FFF2-40B4-BE49-F238E27FC236}">
                <a16:creationId xmlns:a16="http://schemas.microsoft.com/office/drawing/2014/main" id="{CE47C063-139E-9074-E97E-C42C5A48A6EA}"/>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dirty="0">
                <a:solidFill>
                  <a:schemeClr val="bg1"/>
                </a:solidFill>
              </a:rPr>
              <a:t>Förslag på diskussionsfrågor</a:t>
            </a:r>
          </a:p>
        </p:txBody>
      </p:sp>
      <p:sp>
        <p:nvSpPr>
          <p:cNvPr id="2" name="textruta 1">
            <a:extLst>
              <a:ext uri="{FF2B5EF4-FFF2-40B4-BE49-F238E27FC236}">
                <a16:creationId xmlns:a16="http://schemas.microsoft.com/office/drawing/2014/main" id="{2CFB81B4-EC4A-F7B6-825E-0A47856E89AE}"/>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spTree>
    <p:extLst>
      <p:ext uri="{BB962C8B-B14F-4D97-AF65-F5344CB8AC3E}">
        <p14:creationId xmlns:p14="http://schemas.microsoft.com/office/powerpoint/2010/main" val="1985095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 - införande</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genomför? </a:t>
            </a:r>
            <a:r>
              <a:rPr lang="sv-SE" sz="2500" dirty="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Hur genomförs </a:t>
            </a:r>
            <a:r>
              <a:rPr lang="sv-SE" sz="2500" dirty="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Kommunikation</a:t>
            </a:r>
            <a:r>
              <a:rPr lang="sv-SE" sz="2500" dirty="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Hur kan vi arbeta med införandet?</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är uppföljningsbart hos oss redan nu?</a:t>
            </a:r>
          </a:p>
        </p:txBody>
      </p:sp>
      <p:sp>
        <p:nvSpPr>
          <p:cNvPr id="10" name="textruta 9">
            <a:extLst>
              <a:ext uri="{FF2B5EF4-FFF2-40B4-BE49-F238E27FC236}">
                <a16:creationId xmlns:a16="http://schemas.microsoft.com/office/drawing/2014/main" id="{37F4A37B-AA68-CEE5-6F77-5DA8FF170330}"/>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dirty="0">
                <a:solidFill>
                  <a:schemeClr val="bg1"/>
                </a:solidFill>
              </a:rPr>
              <a:t>Förslag på diskussionsfrågor</a:t>
            </a:r>
          </a:p>
        </p:txBody>
      </p:sp>
      <p:sp>
        <p:nvSpPr>
          <p:cNvPr id="2" name="textruta 1">
            <a:extLst>
              <a:ext uri="{FF2B5EF4-FFF2-40B4-BE49-F238E27FC236}">
                <a16:creationId xmlns:a16="http://schemas.microsoft.com/office/drawing/2014/main" id="{FE03EFC0-22E7-0749-F823-6E5DEE5E5E97}"/>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spTree>
    <p:extLst>
      <p:ext uri="{BB962C8B-B14F-4D97-AF65-F5344CB8AC3E}">
        <p14:creationId xmlns:p14="http://schemas.microsoft.com/office/powerpoint/2010/main" val="220504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dirty="0"/>
              <a:t>Syftet med personcentrerade och sammanhållna vårdförlopp </a:t>
            </a:r>
          </a:p>
        </p:txBody>
      </p:sp>
      <p:sp>
        <p:nvSpPr>
          <p:cNvPr id="3" name="Platshållare för text 2"/>
          <p:cNvSpPr>
            <a:spLocks noGrp="1"/>
          </p:cNvSpPr>
          <p:nvPr>
            <p:ph type="body" sz="quarter" idx="10"/>
          </p:nvPr>
        </p:nvSpPr>
        <p:spPr>
          <a:xfrm>
            <a:off x="625119" y="1150228"/>
            <a:ext cx="5673044" cy="4381241"/>
          </a:xfrm>
        </p:spPr>
        <p:txBody>
          <a:bodyPr>
            <a:normAutofit lnSpcReduction="10000"/>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Syftet är att öka jämlikheten, effektiviteten och kvaliteten i vården utan att det medför onödig administrativ börda för sjukvårdspersonal.</a:t>
            </a:r>
          </a:p>
          <a:p>
            <a:pPr marL="342900" indent="-342900">
              <a:buFont typeface="Arial" panose="020B0604020202020204" pitchFamily="34" charset="0"/>
              <a:buChar char="•"/>
            </a:pPr>
            <a:r>
              <a:rPr lang="sv-SE" dirty="0"/>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dirty="0"/>
              <a:t>Patienternas livskvalitet och nöjdhet med vården ska förbättras och vården bli mer jämlik och jämställd. </a:t>
            </a:r>
          </a:p>
          <a:p>
            <a:pPr marL="342900" indent="-342900">
              <a:buFont typeface="Arial" panose="020B0604020202020204" pitchFamily="34" charset="0"/>
              <a:buChar char="•"/>
            </a:pP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1149" y="1477001"/>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AF0D2-A76C-4CB9-AED2-1232DA1BC34A}"/>
              </a:ext>
            </a:extLst>
          </p:cNvPr>
          <p:cNvSpPr>
            <a:spLocks noGrp="1"/>
          </p:cNvSpPr>
          <p:nvPr>
            <p:ph type="ctrTitle"/>
          </p:nvPr>
        </p:nvSpPr>
        <p:spPr/>
        <p:txBody>
          <a:bodyPr/>
          <a:lstStyle/>
          <a:p>
            <a:endParaRPr lang="sv-SE"/>
          </a:p>
        </p:txBody>
      </p:sp>
    </p:spTree>
    <p:extLst>
      <p:ext uri="{BB962C8B-B14F-4D97-AF65-F5344CB8AC3E}">
        <p14:creationId xmlns:p14="http://schemas.microsoft.com/office/powerpoint/2010/main" val="1230496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690CF0-9451-4732-89FA-8CE3445B810E}"/>
              </a:ext>
            </a:extLst>
          </p:cNvPr>
          <p:cNvSpPr>
            <a:spLocks noGrp="1"/>
          </p:cNvSpPr>
          <p:nvPr>
            <p:ph type="ctrTitle"/>
          </p:nvPr>
        </p:nvSpPr>
        <p:spPr/>
        <p:txBody>
          <a:bodyPr/>
          <a:lstStyle/>
          <a:p>
            <a:r>
              <a:rPr lang="sv-SE" dirty="0"/>
              <a:t>Bilder som tagits bort</a:t>
            </a:r>
          </a:p>
        </p:txBody>
      </p:sp>
    </p:spTree>
    <p:extLst>
      <p:ext uri="{BB962C8B-B14F-4D97-AF65-F5344CB8AC3E}">
        <p14:creationId xmlns:p14="http://schemas.microsoft.com/office/powerpoint/2010/main" val="1643596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42C4A-E09D-E51E-EE2D-CE344FBD34B8}"/>
              </a:ext>
            </a:extLst>
          </p:cNvPr>
          <p:cNvSpPr>
            <a:spLocks noGrp="1"/>
          </p:cNvSpPr>
          <p:nvPr>
            <p:ph type="ctrTitle"/>
          </p:nvPr>
        </p:nvSpPr>
        <p:spPr>
          <a:xfrm>
            <a:off x="676140" y="722231"/>
            <a:ext cx="9144000" cy="609793"/>
          </a:xfrm>
        </p:spPr>
        <p:txBody>
          <a:bodyPr>
            <a:normAutofit fontScale="90000"/>
          </a:bodyPr>
          <a:lstStyle/>
          <a:p>
            <a:r>
              <a:rPr lang="sv-SE" dirty="0"/>
              <a:t>Varför ett vårdförlopp?</a:t>
            </a:r>
            <a:br>
              <a:rPr lang="sv-SE" dirty="0"/>
            </a:br>
            <a:r>
              <a:rPr lang="sv-SE" sz="1800" dirty="0"/>
              <a:t>Huvudsakliga anledningar</a:t>
            </a:r>
          </a:p>
        </p:txBody>
      </p:sp>
      <p:sp>
        <p:nvSpPr>
          <p:cNvPr id="17" name="Rektangel 16">
            <a:extLst>
              <a:ext uri="{FF2B5EF4-FFF2-40B4-BE49-F238E27FC236}">
                <a16:creationId xmlns:a16="http://schemas.microsoft.com/office/drawing/2014/main" id="{A2C22E5E-3E7A-CDEE-CCA2-D0DBA41A5C25}"/>
              </a:ext>
            </a:extLst>
          </p:cNvPr>
          <p:cNvSpPr/>
          <p:nvPr/>
        </p:nvSpPr>
        <p:spPr>
          <a:xfrm>
            <a:off x="676140" y="1893194"/>
            <a:ext cx="4629955" cy="3764923"/>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4D9E83CF-B0F3-CCD5-3F7D-F901AEF38C48}"/>
              </a:ext>
            </a:extLst>
          </p:cNvPr>
          <p:cNvSpPr/>
          <p:nvPr/>
        </p:nvSpPr>
        <p:spPr>
          <a:xfrm>
            <a:off x="6166833" y="1893195"/>
            <a:ext cx="4629955" cy="3764922"/>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39EBF600-0776-66AA-B388-71EBE28BCB10}"/>
              </a:ext>
            </a:extLst>
          </p:cNvPr>
          <p:cNvSpPr txBox="1"/>
          <p:nvPr/>
        </p:nvSpPr>
        <p:spPr>
          <a:xfrm>
            <a:off x="834196" y="2007794"/>
            <a:ext cx="4420384" cy="3693319"/>
          </a:xfrm>
          <a:prstGeom prst="rect">
            <a:avLst/>
          </a:prstGeom>
          <a:noFill/>
        </p:spPr>
        <p:txBody>
          <a:bodyPr wrap="square" rtlCol="0">
            <a:spAutoFit/>
          </a:bodyPr>
          <a:lstStyle/>
          <a:p>
            <a:pPr marL="171450" indent="-171450">
              <a:buFont typeface="Arial" panose="020B0604020202020204" pitchFamily="34" charset="0"/>
              <a:buChar char="•"/>
            </a:pPr>
            <a:r>
              <a:rPr lang="sv-SE" sz="1800" dirty="0"/>
              <a:t>Långa väntetider till besök, utredning och behandling</a:t>
            </a:r>
          </a:p>
          <a:p>
            <a:pPr marL="171450" indent="-171450">
              <a:buFont typeface="Arial" panose="020B0604020202020204" pitchFamily="34" charset="0"/>
              <a:buChar char="•"/>
            </a:pPr>
            <a:r>
              <a:rPr lang="sv-SE" sz="1800" dirty="0"/>
              <a:t>Brister i samverkan och vid övergångar mellan vårdenheter</a:t>
            </a:r>
          </a:p>
          <a:p>
            <a:pPr marL="171450" indent="-171450">
              <a:buFont typeface="Arial" panose="020B0604020202020204" pitchFamily="34" charset="0"/>
              <a:buChar char="•"/>
            </a:pPr>
            <a:r>
              <a:rPr lang="sv-SE" sz="1800" dirty="0"/>
              <a:t>Ingen eller gles uppföljning av behandlingsresultat</a:t>
            </a:r>
          </a:p>
          <a:p>
            <a:pPr marL="171450" indent="-171450">
              <a:buFont typeface="Arial" panose="020B0604020202020204" pitchFamily="34" charset="0"/>
              <a:buChar char="•"/>
            </a:pPr>
            <a:r>
              <a:rPr lang="sv-SE" sz="1800" dirty="0"/>
              <a:t>Patient erbjuds inte alltid att vara delaktig vid val av behandlingsmetod och behandlingens utformning</a:t>
            </a:r>
          </a:p>
          <a:p>
            <a:pPr marL="171450" indent="-171450">
              <a:buFont typeface="Arial" panose="020B0604020202020204" pitchFamily="34" charset="0"/>
              <a:buChar char="•"/>
            </a:pPr>
            <a:r>
              <a:rPr lang="sv-SE" sz="1800" dirty="0"/>
              <a:t>Omval av behandlingsalternativ vid behov erbjuds sällan</a:t>
            </a:r>
          </a:p>
          <a:p>
            <a:pPr marL="171450" indent="-171450">
              <a:buFont typeface="Arial" panose="020B0604020202020204" pitchFamily="34" charset="0"/>
              <a:buChar char="•"/>
            </a:pPr>
            <a:endParaRPr lang="sv-SE" sz="1800" dirty="0"/>
          </a:p>
          <a:p>
            <a:pPr marL="285750" indent="-285750">
              <a:buFont typeface="Arial" panose="020B0604020202020204" pitchFamily="34" charset="0"/>
              <a:buChar char="•"/>
            </a:pPr>
            <a:endParaRPr lang="sv-SE" dirty="0"/>
          </a:p>
        </p:txBody>
      </p:sp>
      <p:sp>
        <p:nvSpPr>
          <p:cNvPr id="20" name="textruta 19">
            <a:extLst>
              <a:ext uri="{FF2B5EF4-FFF2-40B4-BE49-F238E27FC236}">
                <a16:creationId xmlns:a16="http://schemas.microsoft.com/office/drawing/2014/main" id="{DD642DE5-24AA-7956-293F-346851BA1CC8}"/>
              </a:ext>
            </a:extLst>
          </p:cNvPr>
          <p:cNvSpPr txBox="1"/>
          <p:nvPr/>
        </p:nvSpPr>
        <p:spPr>
          <a:xfrm>
            <a:off x="6312010" y="2109184"/>
            <a:ext cx="4403213" cy="2486963"/>
          </a:xfrm>
          <a:prstGeom prst="rect">
            <a:avLst/>
          </a:prstGeom>
          <a:noFill/>
        </p:spPr>
        <p:txBody>
          <a:bodyPr wrap="square" rtlCol="0">
            <a:spAutoFit/>
          </a:bodyPr>
          <a:lstStyle/>
          <a:p>
            <a:pPr marL="171450" lvl="1" indent="-171450">
              <a:lnSpc>
                <a:spcPct val="110000"/>
              </a:lnSpc>
              <a:buFont typeface="Arial" panose="020B0604020202020204" pitchFamily="34" charset="0"/>
              <a:buChar char="•"/>
            </a:pPr>
            <a:r>
              <a:rPr lang="sv-SE" sz="1800" dirty="0"/>
              <a:t>Bristande rekommendationer för utförande av egenvård</a:t>
            </a:r>
          </a:p>
          <a:p>
            <a:pPr marL="171450" lvl="1" indent="-171450">
              <a:lnSpc>
                <a:spcPct val="110000"/>
              </a:lnSpc>
              <a:buFont typeface="Arial" panose="020B0604020202020204" pitchFamily="34" charset="0"/>
              <a:buChar char="•"/>
            </a:pPr>
            <a:r>
              <a:rPr lang="sv-SE" dirty="0"/>
              <a:t>Överviktsbehandling i samverkan erbjuds sällan</a:t>
            </a:r>
          </a:p>
          <a:p>
            <a:pPr marL="171450" lvl="1" indent="-171450">
              <a:lnSpc>
                <a:spcPct val="110000"/>
              </a:lnSpc>
              <a:buFont typeface="Arial" panose="020B0604020202020204" pitchFamily="34" charset="0"/>
              <a:buChar char="•"/>
            </a:pPr>
            <a:r>
              <a:rPr lang="sv-SE" dirty="0"/>
              <a:t>Bristande kompetensförsörjning och fortbildning läkare, sjuksköterskor, BMA</a:t>
            </a:r>
          </a:p>
          <a:p>
            <a:pPr marL="171450" indent="-171450">
              <a:buFont typeface="Arial" panose="020B0604020202020204" pitchFamily="34" charset="0"/>
              <a:buChar char="•"/>
            </a:pPr>
            <a:r>
              <a:rPr lang="sv-SE" dirty="0"/>
              <a:t>Svårt att sprida kunskap bland remittenter</a:t>
            </a:r>
          </a:p>
          <a:p>
            <a:pPr marL="171450" lvl="1" indent="-171450">
              <a:lnSpc>
                <a:spcPct val="110000"/>
              </a:lnSpc>
              <a:buFont typeface="Arial" panose="020B0604020202020204" pitchFamily="34" charset="0"/>
              <a:buChar char="•"/>
            </a:pPr>
            <a:endParaRPr lang="sv-SE" sz="1800" dirty="0"/>
          </a:p>
        </p:txBody>
      </p:sp>
      <p:sp>
        <p:nvSpPr>
          <p:cNvPr id="3" name="textruta 2">
            <a:extLst>
              <a:ext uri="{FF2B5EF4-FFF2-40B4-BE49-F238E27FC236}">
                <a16:creationId xmlns:a16="http://schemas.microsoft.com/office/drawing/2014/main" id="{1DE74032-9E13-1201-57FA-2982B0C0CFF9}"/>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spTree>
    <p:extLst>
      <p:ext uri="{BB962C8B-B14F-4D97-AF65-F5344CB8AC3E}">
        <p14:creationId xmlns:p14="http://schemas.microsoft.com/office/powerpoint/2010/main" val="278369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34572" y="419321"/>
            <a:ext cx="10628003" cy="534626"/>
          </a:xfrm>
        </p:spPr>
        <p:txBody>
          <a:bodyPr>
            <a:noAutofit/>
          </a:bodyPr>
          <a:lstStyle/>
          <a:p>
            <a:r>
              <a:rPr lang="sv-SE" dirty="0">
                <a:solidFill>
                  <a:srgbClr val="5A8695"/>
                </a:solidFill>
              </a:rPr>
              <a:t>Vårdförloppets omfattning och huvudsakliga åtgärder</a:t>
            </a:r>
          </a:p>
        </p:txBody>
      </p:sp>
      <p:sp>
        <p:nvSpPr>
          <p:cNvPr id="21" name="Rectangle 20">
            <a:extLst>
              <a:ext uri="{FF2B5EF4-FFF2-40B4-BE49-F238E27FC236}">
                <a16:creationId xmlns:a16="http://schemas.microsoft.com/office/drawing/2014/main" id="{3E0FFD61-48A6-4B7A-BD67-7DC59845871C}"/>
              </a:ext>
            </a:extLst>
          </p:cNvPr>
          <p:cNvSpPr/>
          <p:nvPr/>
        </p:nvSpPr>
        <p:spPr>
          <a:xfrm>
            <a:off x="912347" y="3328912"/>
            <a:ext cx="9855070" cy="2453701"/>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Bef>
                <a:spcPts val="600"/>
              </a:spcBef>
              <a:buFont typeface="Arial" panose="020B0604020202020204" pitchFamily="34" charset="0"/>
              <a:buChar char="•"/>
              <a:defRPr/>
            </a:pPr>
            <a:r>
              <a:rPr lang="sv-SE" sz="1800" dirty="0">
                <a:solidFill>
                  <a:schemeClr val="tx1"/>
                </a:solidFill>
              </a:rPr>
              <a:t>Ökar patientens säkerhet, delaktighet och inflytande genom dialog och behandlingsval utifrån behov och utredningens resultat </a:t>
            </a:r>
          </a:p>
          <a:p>
            <a:pPr marL="342900" indent="-342900">
              <a:spcBef>
                <a:spcPts val="600"/>
              </a:spcBef>
              <a:buFont typeface="Arial" panose="020B0604020202020204" pitchFamily="34" charset="0"/>
              <a:buChar char="•"/>
              <a:defRPr/>
            </a:pPr>
            <a:r>
              <a:rPr lang="sv-SE" sz="1800" dirty="0">
                <a:solidFill>
                  <a:schemeClr val="tx1"/>
                </a:solidFill>
              </a:rPr>
              <a:t>Minskar tiden från misstanke till diagnos och start av behandling </a:t>
            </a:r>
          </a:p>
          <a:p>
            <a:pPr marL="342900" indent="-342900">
              <a:spcBef>
                <a:spcPts val="600"/>
              </a:spcBef>
              <a:buFont typeface="Arial" panose="020B0604020202020204" pitchFamily="34" charset="0"/>
              <a:buChar char="•"/>
              <a:defRPr/>
            </a:pPr>
            <a:r>
              <a:rPr lang="sv-SE" sz="1800" dirty="0">
                <a:solidFill>
                  <a:schemeClr val="tx1"/>
                </a:solidFill>
              </a:rPr>
              <a:t>Fokuserar på att uppföljning av behandlingsresultat genomförs och ett eventuellt byte till alternativ behandling sker i samråd med patient</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800" dirty="0">
                <a:solidFill>
                  <a:schemeClr val="tx1"/>
                </a:solidFill>
              </a:rPr>
              <a:t>Tydliggör vikten av att överviktsbehandling initieras vid behov</a:t>
            </a:r>
          </a:p>
        </p:txBody>
      </p:sp>
      <p:sp>
        <p:nvSpPr>
          <p:cNvPr id="4" name="textruta 3">
            <a:extLst>
              <a:ext uri="{FF2B5EF4-FFF2-40B4-BE49-F238E27FC236}">
                <a16:creationId xmlns:a16="http://schemas.microsoft.com/office/drawing/2014/main" id="{43940B13-6F64-36B2-4C89-CA72E4F0E13F}"/>
              </a:ext>
            </a:extLst>
          </p:cNvPr>
          <p:cNvSpPr txBox="1"/>
          <p:nvPr/>
        </p:nvSpPr>
        <p:spPr>
          <a:xfrm>
            <a:off x="843565" y="1371401"/>
            <a:ext cx="9670985" cy="1295868"/>
          </a:xfrm>
          <a:prstGeom prst="rect">
            <a:avLst/>
          </a:prstGeom>
          <a:noFill/>
        </p:spPr>
        <p:txBody>
          <a:bodyPr wrap="square" rtlCol="0">
            <a:spAutoFit/>
          </a:bodyPr>
          <a:lstStyle/>
          <a:p>
            <a:pPr>
              <a:lnSpc>
                <a:spcPct val="110000"/>
              </a:lnSpc>
              <a:spcAft>
                <a:spcPts val="1100"/>
              </a:spcAft>
            </a:pPr>
            <a:r>
              <a:rPr lang="sv-SE" i="1" dirty="0">
                <a:solidFill>
                  <a:srgbClr val="377D7A"/>
                </a:solidFill>
                <a:latin typeface="Calibri" panose="020F0502020204030204"/>
              </a:rPr>
              <a:t>Vårdförloppet inleds vid misstanke om OSA och avslutas inom tolv månader efter behandlingsstart när patient har en välfungerande behandling som reducerar nattliga andningsstörningar och symtom, eller om ingen ytterligare behandling behövs. Välfungerande långtidsbehandling av OSA sker utanför vårdförloppet.</a:t>
            </a:r>
          </a:p>
        </p:txBody>
      </p:sp>
      <p:sp>
        <p:nvSpPr>
          <p:cNvPr id="5" name="textruta 4">
            <a:extLst>
              <a:ext uri="{FF2B5EF4-FFF2-40B4-BE49-F238E27FC236}">
                <a16:creationId xmlns:a16="http://schemas.microsoft.com/office/drawing/2014/main" id="{8978CE9F-44FE-390C-42D2-151889018FE8}"/>
              </a:ext>
            </a:extLst>
          </p:cNvPr>
          <p:cNvSpPr txBox="1"/>
          <p:nvPr/>
        </p:nvSpPr>
        <p:spPr>
          <a:xfrm>
            <a:off x="843565" y="2911458"/>
            <a:ext cx="2383922" cy="646331"/>
          </a:xfrm>
          <a:prstGeom prst="rect">
            <a:avLst/>
          </a:prstGeom>
          <a:noFill/>
        </p:spPr>
        <p:txBody>
          <a:bodyPr wrap="none" rtlCol="0">
            <a:spAutoFit/>
          </a:bodyPr>
          <a:lstStyle/>
          <a:p>
            <a:r>
              <a:rPr lang="sv-SE" b="1" u="sng" dirty="0">
                <a:solidFill>
                  <a:srgbClr val="000000"/>
                </a:solidFill>
                <a:latin typeface="Calibri" panose="020F0502020204030204"/>
                <a:ea typeface="Calibri" panose="020F0502020204030204" pitchFamily="34" charset="0"/>
                <a:cs typeface="Arial" panose="020B0604020202020204" pitchFamily="34" charset="0"/>
              </a:rPr>
              <a:t>Huvudsakliga åtgärder:</a:t>
            </a:r>
          </a:p>
          <a:p>
            <a:endParaRPr lang="sv-SE" dirty="0"/>
          </a:p>
        </p:txBody>
      </p:sp>
      <p:sp>
        <p:nvSpPr>
          <p:cNvPr id="3" name="textruta 2">
            <a:extLst>
              <a:ext uri="{FF2B5EF4-FFF2-40B4-BE49-F238E27FC236}">
                <a16:creationId xmlns:a16="http://schemas.microsoft.com/office/drawing/2014/main" id="{40D0B2F4-F23C-60A6-7570-D6D4B16963E5}"/>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spTree>
    <p:extLst>
      <p:ext uri="{BB962C8B-B14F-4D97-AF65-F5344CB8AC3E}">
        <p14:creationId xmlns:p14="http://schemas.microsoft.com/office/powerpoint/2010/main" val="1311782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4024647" y="503336"/>
            <a:ext cx="6674187" cy="609793"/>
          </a:xfrm>
        </p:spPr>
        <p:txBody>
          <a:bodyPr>
            <a:noAutofit/>
          </a:bodyPr>
          <a:lstStyle/>
          <a:p>
            <a:r>
              <a:rPr lang="sv-SE" dirty="0">
                <a:solidFill>
                  <a:srgbClr val="5A8695"/>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4024648" y="1711937"/>
            <a:ext cx="7643612" cy="4247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spcBef>
                <a:spcPts val="600"/>
              </a:spcBef>
              <a:buFont typeface="Arial" panose="020B0604020202020204" pitchFamily="34" charset="0"/>
              <a:buChar char="•"/>
              <a:defRPr/>
            </a:pPr>
            <a:r>
              <a:rPr lang="sv-SE" sz="2400" dirty="0">
                <a:solidFill>
                  <a:schemeClr val="tx1"/>
                </a:solidFill>
              </a:rPr>
              <a:t>Ökar patientens säkerhet, delaktighet och inflytande genom dialog och behandlingsval utifrån behov och utredningens resultat </a:t>
            </a:r>
          </a:p>
          <a:p>
            <a:pPr marL="342900" indent="-342900">
              <a:spcBef>
                <a:spcPts val="600"/>
              </a:spcBef>
              <a:buFont typeface="Arial" panose="020B0604020202020204" pitchFamily="34" charset="0"/>
              <a:buChar char="•"/>
              <a:defRPr/>
            </a:pPr>
            <a:r>
              <a:rPr lang="sv-SE" sz="2400" dirty="0">
                <a:solidFill>
                  <a:schemeClr val="tx1"/>
                </a:solidFill>
              </a:rPr>
              <a:t>Minskar tiden från misstanke till diagnos och start av behandling </a:t>
            </a:r>
          </a:p>
          <a:p>
            <a:pPr marL="342900" indent="-342900">
              <a:spcBef>
                <a:spcPts val="600"/>
              </a:spcBef>
              <a:buFont typeface="Arial" panose="020B0604020202020204" pitchFamily="34" charset="0"/>
              <a:buChar char="•"/>
              <a:defRPr/>
            </a:pPr>
            <a:r>
              <a:rPr lang="sv-SE" sz="2400" dirty="0">
                <a:solidFill>
                  <a:schemeClr val="tx1"/>
                </a:solidFill>
              </a:rPr>
              <a:t>Fokuserar på att uppföljning av behandlingsresultat genomförs och ett eventuellt byte till alternativ behandling sker i samråd med patient</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2400" dirty="0">
                <a:solidFill>
                  <a:schemeClr val="tx1"/>
                </a:solidFill>
              </a:rPr>
              <a:t>Tydliggör vikten av att överviktsbehandling initieras vid behov</a:t>
            </a:r>
          </a:p>
        </p:txBody>
      </p:sp>
      <p:pic>
        <p:nvPicPr>
          <p:cNvPr id="10" name="Platshållare för bild 11">
            <a:extLst>
              <a:ext uri="{FF2B5EF4-FFF2-40B4-BE49-F238E27FC236}">
                <a16:creationId xmlns:a16="http://schemas.microsoft.com/office/drawing/2014/main" id="{5852291C-25C4-8F7C-47FC-89CBDED71836}"/>
              </a:ext>
            </a:extLst>
          </p:cNvPr>
          <p:cNvPicPr>
            <a:picLocks noChangeAspect="1"/>
          </p:cNvPicPr>
          <p:nvPr/>
        </p:nvPicPr>
        <p:blipFill rotWithShape="1">
          <a:blip r:embed="rId7">
            <a:extLst>
              <a:ext uri="{28A0092B-C50C-407E-A947-70E740481C1C}">
                <a14:useLocalDpi xmlns:a14="http://schemas.microsoft.com/office/drawing/2010/main" val="0"/>
              </a:ext>
            </a:extLst>
          </a:blip>
          <a:srcRect l="41308" r="23595"/>
          <a:stretch/>
        </p:blipFill>
        <p:spPr>
          <a:xfrm>
            <a:off x="0" y="0"/>
            <a:ext cx="3522715" cy="6658377"/>
          </a:xfrm>
          <a:prstGeom prst="rect">
            <a:avLst/>
          </a:prstGeom>
        </p:spPr>
      </p:pic>
      <p:sp>
        <p:nvSpPr>
          <p:cNvPr id="2" name="textruta 1">
            <a:extLst>
              <a:ext uri="{FF2B5EF4-FFF2-40B4-BE49-F238E27FC236}">
                <a16:creationId xmlns:a16="http://schemas.microsoft.com/office/drawing/2014/main" id="{385CB683-C3DC-6E9F-1EBF-DD1285D714C0}"/>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spTree>
    <p:extLst>
      <p:ext uri="{BB962C8B-B14F-4D97-AF65-F5344CB8AC3E}">
        <p14:creationId xmlns:p14="http://schemas.microsoft.com/office/powerpoint/2010/main" val="1919662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12175" y="334493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ell 5"/>
          <p:cNvGraphicFramePr>
            <a:graphicFrameLocks noGrp="1"/>
          </p:cNvGraphicFramePr>
          <p:nvPr>
            <p:extLst>
              <p:ext uri="{D42A27DB-BD31-4B8C-83A1-F6EECF244321}">
                <p14:modId xmlns:p14="http://schemas.microsoft.com/office/powerpoint/2010/main" val="3641485618"/>
              </p:ext>
            </p:extLst>
          </p:nvPr>
        </p:nvGraphicFramePr>
        <p:xfrm>
          <a:off x="4572896" y="2052330"/>
          <a:ext cx="6335738" cy="3388360"/>
        </p:xfrm>
        <a:graphic>
          <a:graphicData uri="http://schemas.openxmlformats.org/drawingml/2006/table">
            <a:tbl>
              <a:tblPr firstRow="1" bandRow="1">
                <a:tableStyleId>{2D5ABB26-0587-4C30-8999-92F81FD0307C}</a:tableStyleId>
              </a:tblPr>
              <a:tblGrid>
                <a:gridCol w="4218179">
                  <a:extLst>
                    <a:ext uri="{9D8B030D-6E8A-4147-A177-3AD203B41FA5}">
                      <a16:colId xmlns:a16="http://schemas.microsoft.com/office/drawing/2014/main" val="1177575122"/>
                    </a:ext>
                  </a:extLst>
                </a:gridCol>
                <a:gridCol w="2117559">
                  <a:extLst>
                    <a:ext uri="{9D8B030D-6E8A-4147-A177-3AD203B41FA5}">
                      <a16:colId xmlns:a16="http://schemas.microsoft.com/office/drawing/2014/main" val="636639073"/>
                    </a:ext>
                  </a:extLst>
                </a:gridCol>
              </a:tblGrid>
              <a:tr h="370840">
                <a:tc>
                  <a:txBody>
                    <a:bodyPr/>
                    <a:lstStyle/>
                    <a:p>
                      <a:pPr>
                        <a:lnSpc>
                          <a:spcPct val="115000"/>
                        </a:lnSpc>
                        <a:spcAft>
                          <a:spcPts val="0"/>
                        </a:spcAft>
                      </a:pPr>
                      <a:r>
                        <a:rPr lang="sv-SE" sz="1600" b="1" dirty="0">
                          <a:effectLst/>
                          <a:latin typeface="Calibri" panose="020F0502020204030204" pitchFamily="34" charset="0"/>
                          <a:ea typeface="Calibri" panose="020F0502020204030204" pitchFamily="34" charset="0"/>
                          <a:cs typeface="Arial" panose="020B0604020202020204" pitchFamily="34" charset="0"/>
                        </a:rPr>
                        <a:t>Hälso- och sjukvårdens åtgärder</a:t>
                      </a:r>
                      <a:endParaRPr lang="sv-S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sv-SE"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Patientens åtgärder</a:t>
                      </a:r>
                      <a:endParaRPr lang="sv-S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8788643"/>
                  </a:ext>
                </a:extLst>
              </a:tr>
              <a:tr h="370840">
                <a:tc>
                  <a:txBody>
                    <a:bodyPr/>
                    <a:lstStyle/>
                    <a:p>
                      <a:r>
                        <a:rPr lang="sv-SE" sz="1600" b="1" kern="1200" dirty="0">
                          <a:solidFill>
                            <a:schemeClr val="tx1"/>
                          </a:solidFill>
                          <a:effectLst/>
                          <a:latin typeface="+mn-lt"/>
                          <a:ea typeface="+mn-ea"/>
                          <a:cs typeface="+mn-cs"/>
                        </a:rPr>
                        <a:t>(F) Grundbehandling och eventuell tilläggsbehandling</a:t>
                      </a:r>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Grundbehandling enligt behandlingspyramiden:</a:t>
                      </a:r>
                    </a:p>
                    <a:p>
                      <a:pPr marL="285750" lvl="0" indent="-285750">
                        <a:buFont typeface="Arial" panose="020B0604020202020204" pitchFamily="34" charset="0"/>
                        <a:buChar char="•"/>
                      </a:pPr>
                      <a:r>
                        <a:rPr lang="sv-SE" sz="1600" kern="1200" dirty="0">
                          <a:solidFill>
                            <a:schemeClr val="tx1"/>
                          </a:solidFill>
                          <a:effectLst/>
                          <a:latin typeface="+mn-lt"/>
                          <a:ea typeface="+mn-ea"/>
                          <a:cs typeface="+mn-cs"/>
                        </a:rPr>
                        <a:t>Individuellt anpassad behandling: individuell, grupp eller via digital tjänst </a:t>
                      </a:r>
                    </a:p>
                    <a:p>
                      <a:pPr marL="285750" lvl="0" indent="-285750">
                        <a:buFont typeface="Arial" panose="020B0604020202020204" pitchFamily="34" charset="0"/>
                        <a:buChar char="•"/>
                      </a:pPr>
                      <a:r>
                        <a:rPr lang="sv-SE" sz="1600" kern="1200" dirty="0">
                          <a:solidFill>
                            <a:schemeClr val="tx1"/>
                          </a:solidFill>
                          <a:effectLst/>
                          <a:latin typeface="+mn-lt"/>
                          <a:ea typeface="+mn-ea"/>
                          <a:cs typeface="+mn-cs"/>
                        </a:rPr>
                        <a:t>Patientutbildning kring diagnos och egenvård, med mera</a:t>
                      </a:r>
                    </a:p>
                    <a:p>
                      <a:pPr marL="285750" lvl="0" indent="-285750">
                        <a:buFont typeface="Arial" panose="020B0604020202020204" pitchFamily="34" charset="0"/>
                        <a:buChar char="•"/>
                      </a:pPr>
                      <a:r>
                        <a:rPr lang="sv-SE" sz="1600" kern="1200" dirty="0">
                          <a:solidFill>
                            <a:schemeClr val="tx1"/>
                          </a:solidFill>
                          <a:effectLst/>
                          <a:latin typeface="+mn-lt"/>
                          <a:ea typeface="+mn-ea"/>
                          <a:cs typeface="+mn-cs"/>
                        </a:rPr>
                        <a:t>Viktkontroll, till exempel livsstilsmottagning eller dietist</a:t>
                      </a:r>
                    </a:p>
                    <a:p>
                      <a:pPr marL="285750" lvl="0" indent="-285750">
                        <a:buFont typeface="Arial" panose="020B0604020202020204" pitchFamily="34" charset="0"/>
                        <a:buChar char="•"/>
                      </a:pPr>
                      <a:r>
                        <a:rPr lang="sv-SE" sz="1600" kern="1200" dirty="0">
                          <a:solidFill>
                            <a:schemeClr val="tx1"/>
                          </a:solidFill>
                          <a:effectLst/>
                          <a:latin typeface="+mn-lt"/>
                          <a:ea typeface="+mn-ea"/>
                          <a:cs typeface="+mn-cs"/>
                        </a:rPr>
                        <a:t>Individuellt anpassad träning till exempel fysisk aktivitet på recept (</a:t>
                      </a:r>
                      <a:r>
                        <a:rPr lang="sv-SE" sz="1600" kern="1200" dirty="0" err="1">
                          <a:solidFill>
                            <a:schemeClr val="tx1"/>
                          </a:solidFill>
                          <a:effectLst/>
                          <a:latin typeface="+mn-lt"/>
                          <a:ea typeface="+mn-ea"/>
                          <a:cs typeface="+mn-cs"/>
                        </a:rPr>
                        <a:t>FaR</a:t>
                      </a:r>
                      <a:r>
                        <a:rPr lang="sv-SE" sz="1600" kern="1200" dirty="0">
                          <a:solidFill>
                            <a:schemeClr val="tx1"/>
                          </a:solidFill>
                          <a:effectLst/>
                          <a:latin typeface="+mn-lt"/>
                          <a:ea typeface="+mn-ea"/>
                          <a:cs typeface="+mn-cs"/>
                        </a:rPr>
                        <a:t>)</a:t>
                      </a:r>
                    </a:p>
                    <a:p>
                      <a:pPr marL="285750" indent="-285750">
                        <a:buFont typeface="Arial" panose="020B0604020202020204" pitchFamily="34" charset="0"/>
                        <a:buChar char="•"/>
                      </a:pPr>
                      <a:endParaRPr lang="sv-SE" sz="1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1600" kern="1200" dirty="0">
                          <a:solidFill>
                            <a:schemeClr val="tx1"/>
                          </a:solidFill>
                          <a:effectLst/>
                          <a:latin typeface="+mn-lt"/>
                          <a:ea typeface="+mn-ea"/>
                          <a:cs typeface="+mn-cs"/>
                        </a:rPr>
                        <a:t>Delta i behandling utifrån upprättad behandlingsplan</a:t>
                      </a:r>
                      <a:r>
                        <a:rPr lang="sv-SE" sz="1600" i="1" kern="1200" dirty="0">
                          <a:solidFill>
                            <a:schemeClr val="tx1"/>
                          </a:solidFill>
                          <a:effectLst/>
                          <a:latin typeface="+mn-lt"/>
                          <a:ea typeface="+mn-ea"/>
                          <a:cs typeface="+mn-cs"/>
                        </a:rPr>
                        <a:t> </a:t>
                      </a:r>
                      <a:endParaRPr lang="sv-SE" sz="1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799594"/>
                  </a:ext>
                </a:extLst>
              </a:tr>
            </a:tbl>
          </a:graphicData>
        </a:graphic>
      </p:graphicFrame>
      <p:sp>
        <p:nvSpPr>
          <p:cNvPr id="3" name="textruta 2">
            <a:extLst>
              <a:ext uri="{FF2B5EF4-FFF2-40B4-BE49-F238E27FC236}">
                <a16:creationId xmlns:a16="http://schemas.microsoft.com/office/drawing/2014/main" id="{61A139CF-8544-F8C9-0EA9-CD30CB1337C8}"/>
              </a:ext>
            </a:extLst>
          </p:cNvPr>
          <p:cNvSpPr txBox="1"/>
          <p:nvPr/>
        </p:nvSpPr>
        <p:spPr>
          <a:xfrm rot="19199136">
            <a:off x="4075896" y="1934697"/>
            <a:ext cx="673582" cy="261610"/>
          </a:xfrm>
          <a:prstGeom prst="rect">
            <a:avLst/>
          </a:prstGeom>
          <a:noFill/>
        </p:spPr>
        <p:txBody>
          <a:bodyPr wrap="none" rtlCol="0">
            <a:spAutoFit/>
          </a:bodyPr>
          <a:lstStyle/>
          <a:p>
            <a:r>
              <a:rPr lang="sv-SE" sz="1100" dirty="0">
                <a:solidFill>
                  <a:srgbClr val="FF0000"/>
                </a:solidFill>
              </a:rPr>
              <a:t>Exempel</a:t>
            </a:r>
            <a:endParaRPr lang="sv-SE" dirty="0">
              <a:solidFill>
                <a:srgbClr val="FF0000"/>
              </a:solidFill>
            </a:endParaRPr>
          </a:p>
        </p:txBody>
      </p:sp>
      <p:cxnSp>
        <p:nvCxnSpPr>
          <p:cNvPr id="17" name="Rak pilkoppling 16">
            <a:extLst>
              <a:ext uri="{FF2B5EF4-FFF2-40B4-BE49-F238E27FC236}">
                <a16:creationId xmlns:a16="http://schemas.microsoft.com/office/drawing/2014/main" id="{B0238DE7-4A2F-09D4-3D5E-0500A4F31E4E}"/>
              </a:ext>
            </a:extLst>
          </p:cNvPr>
          <p:cNvCxnSpPr>
            <a:cxnSpLocks/>
            <a:endCxn id="21" idx="1"/>
          </p:cNvCxnSpPr>
          <p:nvPr/>
        </p:nvCxnSpPr>
        <p:spPr>
          <a:xfrm>
            <a:off x="2008807" y="3388078"/>
            <a:ext cx="425346" cy="9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ktangel: rundade hörn 7">
            <a:extLst>
              <a:ext uri="{FF2B5EF4-FFF2-40B4-BE49-F238E27FC236}">
                <a16:creationId xmlns:a16="http://schemas.microsoft.com/office/drawing/2014/main" id="{D01AC4DB-4D84-7F30-2B3E-B0AB98DC13B4}"/>
              </a:ext>
            </a:extLst>
          </p:cNvPr>
          <p:cNvSpPr/>
          <p:nvPr/>
        </p:nvSpPr>
        <p:spPr>
          <a:xfrm>
            <a:off x="804241" y="2287968"/>
            <a:ext cx="1204566" cy="3125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Ingång 1</a:t>
            </a:r>
          </a:p>
        </p:txBody>
      </p:sp>
      <p:sp>
        <p:nvSpPr>
          <p:cNvPr id="13" name="Rektangel 12">
            <a:extLst>
              <a:ext uri="{FF2B5EF4-FFF2-40B4-BE49-F238E27FC236}">
                <a16:creationId xmlns:a16="http://schemas.microsoft.com/office/drawing/2014/main" id="{ADCA01F5-7341-7E2D-BF79-9905DCC61FBA}"/>
              </a:ext>
            </a:extLst>
          </p:cNvPr>
          <p:cNvSpPr/>
          <p:nvPr/>
        </p:nvSpPr>
        <p:spPr>
          <a:xfrm>
            <a:off x="810979" y="3220545"/>
            <a:ext cx="1204565" cy="312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omb 13">
            <a:extLst>
              <a:ext uri="{FF2B5EF4-FFF2-40B4-BE49-F238E27FC236}">
                <a16:creationId xmlns:a16="http://schemas.microsoft.com/office/drawing/2014/main" id="{2D2DCEBA-DB5A-887C-27A8-54CBFCF292DC}"/>
              </a:ext>
            </a:extLst>
          </p:cNvPr>
          <p:cNvSpPr/>
          <p:nvPr/>
        </p:nvSpPr>
        <p:spPr>
          <a:xfrm>
            <a:off x="771924" y="4325125"/>
            <a:ext cx="1248659" cy="357825"/>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5E609804-F410-EA34-2E88-9396C8F265D9}"/>
              </a:ext>
            </a:extLst>
          </p:cNvPr>
          <p:cNvSpPr/>
          <p:nvPr/>
        </p:nvSpPr>
        <p:spPr>
          <a:xfrm>
            <a:off x="810979" y="2772264"/>
            <a:ext cx="1204565" cy="312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FE9F5703-D1D9-810A-35B1-D5A709D82BAE}"/>
              </a:ext>
            </a:extLst>
          </p:cNvPr>
          <p:cNvSpPr/>
          <p:nvPr/>
        </p:nvSpPr>
        <p:spPr>
          <a:xfrm>
            <a:off x="2434153" y="3217325"/>
            <a:ext cx="1316604"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koppling 22">
            <a:extLst>
              <a:ext uri="{FF2B5EF4-FFF2-40B4-BE49-F238E27FC236}">
                <a16:creationId xmlns:a16="http://schemas.microsoft.com/office/drawing/2014/main" id="{85145310-26C5-1B65-4D23-566183CDA901}"/>
              </a:ext>
            </a:extLst>
          </p:cNvPr>
          <p:cNvCxnSpPr>
            <a:cxnSpLocks/>
            <a:stCxn id="21" idx="2"/>
          </p:cNvCxnSpPr>
          <p:nvPr/>
        </p:nvCxnSpPr>
        <p:spPr>
          <a:xfrm>
            <a:off x="3092455" y="3577325"/>
            <a:ext cx="9824" cy="7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ktangel: rundade hörn 26">
            <a:extLst>
              <a:ext uri="{FF2B5EF4-FFF2-40B4-BE49-F238E27FC236}">
                <a16:creationId xmlns:a16="http://schemas.microsoft.com/office/drawing/2014/main" id="{621AA2FE-D55C-3270-CED3-46782D9B1D50}"/>
              </a:ext>
            </a:extLst>
          </p:cNvPr>
          <p:cNvSpPr/>
          <p:nvPr/>
        </p:nvSpPr>
        <p:spPr>
          <a:xfrm>
            <a:off x="2328312" y="2287968"/>
            <a:ext cx="1395090" cy="3125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noFill/>
            </a:endParaRPr>
          </a:p>
        </p:txBody>
      </p:sp>
      <p:cxnSp>
        <p:nvCxnSpPr>
          <p:cNvPr id="29" name="Koppling: vinklad 28">
            <a:extLst>
              <a:ext uri="{FF2B5EF4-FFF2-40B4-BE49-F238E27FC236}">
                <a16:creationId xmlns:a16="http://schemas.microsoft.com/office/drawing/2014/main" id="{B9D17FD9-89D5-13A6-34AD-2598B63B284E}"/>
              </a:ext>
            </a:extLst>
          </p:cNvPr>
          <p:cNvCxnSpPr>
            <a:stCxn id="27" idx="2"/>
            <a:endCxn id="16" idx="3"/>
          </p:cNvCxnSpPr>
          <p:nvPr/>
        </p:nvCxnSpPr>
        <p:spPr>
          <a:xfrm rot="5400000">
            <a:off x="2356686" y="2259358"/>
            <a:ext cx="328031" cy="101031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Rak pilkoppling 47">
            <a:extLst>
              <a:ext uri="{FF2B5EF4-FFF2-40B4-BE49-F238E27FC236}">
                <a16:creationId xmlns:a16="http://schemas.microsoft.com/office/drawing/2014/main" id="{93B4D866-3A25-24EE-E34A-BA3CF90C54CB}"/>
              </a:ext>
            </a:extLst>
          </p:cNvPr>
          <p:cNvCxnSpPr>
            <a:cxnSpLocks/>
            <a:endCxn id="14" idx="0"/>
          </p:cNvCxnSpPr>
          <p:nvPr/>
        </p:nvCxnSpPr>
        <p:spPr>
          <a:xfrm>
            <a:off x="1389618" y="4038872"/>
            <a:ext cx="6636" cy="286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Rak pilkoppling 51">
            <a:extLst>
              <a:ext uri="{FF2B5EF4-FFF2-40B4-BE49-F238E27FC236}">
                <a16:creationId xmlns:a16="http://schemas.microsoft.com/office/drawing/2014/main" id="{33E09E90-6A2C-AE6A-BC71-BCFE29BD61BA}"/>
              </a:ext>
            </a:extLst>
          </p:cNvPr>
          <p:cNvCxnSpPr>
            <a:cxnSpLocks/>
            <a:stCxn id="13" idx="2"/>
          </p:cNvCxnSpPr>
          <p:nvPr/>
        </p:nvCxnSpPr>
        <p:spPr>
          <a:xfrm flipH="1">
            <a:off x="1413261" y="3533076"/>
            <a:ext cx="1" cy="163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Rak pilkoppling 57">
            <a:extLst>
              <a:ext uri="{FF2B5EF4-FFF2-40B4-BE49-F238E27FC236}">
                <a16:creationId xmlns:a16="http://schemas.microsoft.com/office/drawing/2014/main" id="{2A0FB2C3-B417-D67E-64DD-F82C29E0A0A5}"/>
              </a:ext>
            </a:extLst>
          </p:cNvPr>
          <p:cNvCxnSpPr>
            <a:cxnSpLocks/>
          </p:cNvCxnSpPr>
          <p:nvPr/>
        </p:nvCxnSpPr>
        <p:spPr>
          <a:xfrm flipH="1">
            <a:off x="1406523" y="2607983"/>
            <a:ext cx="1" cy="163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Rak pilkoppling 63">
            <a:extLst>
              <a:ext uri="{FF2B5EF4-FFF2-40B4-BE49-F238E27FC236}">
                <a16:creationId xmlns:a16="http://schemas.microsoft.com/office/drawing/2014/main" id="{9D03EFAE-E34D-B7AF-5F0D-471C3BEAC4FC}"/>
              </a:ext>
            </a:extLst>
          </p:cNvPr>
          <p:cNvCxnSpPr>
            <a:cxnSpLocks/>
            <a:endCxn id="13" idx="0"/>
          </p:cNvCxnSpPr>
          <p:nvPr/>
        </p:nvCxnSpPr>
        <p:spPr>
          <a:xfrm>
            <a:off x="1413261" y="3093424"/>
            <a:ext cx="1" cy="127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ruta 67">
            <a:extLst>
              <a:ext uri="{FF2B5EF4-FFF2-40B4-BE49-F238E27FC236}">
                <a16:creationId xmlns:a16="http://schemas.microsoft.com/office/drawing/2014/main" id="{429846D4-82E1-8756-BD41-6B2DE3D81C7E}"/>
              </a:ext>
            </a:extLst>
          </p:cNvPr>
          <p:cNvSpPr txBox="1"/>
          <p:nvPr/>
        </p:nvSpPr>
        <p:spPr>
          <a:xfrm>
            <a:off x="2357396" y="2311704"/>
            <a:ext cx="1210004" cy="253916"/>
          </a:xfrm>
          <a:prstGeom prst="rect">
            <a:avLst/>
          </a:prstGeom>
          <a:noFill/>
        </p:spPr>
        <p:txBody>
          <a:bodyPr wrap="square">
            <a:spAutoFit/>
          </a:bodyPr>
          <a:lstStyle/>
          <a:p>
            <a:pPr algn="ctr"/>
            <a:r>
              <a:rPr lang="sv-SE" sz="1050" dirty="0">
                <a:solidFill>
                  <a:schemeClr val="tx1"/>
                </a:solidFill>
              </a:rPr>
              <a:t>Ingång 2</a:t>
            </a:r>
          </a:p>
        </p:txBody>
      </p:sp>
      <p:sp>
        <p:nvSpPr>
          <p:cNvPr id="69" name="textruta 68">
            <a:extLst>
              <a:ext uri="{FF2B5EF4-FFF2-40B4-BE49-F238E27FC236}">
                <a16:creationId xmlns:a16="http://schemas.microsoft.com/office/drawing/2014/main" id="{1A2169B3-8D40-91F1-8F3B-4E0E56D0ACB3}"/>
              </a:ext>
            </a:extLst>
          </p:cNvPr>
          <p:cNvSpPr txBox="1"/>
          <p:nvPr/>
        </p:nvSpPr>
        <p:spPr>
          <a:xfrm>
            <a:off x="832262" y="2793944"/>
            <a:ext cx="1210004" cy="253916"/>
          </a:xfrm>
          <a:prstGeom prst="rect">
            <a:avLst/>
          </a:prstGeom>
          <a:noFill/>
        </p:spPr>
        <p:txBody>
          <a:bodyPr wrap="square">
            <a:spAutoFit/>
          </a:bodyPr>
          <a:lstStyle/>
          <a:p>
            <a:pPr algn="ctr"/>
            <a:r>
              <a:rPr lang="sv-SE" sz="1050" dirty="0">
                <a:solidFill>
                  <a:schemeClr val="tx1"/>
                </a:solidFill>
              </a:rPr>
              <a:t>Åtgärd</a:t>
            </a:r>
          </a:p>
        </p:txBody>
      </p:sp>
      <p:sp>
        <p:nvSpPr>
          <p:cNvPr id="70" name="Rektangel: rundade hörn 69">
            <a:extLst>
              <a:ext uri="{FF2B5EF4-FFF2-40B4-BE49-F238E27FC236}">
                <a16:creationId xmlns:a16="http://schemas.microsoft.com/office/drawing/2014/main" id="{2B840E80-8B8D-56C0-FF62-091B3E1BA6A6}"/>
              </a:ext>
            </a:extLst>
          </p:cNvPr>
          <p:cNvSpPr/>
          <p:nvPr/>
        </p:nvSpPr>
        <p:spPr>
          <a:xfrm>
            <a:off x="823384" y="4857806"/>
            <a:ext cx="1145739" cy="3352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textruta 70">
            <a:extLst>
              <a:ext uri="{FF2B5EF4-FFF2-40B4-BE49-F238E27FC236}">
                <a16:creationId xmlns:a16="http://schemas.microsoft.com/office/drawing/2014/main" id="{024E340A-5F7F-9EDE-74CC-27315EB36FC7}"/>
              </a:ext>
            </a:extLst>
          </p:cNvPr>
          <p:cNvSpPr txBox="1"/>
          <p:nvPr/>
        </p:nvSpPr>
        <p:spPr>
          <a:xfrm>
            <a:off x="805540" y="4902880"/>
            <a:ext cx="1210004" cy="253916"/>
          </a:xfrm>
          <a:prstGeom prst="rect">
            <a:avLst/>
          </a:prstGeom>
          <a:noFill/>
        </p:spPr>
        <p:txBody>
          <a:bodyPr wrap="square">
            <a:spAutoFit/>
          </a:bodyPr>
          <a:lstStyle/>
          <a:p>
            <a:pPr algn="ctr"/>
            <a:r>
              <a:rPr lang="sv-SE" sz="1050" dirty="0">
                <a:solidFill>
                  <a:schemeClr val="tx1"/>
                </a:solidFill>
              </a:rPr>
              <a:t>Utgång</a:t>
            </a:r>
          </a:p>
        </p:txBody>
      </p:sp>
      <p:cxnSp>
        <p:nvCxnSpPr>
          <p:cNvPr id="75" name="Rak pilkoppling 74">
            <a:extLst>
              <a:ext uri="{FF2B5EF4-FFF2-40B4-BE49-F238E27FC236}">
                <a16:creationId xmlns:a16="http://schemas.microsoft.com/office/drawing/2014/main" id="{CC75ADC6-AC1F-4390-96A9-A1E63B659849}"/>
              </a:ext>
            </a:extLst>
          </p:cNvPr>
          <p:cNvCxnSpPr>
            <a:cxnSpLocks/>
            <a:stCxn id="14" idx="2"/>
            <a:endCxn id="70" idx="0"/>
          </p:cNvCxnSpPr>
          <p:nvPr/>
        </p:nvCxnSpPr>
        <p:spPr>
          <a:xfrm>
            <a:off x="1396254" y="4682950"/>
            <a:ext cx="0" cy="174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ktangel 31">
            <a:extLst>
              <a:ext uri="{FF2B5EF4-FFF2-40B4-BE49-F238E27FC236}">
                <a16:creationId xmlns:a16="http://schemas.microsoft.com/office/drawing/2014/main" id="{7D07C03C-F87F-02FA-8E39-5DADF2886882}"/>
              </a:ext>
            </a:extLst>
          </p:cNvPr>
          <p:cNvSpPr/>
          <p:nvPr/>
        </p:nvSpPr>
        <p:spPr>
          <a:xfrm>
            <a:off x="804240" y="3722382"/>
            <a:ext cx="1204565" cy="312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C0F62581-1CFD-43F8-F3D1-4C465FD5E36F}"/>
              </a:ext>
            </a:extLst>
          </p:cNvPr>
          <p:cNvSpPr/>
          <p:nvPr/>
        </p:nvSpPr>
        <p:spPr>
          <a:xfrm>
            <a:off x="2410901" y="4325125"/>
            <a:ext cx="1402405" cy="357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DEF495A1-1EA7-9EE6-A657-6978171648F0}"/>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spTree>
    <p:extLst>
      <p:ext uri="{BB962C8B-B14F-4D97-AF65-F5344CB8AC3E}">
        <p14:creationId xmlns:p14="http://schemas.microsoft.com/office/powerpoint/2010/main" val="27482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a:xfrm>
            <a:off x="866393" y="404340"/>
            <a:ext cx="9144000" cy="609793"/>
          </a:xfrm>
        </p:spPr>
        <p:txBody>
          <a:bodyPr/>
          <a:lstStyle/>
          <a:p>
            <a:r>
              <a:rPr lang="sv-SE" dirty="0"/>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866393" y="1356955"/>
            <a:ext cx="5489331" cy="4035170"/>
          </a:xfrm>
        </p:spPr>
        <p:txBody>
          <a:bodyPr>
            <a:noAutofit/>
          </a:bodyPr>
          <a:lstStyle/>
          <a:p>
            <a:pPr marL="342900" indent="-342900">
              <a:buFont typeface="Arial" panose="020B0604020202020204" pitchFamily="34" charset="0"/>
              <a:buChar char="•"/>
            </a:pPr>
            <a:r>
              <a:rPr lang="sv-SE" sz="2000" dirty="0"/>
              <a:t>Arbetet med vårdförloppen utgår från en överenskommelse mellan staten och Sveriges Kommuner och Regioner (SKR).</a:t>
            </a:r>
          </a:p>
          <a:p>
            <a:pPr marL="342900" indent="-342900">
              <a:buFont typeface="Arial" panose="020B0604020202020204" pitchFamily="34" charset="0"/>
              <a:buChar char="•"/>
            </a:pPr>
            <a:r>
              <a:rPr lang="sv-SE" sz="2000" dirty="0"/>
              <a:t>Regeringen vill med satsningen stödja utvecklingsarbetet i regionerna kring kunskapsstyrning i hälso- och sjukvården. </a:t>
            </a:r>
          </a:p>
          <a:p>
            <a:pPr marL="342900" indent="-342900">
              <a:buFont typeface="Arial" panose="020B0604020202020204" pitchFamily="34" charset="0"/>
              <a:buChar char="•"/>
            </a:pPr>
            <a:r>
              <a:rPr lang="sv-SE" sz="2000" dirty="0"/>
              <a:t>Vårdförloppen tas fram av regionerna inom Nationellt system för kunskapsstyrning Hälso- och sjukvård.</a:t>
            </a:r>
          </a:p>
          <a:p>
            <a:pPr marL="342900" indent="-342900">
              <a:buFont typeface="Arial" panose="020B0604020202020204" pitchFamily="34" charset="0"/>
              <a:buChar char="•"/>
            </a:pPr>
            <a:r>
              <a:rPr lang="sv-SE" sz="20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dirty="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000" dirty="0"/>
          </a:p>
          <a:p>
            <a:endParaRPr lang="sv-SE" sz="2000" dirty="0"/>
          </a:p>
        </p:txBody>
      </p:sp>
      <p:pic>
        <p:nvPicPr>
          <p:cNvPr id="4" name="Bildobjekt 3"/>
          <p:cNvPicPr>
            <a:picLocks noChangeAspect="1"/>
          </p:cNvPicPr>
          <p:nvPr/>
        </p:nvPicPr>
        <p:blipFill rotWithShape="1">
          <a:blip r:embed="rId2" cstate="screen">
            <a:extLst>
              <a:ext uri="{28A0092B-C50C-407E-A947-70E740481C1C}">
                <a14:useLocalDpi xmlns:a14="http://schemas.microsoft.com/office/drawing/2010/main"/>
              </a:ext>
            </a:extLst>
          </a:blip>
          <a:srcRect l="27373"/>
          <a:stretch/>
        </p:blipFill>
        <p:spPr>
          <a:xfrm>
            <a:off x="6541551" y="1226634"/>
            <a:ext cx="5650449" cy="4279084"/>
          </a:xfrm>
          <a:prstGeom prst="rect">
            <a:avLst/>
          </a:prstGeom>
        </p:spPr>
      </p:pic>
    </p:spTree>
    <p:extLst>
      <p:ext uri="{BB962C8B-B14F-4D97-AF65-F5344CB8AC3E}">
        <p14:creationId xmlns:p14="http://schemas.microsoft.com/office/powerpoint/2010/main" val="2261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1C9BEB-CD13-B727-1031-12DCD1D22378}"/>
              </a:ext>
            </a:extLst>
          </p:cNvPr>
          <p:cNvSpPr>
            <a:spLocks noGrp="1"/>
          </p:cNvSpPr>
          <p:nvPr>
            <p:ph type="ctrTitle"/>
          </p:nvPr>
        </p:nvSpPr>
        <p:spPr/>
        <p:txBody>
          <a:bodyPr/>
          <a:lstStyle/>
          <a:p>
            <a:r>
              <a:rPr lang="sv-SE" dirty="0"/>
              <a:t>Om obstruktiv sömnapné hos vuxna</a:t>
            </a:r>
          </a:p>
        </p:txBody>
      </p:sp>
      <p:sp>
        <p:nvSpPr>
          <p:cNvPr id="3" name="Platshållare för text 2">
            <a:extLst>
              <a:ext uri="{FF2B5EF4-FFF2-40B4-BE49-F238E27FC236}">
                <a16:creationId xmlns:a16="http://schemas.microsoft.com/office/drawing/2014/main" id="{C2FDF8E6-DF6A-7822-A7E1-C2673FAB267F}"/>
              </a:ext>
            </a:extLst>
          </p:cNvPr>
          <p:cNvSpPr>
            <a:spLocks noGrp="1"/>
          </p:cNvSpPr>
          <p:nvPr>
            <p:ph type="body" sz="quarter" idx="10"/>
          </p:nvPr>
        </p:nvSpPr>
        <p:spPr>
          <a:xfrm>
            <a:off x="767071" y="1991752"/>
            <a:ext cx="7409263" cy="3767806"/>
          </a:xfrm>
        </p:spPr>
        <p:txBody>
          <a:bodyPr/>
          <a:lstStyle/>
          <a:p>
            <a:pPr marL="342900" indent="-342900">
              <a:lnSpc>
                <a:spcPct val="100000"/>
              </a:lnSpc>
              <a:spcBef>
                <a:spcPts val="600"/>
              </a:spcBef>
              <a:spcAft>
                <a:spcPts val="600"/>
              </a:spcAft>
              <a:buFont typeface="Arial" panose="020B0604020202020204" pitchFamily="34" charset="0"/>
              <a:buChar char="•"/>
              <a:defRPr/>
            </a:pPr>
            <a:r>
              <a:rPr lang="sv-SE" sz="2400" dirty="0">
                <a:solidFill>
                  <a:srgbClr val="000000"/>
                </a:solidFill>
                <a:ea typeface="Calibri" panose="020F0502020204030204" pitchFamily="34" charset="0"/>
                <a:cs typeface="Arial" panose="020B0604020202020204" pitchFamily="34" charset="0"/>
              </a:rPr>
              <a:t>Vanligt tillstånd med betydande underdiagnostik</a:t>
            </a:r>
          </a:p>
          <a:p>
            <a:pPr marL="342900" indent="-342900">
              <a:lnSpc>
                <a:spcPct val="100000"/>
              </a:lnSpc>
              <a:spcBef>
                <a:spcPts val="600"/>
              </a:spcBef>
              <a:spcAft>
                <a:spcPts val="600"/>
              </a:spcAft>
              <a:buFont typeface="Arial" panose="020B0604020202020204" pitchFamily="34" charset="0"/>
              <a:buChar char="•"/>
              <a:defRPr/>
            </a:pPr>
            <a:r>
              <a:rPr lang="sv-SE" sz="2400" dirty="0">
                <a:solidFill>
                  <a:srgbClr val="000000"/>
                </a:solidFill>
                <a:ea typeface="Calibri" panose="020F0502020204030204" pitchFamily="34" charset="0"/>
                <a:cs typeface="Arial" panose="020B0604020202020204" pitchFamily="34" charset="0"/>
              </a:rPr>
              <a:t>Påverkar livskvalitet – dålig sömn och ökad trötthet</a:t>
            </a:r>
          </a:p>
          <a:p>
            <a:pPr marL="342900" indent="-342900">
              <a:lnSpc>
                <a:spcPct val="100000"/>
              </a:lnSpc>
              <a:spcBef>
                <a:spcPts val="600"/>
              </a:spcBef>
              <a:spcAft>
                <a:spcPts val="600"/>
              </a:spcAft>
              <a:buFont typeface="Arial" panose="020B0604020202020204" pitchFamily="34" charset="0"/>
              <a:buChar char="•"/>
              <a:defRPr/>
            </a:pPr>
            <a:r>
              <a:rPr lang="sv-SE" sz="2400" dirty="0">
                <a:solidFill>
                  <a:srgbClr val="000000"/>
                </a:solidFill>
                <a:ea typeface="Calibri" panose="020F0502020204030204" pitchFamily="34" charset="0"/>
                <a:cs typeface="Arial" panose="020B0604020202020204" pitchFamily="34" charset="0"/>
              </a:rPr>
              <a:t>Är associerat med ökad risk för trafikolyckor och sjukdomar som t ex hjärtkärlsjukdomar och diabetes</a:t>
            </a:r>
            <a:endParaRPr lang="sv-SE" sz="18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342900" indent="-342900">
              <a:lnSpc>
                <a:spcPct val="100000"/>
              </a:lnSpc>
              <a:spcBef>
                <a:spcPts val="600"/>
              </a:spcBef>
              <a:spcAft>
                <a:spcPts val="600"/>
              </a:spcAft>
              <a:buFont typeface="Arial" panose="020B0604020202020204" pitchFamily="34" charset="0"/>
              <a:buChar char="•"/>
              <a:defRPr/>
            </a:pPr>
            <a:r>
              <a:rPr lang="sv-SE" sz="2400" dirty="0">
                <a:solidFill>
                  <a:srgbClr val="000000"/>
                </a:solidFill>
                <a:ea typeface="Calibri" panose="020F0502020204030204" pitchFamily="34" charset="0"/>
                <a:cs typeface="Arial" panose="020B0604020202020204" pitchFamily="34" charset="0"/>
              </a:rPr>
              <a:t>Behandlingsbart men underbehandling är vanligt</a:t>
            </a:r>
          </a:p>
          <a:p>
            <a:pPr marL="342900" indent="-342900">
              <a:lnSpc>
                <a:spcPct val="100000"/>
              </a:lnSpc>
              <a:spcBef>
                <a:spcPts val="600"/>
              </a:spcBef>
              <a:spcAft>
                <a:spcPts val="600"/>
              </a:spcAft>
              <a:buFont typeface="Arial" panose="020B0604020202020204" pitchFamily="34" charset="0"/>
              <a:buChar char="•"/>
              <a:defRPr/>
            </a:pPr>
            <a:r>
              <a:rPr lang="sv-SE" sz="2400" dirty="0">
                <a:solidFill>
                  <a:srgbClr val="000000"/>
                </a:solidFill>
                <a:ea typeface="Calibri" panose="020F0502020204030204" pitchFamily="34" charset="0"/>
                <a:cs typeface="Arial" panose="020B0604020202020204" pitchFamily="34" charset="0"/>
              </a:rPr>
              <a:t>Ojämlik behandling – stora regionala skillnader</a:t>
            </a:r>
          </a:p>
        </p:txBody>
      </p:sp>
      <p:sp>
        <p:nvSpPr>
          <p:cNvPr id="5" name="textruta 4">
            <a:extLst>
              <a:ext uri="{FF2B5EF4-FFF2-40B4-BE49-F238E27FC236}">
                <a16:creationId xmlns:a16="http://schemas.microsoft.com/office/drawing/2014/main" id="{03C72457-25A9-CE50-9DCF-8D379B6ACBDF}"/>
              </a:ext>
            </a:extLst>
          </p:cNvPr>
          <p:cNvSpPr txBox="1"/>
          <p:nvPr/>
        </p:nvSpPr>
        <p:spPr>
          <a:xfrm>
            <a:off x="9661358" y="6512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grpSp>
        <p:nvGrpSpPr>
          <p:cNvPr id="4" name="Group 3">
            <a:extLst>
              <a:ext uri="{FF2B5EF4-FFF2-40B4-BE49-F238E27FC236}">
                <a16:creationId xmlns:a16="http://schemas.microsoft.com/office/drawing/2014/main" id="{4C89194E-628A-55F3-8A79-D5EC68293BE4}"/>
              </a:ext>
            </a:extLst>
          </p:cNvPr>
          <p:cNvGrpSpPr/>
          <p:nvPr/>
        </p:nvGrpSpPr>
        <p:grpSpPr>
          <a:xfrm>
            <a:off x="8778853" y="1401011"/>
            <a:ext cx="3074790" cy="3834709"/>
            <a:chOff x="8435892" y="1422400"/>
            <a:chExt cx="3393700" cy="3834709"/>
          </a:xfrm>
        </p:grpSpPr>
        <p:sp>
          <p:nvSpPr>
            <p:cNvPr id="6" name="Rectangle 4">
              <a:extLst>
                <a:ext uri="{FF2B5EF4-FFF2-40B4-BE49-F238E27FC236}">
                  <a16:creationId xmlns:a16="http://schemas.microsoft.com/office/drawing/2014/main" id="{5ADAF477-134E-D13F-66B4-AC3AC23CE151}"/>
                </a:ext>
              </a:extLst>
            </p:cNvPr>
            <p:cNvSpPr/>
            <p:nvPr/>
          </p:nvSpPr>
          <p:spPr>
            <a:xfrm>
              <a:off x="8435892" y="1422400"/>
              <a:ext cx="3393700" cy="3834709"/>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Om obstruktiv sömnapné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i="1" dirty="0">
                <a:solidFill>
                  <a:srgbClr val="00000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i="1" dirty="0">
                  <a:solidFill>
                    <a:srgbClr val="000000"/>
                  </a:solidFill>
                  <a:latin typeface="Calibri" panose="020F0502020204030204"/>
                </a:rPr>
                <a:t>Orsakas av en övre luftvägsobstruktion där andningsvägarna täpps till under sömn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i="1" dirty="0">
                <a:solidFill>
                  <a:srgbClr val="000000"/>
                </a:solidFill>
                <a:latin typeface="Calibri" panose="020F0502020204030204"/>
              </a:endParaRPr>
            </a:p>
            <a:p>
              <a:pPr>
                <a:defRPr/>
              </a:pPr>
              <a:r>
                <a:rPr lang="sv-SE" sz="1600" i="1" dirty="0">
                  <a:solidFill>
                    <a:srgbClr val="000000"/>
                  </a:solidFill>
                  <a:latin typeface="Calibri" panose="020F0502020204030204"/>
                </a:rPr>
                <a:t>Cirka 25 000 patienter utreds för sömnapné per år</a:t>
              </a:r>
            </a:p>
            <a:p>
              <a:pPr>
                <a:defRPr/>
              </a:pPr>
              <a:endParaRPr lang="sv-SE" sz="1600" i="1" dirty="0">
                <a:solidFill>
                  <a:srgbClr val="000000"/>
                </a:solidFill>
                <a:latin typeface="Calibri" panose="020F0502020204030204"/>
              </a:endParaRPr>
            </a:p>
            <a:p>
              <a:pPr>
                <a:defRPr/>
              </a:pPr>
              <a:r>
                <a:rPr lang="sv-SE" sz="1600" i="1" dirty="0">
                  <a:solidFill>
                    <a:srgbClr val="000000"/>
                  </a:solidFill>
                  <a:latin typeface="Calibri" panose="020F0502020204030204"/>
                </a:rPr>
                <a:t>Förekomsten är högre hos individer med samtidigt kardiovaskulär och/eller metabol sjukdom</a:t>
              </a:r>
              <a:endParaRPr kumimoji="0" lang="sv-SE" sz="500" b="1"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Graphic 5" descr="Information with solid fill">
              <a:extLst>
                <a:ext uri="{FF2B5EF4-FFF2-40B4-BE49-F238E27FC236}">
                  <a16:creationId xmlns:a16="http://schemas.microsoft.com/office/drawing/2014/main" id="{B61E46C8-E3C9-C988-B73F-627437F39A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72392" y="1422401"/>
              <a:ext cx="457200" cy="391496"/>
            </a:xfrm>
            <a:prstGeom prst="rect">
              <a:avLst/>
            </a:prstGeom>
          </p:spPr>
        </p:pic>
      </p:grpSp>
    </p:spTree>
    <p:extLst>
      <p:ext uri="{BB962C8B-B14F-4D97-AF65-F5344CB8AC3E}">
        <p14:creationId xmlns:p14="http://schemas.microsoft.com/office/powerpoint/2010/main" val="397111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Nationell variation</a:t>
            </a:r>
          </a:p>
        </p:txBody>
      </p:sp>
      <p:sp>
        <p:nvSpPr>
          <p:cNvPr id="5" name="Platshållare för text 4"/>
          <p:cNvSpPr>
            <a:spLocks noGrp="1"/>
          </p:cNvSpPr>
          <p:nvPr>
            <p:ph type="body" sz="quarter" idx="10"/>
          </p:nvPr>
        </p:nvSpPr>
        <p:spPr>
          <a:xfrm>
            <a:off x="989014" y="1422400"/>
            <a:ext cx="7044205" cy="4923168"/>
          </a:xfrm>
          <a:solidFill>
            <a:schemeClr val="bg1"/>
          </a:solidFill>
          <a:ln>
            <a:noFill/>
          </a:ln>
          <a:effectLst/>
        </p:spPr>
        <p:txBody>
          <a:bodyPr tIns="90000">
            <a:noAutofit/>
          </a:bodyPr>
          <a:lstStyle/>
          <a:p>
            <a:pPr marL="342900" indent="-342900">
              <a:lnSpc>
                <a:spcPct val="120000"/>
              </a:lnSpc>
              <a:spcBef>
                <a:spcPts val="600"/>
              </a:spcBef>
              <a:spcAft>
                <a:spcPts val="600"/>
              </a:spcAft>
              <a:buFont typeface="Arial" panose="020B0604020202020204" pitchFamily="34" charset="0"/>
              <a:buChar char="•"/>
              <a:defRPr/>
            </a:pPr>
            <a:r>
              <a:rPr lang="sv-SE" dirty="0"/>
              <a:t>Väntetider på besök, utredning, behandling</a:t>
            </a:r>
          </a:p>
          <a:p>
            <a:pPr marL="342900" indent="-342900">
              <a:lnSpc>
                <a:spcPct val="120000"/>
              </a:lnSpc>
              <a:spcBef>
                <a:spcPts val="600"/>
              </a:spcBef>
              <a:spcAft>
                <a:spcPts val="600"/>
              </a:spcAft>
              <a:buFont typeface="Arial" panose="020B0604020202020204" pitchFamily="34" charset="0"/>
              <a:buChar char="•"/>
              <a:defRPr/>
            </a:pPr>
            <a:r>
              <a:rPr lang="sv-SE" dirty="0"/>
              <a:t>Väntetider på Samråd med patienten om val av behandling</a:t>
            </a:r>
          </a:p>
          <a:p>
            <a:pPr marL="342900" indent="-342900">
              <a:lnSpc>
                <a:spcPct val="120000"/>
              </a:lnSpc>
              <a:spcBef>
                <a:spcPts val="600"/>
              </a:spcBef>
              <a:spcAft>
                <a:spcPts val="600"/>
              </a:spcAft>
              <a:buFont typeface="Arial" panose="020B0604020202020204" pitchFamily="34" charset="0"/>
              <a:buChar char="•"/>
              <a:defRPr/>
            </a:pPr>
            <a:r>
              <a:rPr lang="sv-SE" dirty="0"/>
              <a:t>Uppföljning av behandling</a:t>
            </a:r>
          </a:p>
          <a:p>
            <a:pPr marL="1028700" lvl="1" indent="-342900">
              <a:lnSpc>
                <a:spcPct val="120000"/>
              </a:lnSpc>
              <a:spcBef>
                <a:spcPts val="0"/>
              </a:spcBef>
              <a:defRPr/>
            </a:pPr>
            <a:r>
              <a:rPr lang="sv-SE" sz="2000" dirty="0"/>
              <a:t>CPAP</a:t>
            </a:r>
          </a:p>
          <a:p>
            <a:pPr marL="1028700" lvl="1" indent="-342900">
              <a:lnSpc>
                <a:spcPct val="120000"/>
              </a:lnSpc>
              <a:spcBef>
                <a:spcPts val="0"/>
              </a:spcBef>
              <a:defRPr/>
            </a:pPr>
            <a:r>
              <a:rPr lang="sv-SE" sz="2000" dirty="0"/>
              <a:t>apnébettskena</a:t>
            </a:r>
          </a:p>
          <a:p>
            <a:pPr marL="1028700" lvl="1" indent="-342900">
              <a:lnSpc>
                <a:spcPct val="120000"/>
              </a:lnSpc>
              <a:spcBef>
                <a:spcPts val="0"/>
              </a:spcBef>
              <a:defRPr/>
            </a:pPr>
            <a:r>
              <a:rPr lang="sv-SE" sz="2000" dirty="0"/>
              <a:t>Viktreduktion</a:t>
            </a:r>
          </a:p>
          <a:p>
            <a:pPr marL="1028700" lvl="1" indent="-342900">
              <a:lnSpc>
                <a:spcPct val="120000"/>
              </a:lnSpc>
              <a:spcBef>
                <a:spcPts val="0"/>
              </a:spcBef>
              <a:defRPr/>
            </a:pPr>
            <a:r>
              <a:rPr lang="sv-SE" sz="2000" dirty="0"/>
              <a:t>Över luftvägskirurgi</a:t>
            </a:r>
            <a:br>
              <a:rPr lang="sv-SE" sz="2000" dirty="0"/>
            </a:br>
            <a:endParaRPr lang="sv-SE" sz="1050" dirty="0"/>
          </a:p>
          <a:p>
            <a:pPr marL="342900" indent="-342900">
              <a:buFont typeface="Arial" panose="020B0604020202020204" pitchFamily="34" charset="0"/>
              <a:buChar char="•"/>
            </a:pPr>
            <a:r>
              <a:rPr lang="sv-SE" dirty="0"/>
              <a:t>Tillgång på utbildad personal</a:t>
            </a:r>
          </a:p>
          <a:p>
            <a:endParaRPr lang="sv-SE" dirty="0"/>
          </a:p>
        </p:txBody>
      </p:sp>
      <p:pic>
        <p:nvPicPr>
          <p:cNvPr id="7" name="Bildobjekt 6" descr="En bild som visar text, vapen, missil&#10;&#10;Automatiskt genererad beskrivning">
            <a:extLst>
              <a:ext uri="{FF2B5EF4-FFF2-40B4-BE49-F238E27FC236}">
                <a16:creationId xmlns:a16="http://schemas.microsoft.com/office/drawing/2014/main" id="{21E63F1D-74B8-5546-EACF-80CB75DEB0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927048">
            <a:off x="8131074" y="627532"/>
            <a:ext cx="2368580" cy="5601372"/>
          </a:xfrm>
          <a:prstGeom prst="rect">
            <a:avLst/>
          </a:prstGeom>
        </p:spPr>
      </p:pic>
      <p:sp>
        <p:nvSpPr>
          <p:cNvPr id="2" name="textruta 1">
            <a:extLst>
              <a:ext uri="{FF2B5EF4-FFF2-40B4-BE49-F238E27FC236}">
                <a16:creationId xmlns:a16="http://schemas.microsoft.com/office/drawing/2014/main" id="{E80D29A1-DBA5-89A4-BED2-288E76697037}"/>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spTree>
    <p:extLst>
      <p:ext uri="{BB962C8B-B14F-4D97-AF65-F5344CB8AC3E}">
        <p14:creationId xmlns:p14="http://schemas.microsoft.com/office/powerpoint/2010/main" val="98395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988742" y="531022"/>
            <a:ext cx="9144000" cy="609793"/>
          </a:xfrm>
        </p:spPr>
        <p:txBody>
          <a:bodyPr>
            <a:normAutofit/>
          </a:bodyPr>
          <a:lstStyle/>
          <a:p>
            <a:r>
              <a:rPr lang="sv-SE" dirty="0"/>
              <a:t>Nulägesbeskrivning ur ett patientperspektiv</a:t>
            </a:r>
          </a:p>
        </p:txBody>
      </p:sp>
      <p:sp>
        <p:nvSpPr>
          <p:cNvPr id="8" name="Platshållare för text 4"/>
          <p:cNvSpPr txBox="1">
            <a:spLocks/>
          </p:cNvSpPr>
          <p:nvPr/>
        </p:nvSpPr>
        <p:spPr>
          <a:xfrm>
            <a:off x="4603004" y="2632464"/>
            <a:ext cx="5407270" cy="969951"/>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2) Osammanhängande flöden</a:t>
            </a:r>
          </a:p>
          <a:p>
            <a:pPr>
              <a:lnSpc>
                <a:spcPct val="100000"/>
              </a:lnSpc>
              <a:spcBef>
                <a:spcPts val="600"/>
              </a:spcBef>
              <a:defRPr/>
            </a:pPr>
            <a:r>
              <a:rPr lang="sv-SE" sz="1600" dirty="0"/>
              <a:t>Brister i samverkan och vid övergångar mellan vårdenheter och vid övergång barn/vuxen </a:t>
            </a:r>
          </a:p>
        </p:txBody>
      </p:sp>
      <p:sp>
        <p:nvSpPr>
          <p:cNvPr id="9" name="Platshållare för text 4"/>
          <p:cNvSpPr txBox="1">
            <a:spLocks/>
          </p:cNvSpPr>
          <p:nvPr/>
        </p:nvSpPr>
        <p:spPr>
          <a:xfrm>
            <a:off x="4603004" y="3657667"/>
            <a:ext cx="5407270" cy="1030351"/>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3) Bristande uppföljning</a:t>
            </a:r>
          </a:p>
          <a:p>
            <a:pPr>
              <a:lnSpc>
                <a:spcPct val="100000"/>
              </a:lnSpc>
              <a:spcBef>
                <a:spcPts val="600"/>
              </a:spcBef>
              <a:defRPr/>
            </a:pPr>
            <a:r>
              <a:rPr lang="sv-SE" sz="1600" dirty="0"/>
              <a:t>Ingen eller gles uppföljning och omval av behandlingsalternativ erbjuds sällan</a:t>
            </a:r>
          </a:p>
        </p:txBody>
      </p:sp>
      <p:sp>
        <p:nvSpPr>
          <p:cNvPr id="10" name="Platshållare för text 4"/>
          <p:cNvSpPr txBox="1">
            <a:spLocks/>
          </p:cNvSpPr>
          <p:nvPr/>
        </p:nvSpPr>
        <p:spPr>
          <a:xfrm>
            <a:off x="4603004" y="4743270"/>
            <a:ext cx="5407270" cy="1030351"/>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4) Bristande delaktighet</a:t>
            </a:r>
          </a:p>
          <a:p>
            <a:pPr>
              <a:lnSpc>
                <a:spcPct val="100000"/>
              </a:lnSpc>
              <a:spcBef>
                <a:spcPts val="600"/>
              </a:spcBef>
              <a:defRPr/>
            </a:pPr>
            <a:r>
              <a:rPr lang="sv-SE" sz="1600" dirty="0"/>
              <a:t>I val av behandlingsmetod, dialog kring utförande av egenvård, överviktsbehandling i samverkan </a:t>
            </a:r>
          </a:p>
        </p:txBody>
      </p:sp>
      <p:sp>
        <p:nvSpPr>
          <p:cNvPr id="11" name="Platshållare för text 4"/>
          <p:cNvSpPr txBox="1">
            <a:spLocks/>
          </p:cNvSpPr>
          <p:nvPr/>
        </p:nvSpPr>
        <p:spPr>
          <a:xfrm>
            <a:off x="4603004" y="5828873"/>
            <a:ext cx="5407270" cy="464711"/>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5) Bristande kompetens inom vården </a:t>
            </a:r>
            <a:endParaRPr lang="sv-SE" dirty="0"/>
          </a:p>
        </p:txBody>
      </p:sp>
      <p:sp>
        <p:nvSpPr>
          <p:cNvPr id="2" name="Högerpil 1"/>
          <p:cNvSpPr/>
          <p:nvPr/>
        </p:nvSpPr>
        <p:spPr>
          <a:xfrm>
            <a:off x="4296885" y="2022237"/>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p:cNvSpPr/>
          <p:nvPr/>
        </p:nvSpPr>
        <p:spPr>
          <a:xfrm>
            <a:off x="4302575" y="2989196"/>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p:cNvSpPr/>
          <p:nvPr/>
        </p:nvSpPr>
        <p:spPr>
          <a:xfrm>
            <a:off x="4289169" y="4045439"/>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Högerpil 14"/>
          <p:cNvSpPr/>
          <p:nvPr/>
        </p:nvSpPr>
        <p:spPr>
          <a:xfrm>
            <a:off x="4296885" y="5131042"/>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Högerpil 15"/>
          <p:cNvSpPr/>
          <p:nvPr/>
        </p:nvSpPr>
        <p:spPr>
          <a:xfrm>
            <a:off x="4296885" y="5933825"/>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p:cNvSpPr>
            <a:spLocks noGrp="1"/>
          </p:cNvSpPr>
          <p:nvPr>
            <p:ph type="body" sz="quarter" idx="10"/>
          </p:nvPr>
        </p:nvSpPr>
        <p:spPr>
          <a:xfrm>
            <a:off x="4603007" y="1788158"/>
            <a:ext cx="5407270" cy="792000"/>
          </a:xfrm>
          <a:solidFill>
            <a:schemeClr val="tx2">
              <a:lumMod val="20000"/>
              <a:lumOff val="80000"/>
            </a:schemeClr>
          </a:solidFill>
          <a:effectLst>
            <a:outerShdw blurRad="50800" dist="38100" dir="2700000" algn="tl" rotWithShape="0">
              <a:prstClr val="black">
                <a:alpha val="40000"/>
              </a:prstClr>
            </a:outerShdw>
          </a:effectLst>
        </p:spPr>
        <p:txBody>
          <a:bodyPr>
            <a:noAutofit/>
          </a:body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1) Bristande tillgänglighet</a:t>
            </a:r>
            <a:endParaRPr lang="sv-SE" dirty="0"/>
          </a:p>
          <a:p>
            <a:pPr lvl="0">
              <a:lnSpc>
                <a:spcPct val="100000"/>
              </a:lnSpc>
              <a:spcBef>
                <a:spcPts val="600"/>
              </a:spcBef>
              <a:defRPr/>
            </a:pPr>
            <a:r>
              <a:rPr lang="sv-SE" sz="1600" dirty="0"/>
              <a:t>Långa väntetider till besök, utredning, behandling</a:t>
            </a:r>
          </a:p>
        </p:txBody>
      </p:sp>
      <p:sp>
        <p:nvSpPr>
          <p:cNvPr id="18" name="textruta 17"/>
          <p:cNvSpPr txBox="1"/>
          <p:nvPr/>
        </p:nvSpPr>
        <p:spPr>
          <a:xfrm>
            <a:off x="4539375" y="1221513"/>
            <a:ext cx="5552867" cy="523220"/>
          </a:xfrm>
          <a:prstGeom prst="rect">
            <a:avLst/>
          </a:prstGeom>
          <a:noFill/>
        </p:spPr>
        <p:txBody>
          <a:bodyPr wrap="none" rtlCol="0">
            <a:spAutoFit/>
          </a:bodyPr>
          <a:lstStyle/>
          <a:p>
            <a:r>
              <a:rPr lang="sv-SE" sz="2800" b="1" dirty="0">
                <a:solidFill>
                  <a:schemeClr val="accent1">
                    <a:lumMod val="75000"/>
                  </a:schemeClr>
                </a:solidFill>
              </a:rPr>
              <a:t>Utmaningar – </a:t>
            </a:r>
            <a:r>
              <a:rPr lang="sv-SE" sz="2400" b="1" i="1" dirty="0">
                <a:solidFill>
                  <a:schemeClr val="accent1">
                    <a:lumMod val="75000"/>
                  </a:schemeClr>
                </a:solidFill>
              </a:rPr>
              <a:t>stora regionala skillnader</a:t>
            </a:r>
            <a:endParaRPr lang="sv-SE" sz="2800" b="1" i="1" dirty="0">
              <a:solidFill>
                <a:schemeClr val="accent1">
                  <a:lumMod val="75000"/>
                </a:schemeClr>
              </a:solidFill>
            </a:endParaRPr>
          </a:p>
        </p:txBody>
      </p:sp>
      <p:sp>
        <p:nvSpPr>
          <p:cNvPr id="3" name="textruta 2">
            <a:extLst>
              <a:ext uri="{FF2B5EF4-FFF2-40B4-BE49-F238E27FC236}">
                <a16:creationId xmlns:a16="http://schemas.microsoft.com/office/drawing/2014/main" id="{D2BF2AF1-C264-74E0-EBF1-964918AB8394}"/>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pic>
        <p:nvPicPr>
          <p:cNvPr id="17" name="Bildobjekt 16">
            <a:extLst>
              <a:ext uri="{FF2B5EF4-FFF2-40B4-BE49-F238E27FC236}">
                <a16:creationId xmlns:a16="http://schemas.microsoft.com/office/drawing/2014/main" id="{F31F1BB6-D89C-4502-8ACE-E889FB1BD176}"/>
              </a:ext>
            </a:extLst>
          </p:cNvPr>
          <p:cNvPicPr>
            <a:picLocks noChangeAspect="1"/>
          </p:cNvPicPr>
          <p:nvPr/>
        </p:nvPicPr>
        <p:blipFill>
          <a:blip r:embed="rId2"/>
          <a:stretch>
            <a:fillRect/>
          </a:stretch>
        </p:blipFill>
        <p:spPr>
          <a:xfrm>
            <a:off x="435722" y="1140815"/>
            <a:ext cx="3797531" cy="5455335"/>
          </a:xfrm>
          <a:prstGeom prst="rect">
            <a:avLst/>
          </a:prstGeom>
        </p:spPr>
      </p:pic>
    </p:spTree>
    <p:extLst>
      <p:ext uri="{BB962C8B-B14F-4D97-AF65-F5344CB8AC3E}">
        <p14:creationId xmlns:p14="http://schemas.microsoft.com/office/powerpoint/2010/main" val="55026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9" name="Rectangle 28">
            <a:extLst>
              <a:ext uri="{FF2B5EF4-FFF2-40B4-BE49-F238E27FC236}">
                <a16:creationId xmlns:a16="http://schemas.microsoft.com/office/drawing/2014/main" id="{DD8C4BEE-7F0B-438E-A43A-161FF0E3A92E}"/>
              </a:ext>
            </a:extLst>
          </p:cNvPr>
          <p:cNvSpPr/>
          <p:nvPr/>
        </p:nvSpPr>
        <p:spPr>
          <a:xfrm>
            <a:off x="1066800" y="1863638"/>
            <a:ext cx="9305925" cy="3864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180000" lvl="0" indent="-180000">
              <a:spcBef>
                <a:spcPts val="600"/>
              </a:spcBef>
              <a:buFont typeface="Arial" panose="020B0604020202020204" pitchFamily="34" charset="0"/>
              <a:buChar char="•"/>
              <a:defRPr/>
            </a:pPr>
            <a:r>
              <a:rPr lang="sv-SE" sz="2400" dirty="0">
                <a:solidFill>
                  <a:srgbClr val="000000"/>
                </a:solidFill>
              </a:rPr>
              <a:t>Tiden från misstanke till diagnos och start av behandling minskar</a:t>
            </a:r>
          </a:p>
          <a:p>
            <a:pPr marL="180000" lvl="0" indent="-180000">
              <a:spcBef>
                <a:spcPts val="600"/>
              </a:spcBef>
              <a:buFont typeface="Arial" panose="020B0604020202020204" pitchFamily="34" charset="0"/>
              <a:buChar char="•"/>
              <a:defRPr/>
            </a:pPr>
            <a:r>
              <a:rPr lang="sv-SE" sz="2400" dirty="0">
                <a:solidFill>
                  <a:srgbClr val="000000"/>
                </a:solidFill>
              </a:rPr>
              <a:t>Andelen patienter med välfungerande behandling ökar</a:t>
            </a:r>
          </a:p>
          <a:p>
            <a:pPr marL="180000" lvl="0" indent="-180000">
              <a:spcBef>
                <a:spcPts val="600"/>
              </a:spcBef>
              <a:buFont typeface="Arial" panose="020B0604020202020204" pitchFamily="34" charset="0"/>
              <a:buChar char="•"/>
              <a:defRPr/>
            </a:pPr>
            <a:r>
              <a:rPr lang="sv-SE" sz="2400" dirty="0">
                <a:solidFill>
                  <a:srgbClr val="000000"/>
                </a:solidFill>
              </a:rPr>
              <a:t>Patienter upplever delaktighet i vården genom dialog kring behandlingsmetod och gemensam planering för egenvård </a:t>
            </a:r>
          </a:p>
          <a:p>
            <a:pPr marL="180000" lvl="0" indent="-180000">
              <a:spcBef>
                <a:spcPts val="600"/>
              </a:spcBef>
              <a:buFont typeface="Arial" panose="020B0604020202020204" pitchFamily="34" charset="0"/>
              <a:buChar char="•"/>
              <a:defRPr/>
            </a:pPr>
            <a:r>
              <a:rPr lang="sv-SE" sz="2400" dirty="0">
                <a:solidFill>
                  <a:srgbClr val="000000"/>
                </a:solidFill>
              </a:rPr>
              <a:t>Överviktsbehandling erbjuds vid behov</a:t>
            </a:r>
          </a:p>
          <a:p>
            <a:pPr marL="180000" lvl="0" indent="-180000">
              <a:spcBef>
                <a:spcPts val="600"/>
              </a:spcBef>
              <a:buFont typeface="Arial" panose="020B0604020202020204" pitchFamily="34" charset="0"/>
              <a:buChar char="•"/>
              <a:defRPr/>
            </a:pPr>
            <a:r>
              <a:rPr lang="sv-SE" sz="2400" dirty="0">
                <a:solidFill>
                  <a:srgbClr val="000000"/>
                </a:solidFill>
              </a:rPr>
              <a:t>Uppföljning av behandlingsresultat genomförs och ett eventuellt byte till alternativ behandling sker i samråd med patient</a:t>
            </a:r>
          </a:p>
          <a:p>
            <a:pPr marL="180000" lvl="0" indent="-180000">
              <a:spcBef>
                <a:spcPts val="600"/>
              </a:spcBef>
              <a:buFont typeface="Arial" panose="020B0604020202020204" pitchFamily="34" charset="0"/>
              <a:buChar char="•"/>
              <a:defRPr/>
            </a:pPr>
            <a:r>
              <a:rPr lang="sv-SE" sz="2400" dirty="0">
                <a:solidFill>
                  <a:srgbClr val="000000"/>
                </a:solidFill>
              </a:rPr>
              <a:t>Samverkan och övergångar mellan olika vårdenheter inklusive tandvården fungerar</a:t>
            </a: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1008061" y="638333"/>
            <a:ext cx="9144000" cy="609793"/>
          </a:xfrm>
        </p:spPr>
        <p:txBody>
          <a:bodyPr>
            <a:noAutofit/>
          </a:bodyPr>
          <a:lstStyle/>
          <a:p>
            <a:r>
              <a:rPr lang="sv-SE" dirty="0">
                <a:solidFill>
                  <a:srgbClr val="5A8695"/>
                </a:solidFill>
              </a:rPr>
              <a:t>Vårdförloppets mål</a:t>
            </a:r>
          </a:p>
        </p:txBody>
      </p:sp>
      <p:grpSp>
        <p:nvGrpSpPr>
          <p:cNvPr id="2" name="Grupp 1">
            <a:extLst>
              <a:ext uri="{FF2B5EF4-FFF2-40B4-BE49-F238E27FC236}">
                <a16:creationId xmlns:a16="http://schemas.microsoft.com/office/drawing/2014/main" id="{F845F0F7-FC34-B3EE-3A7B-5682098CCE68}"/>
              </a:ext>
            </a:extLst>
          </p:cNvPr>
          <p:cNvGrpSpPr/>
          <p:nvPr/>
        </p:nvGrpSpPr>
        <p:grpSpPr>
          <a:xfrm>
            <a:off x="5333626" y="608829"/>
            <a:ext cx="2432335" cy="827165"/>
            <a:chOff x="5398020" y="409577"/>
            <a:chExt cx="2323667" cy="668799"/>
          </a:xfrm>
        </p:grpSpPr>
        <p:pic>
          <p:nvPicPr>
            <p:cNvPr id="5" name="Bildobjekt 4" descr="En bild som visar text, clipart&#10;&#10;Automatiskt genererad beskrivning">
              <a:extLst>
                <a:ext uri="{FF2B5EF4-FFF2-40B4-BE49-F238E27FC236}">
                  <a16:creationId xmlns:a16="http://schemas.microsoft.com/office/drawing/2014/main" id="{3E2F728B-FB05-CC7E-6FC0-0D9BA3D71599}"/>
                </a:ext>
              </a:extLst>
            </p:cNvPr>
            <p:cNvPicPr>
              <a:picLocks noChangeAspect="1"/>
            </p:cNvPicPr>
            <p:nvPr/>
          </p:nvPicPr>
          <p:blipFill rotWithShape="1">
            <a:blip r:embed="rId7">
              <a:extLst>
                <a:ext uri="{28A0092B-C50C-407E-A947-70E740481C1C}">
                  <a14:useLocalDpi xmlns:a14="http://schemas.microsoft.com/office/drawing/2010/main" val="0"/>
                </a:ext>
              </a:extLst>
            </a:blip>
            <a:srcRect l="5274"/>
            <a:stretch/>
          </p:blipFill>
          <p:spPr>
            <a:xfrm rot="3982433">
              <a:off x="6819702" y="176391"/>
              <a:ext cx="593318" cy="1210652"/>
            </a:xfrm>
            <a:prstGeom prst="rect">
              <a:avLst/>
            </a:prstGeom>
          </p:spPr>
        </p:pic>
        <p:pic>
          <p:nvPicPr>
            <p:cNvPr id="11" name="Bildobjekt 10" descr="En bild som visar text, clipart&#10;&#10;Automatiskt genererad beskrivning">
              <a:extLst>
                <a:ext uri="{FF2B5EF4-FFF2-40B4-BE49-F238E27FC236}">
                  <a16:creationId xmlns:a16="http://schemas.microsoft.com/office/drawing/2014/main" id="{16D0946B-9E59-0F8B-CE3E-204508CFC972}"/>
                </a:ext>
              </a:extLst>
            </p:cNvPr>
            <p:cNvPicPr>
              <a:picLocks noChangeAspect="1"/>
            </p:cNvPicPr>
            <p:nvPr/>
          </p:nvPicPr>
          <p:blipFill rotWithShape="1">
            <a:blip r:embed="rId7">
              <a:extLst>
                <a:ext uri="{28A0092B-C50C-407E-A947-70E740481C1C}">
                  <a14:useLocalDpi xmlns:a14="http://schemas.microsoft.com/office/drawing/2010/main" val="0"/>
                </a:ext>
              </a:extLst>
            </a:blip>
            <a:srcRect l="5274"/>
            <a:stretch/>
          </p:blipFill>
          <p:spPr>
            <a:xfrm rot="18103221" flipH="1">
              <a:off x="5702559" y="105038"/>
              <a:ext cx="601574" cy="1210652"/>
            </a:xfrm>
            <a:prstGeom prst="rect">
              <a:avLst/>
            </a:prstGeom>
          </p:spPr>
        </p:pic>
      </p:grpSp>
      <p:sp>
        <p:nvSpPr>
          <p:cNvPr id="4" name="textruta 3">
            <a:extLst>
              <a:ext uri="{FF2B5EF4-FFF2-40B4-BE49-F238E27FC236}">
                <a16:creationId xmlns:a16="http://schemas.microsoft.com/office/drawing/2014/main" id="{0518048A-3708-5858-A924-B002187914F3}"/>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spTree>
    <p:extLst>
      <p:ext uri="{BB962C8B-B14F-4D97-AF65-F5344CB8AC3E}">
        <p14:creationId xmlns:p14="http://schemas.microsoft.com/office/powerpoint/2010/main" val="34106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4" name="textruta 3">
            <a:extLst>
              <a:ext uri="{FF2B5EF4-FFF2-40B4-BE49-F238E27FC236}">
                <a16:creationId xmlns:a16="http://schemas.microsoft.com/office/drawing/2014/main" id="{0518048A-3708-5858-A924-B002187914F3}"/>
              </a:ext>
            </a:extLst>
          </p:cNvPr>
          <p:cNvSpPr txBox="1"/>
          <p:nvPr/>
        </p:nvSpPr>
        <p:spPr>
          <a:xfrm>
            <a:off x="9661358" y="136244"/>
            <a:ext cx="2192285" cy="276999"/>
          </a:xfrm>
          <a:prstGeom prst="rect">
            <a:avLst/>
          </a:prstGeom>
          <a:noFill/>
        </p:spPr>
        <p:txBody>
          <a:bodyPr wrap="square" rtlCol="0">
            <a:spAutoFit/>
          </a:bodyPr>
          <a:lstStyle/>
          <a:p>
            <a:r>
              <a:rPr lang="sv-SE" sz="1200" dirty="0">
                <a:solidFill>
                  <a:schemeClr val="bg1">
                    <a:lumMod val="65000"/>
                  </a:schemeClr>
                </a:solidFill>
              </a:rPr>
              <a:t>Obstruktiv sömnapné hos vuxna</a:t>
            </a:r>
          </a:p>
        </p:txBody>
      </p:sp>
      <p:sp>
        <p:nvSpPr>
          <p:cNvPr id="10" name="Rectangle 20">
            <a:extLst>
              <a:ext uri="{FF2B5EF4-FFF2-40B4-BE49-F238E27FC236}">
                <a16:creationId xmlns:a16="http://schemas.microsoft.com/office/drawing/2014/main" id="{01B72760-8944-6867-92F4-BD58A56B4C8E}"/>
              </a:ext>
            </a:extLst>
          </p:cNvPr>
          <p:cNvSpPr/>
          <p:nvPr/>
        </p:nvSpPr>
        <p:spPr>
          <a:xfrm>
            <a:off x="988741" y="1419497"/>
            <a:ext cx="4797295" cy="472440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15000"/>
              </a:lnSpc>
              <a:spcBef>
                <a:spcPts val="0"/>
              </a:spcBef>
              <a:spcAft>
                <a:spcPts val="1200"/>
              </a:spcAft>
              <a:buClrTx/>
              <a:buSzTx/>
              <a:buFontTx/>
              <a:buNone/>
              <a:tabLst/>
              <a:defRPr/>
            </a:pPr>
            <a:r>
              <a:rPr kumimoji="0" lang="sv-SE"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Ingång till vårdförloppet vid misstanke:</a:t>
            </a:r>
          </a:p>
          <a:p>
            <a:pPr marL="342900" marR="0" lvl="0" indent="-342900"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sv-SE"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Vanemässig snarkning och/eller bevittnade andningsuppehåll</a:t>
            </a:r>
          </a:p>
          <a:p>
            <a:pPr marL="342900" marR="0" lvl="0" indent="-342900"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sv-SE"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Störd nattsömn</a:t>
            </a:r>
          </a:p>
          <a:p>
            <a:pPr marL="342900" marR="0" lvl="0" indent="-342900"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sv-SE"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Ökad dagsömnighet</a:t>
            </a:r>
          </a:p>
          <a:p>
            <a:pPr marL="342900" marR="0" lvl="0" indent="-342900" defTabSz="914400" rtl="0" eaLnBrk="1" fontAlgn="auto" latinLnBrk="0" hangingPunct="1">
              <a:lnSpc>
                <a:spcPct val="115000"/>
              </a:lnSpc>
              <a:spcBef>
                <a:spcPts val="0"/>
              </a:spcBef>
              <a:spcAft>
                <a:spcPts val="0"/>
              </a:spcAft>
              <a:buClrTx/>
              <a:buSzTx/>
              <a:buFont typeface="+mj-lt"/>
              <a:buAutoNum type="arabicPeriod"/>
              <a:tabLst/>
              <a:defRPr/>
            </a:pPr>
            <a:endParaRPr lang="sv-SE" dirty="0">
              <a:solidFill>
                <a:srgbClr val="000000"/>
              </a:solidFill>
              <a:latin typeface="Calibri" panose="020F0502020204030204"/>
              <a:ea typeface="Calibri" panose="020F0502020204030204" pitchFamily="34" charset="0"/>
              <a:cs typeface="Arial" panose="020B0604020202020204" pitchFamily="34" charset="0"/>
            </a:endParaRPr>
          </a:p>
          <a:p>
            <a:pPr marR="0" lvl="0" defTabSz="914400" rtl="0" eaLnBrk="1" fontAlgn="auto" latinLnBrk="0" hangingPunct="1">
              <a:lnSpc>
                <a:spcPct val="115000"/>
              </a:lnSpc>
              <a:spcBef>
                <a:spcPts val="0"/>
              </a:spcBef>
              <a:spcAft>
                <a:spcPts val="0"/>
              </a:spcAft>
              <a:buClrTx/>
              <a:buSzTx/>
              <a:tabLst/>
              <a:defRPr/>
            </a:pPr>
            <a:r>
              <a:rPr lang="sv-SE" i="1" dirty="0">
                <a:solidFill>
                  <a:srgbClr val="000000"/>
                </a:solidFill>
                <a:latin typeface="Calibri" panose="020F0502020204030204"/>
                <a:ea typeface="Calibri" panose="020F0502020204030204" pitchFamily="34" charset="0"/>
                <a:cs typeface="Arial" panose="020B0604020202020204" pitchFamily="34" charset="0"/>
              </a:rPr>
              <a:t>samt</a:t>
            </a:r>
          </a:p>
          <a:p>
            <a:pPr marL="342900" marR="0" lvl="0" indent="-342900"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Försämring av tidigare känd OSA</a:t>
            </a:r>
          </a:p>
          <a:p>
            <a:pPr marL="342900" marR="0" lvl="0" indent="-342900"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Barn med känd OSA och pågående behandling som övergår till vuxen ålder</a:t>
            </a:r>
          </a:p>
          <a:p>
            <a:pPr marL="342900" marR="0" lvl="0" indent="-342900"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K</a:t>
            </a:r>
            <a:r>
              <a:rPr lang="sv-SE">
                <a:solidFill>
                  <a:srgbClr val="000000"/>
                </a:solidFill>
                <a:latin typeface="Calibri" panose="020F0502020204030204"/>
                <a:ea typeface="Calibri" panose="020F0502020204030204" pitchFamily="34" charset="0"/>
                <a:cs typeface="Arial" panose="020B0604020202020204" pitchFamily="34" charset="0"/>
              </a:rPr>
              <a:t>änd </a:t>
            </a:r>
            <a:r>
              <a:rPr lang="sv-SE" dirty="0">
                <a:solidFill>
                  <a:srgbClr val="000000"/>
                </a:solidFill>
                <a:latin typeface="Calibri" panose="020F0502020204030204"/>
                <a:ea typeface="Calibri" panose="020F0502020204030204" pitchFamily="34" charset="0"/>
                <a:cs typeface="Arial" panose="020B0604020202020204" pitchFamily="34" charset="0"/>
              </a:rPr>
              <a:t>OSA då det finns behov av intyg för körkort eller arbetsförmåga i riskyrken</a:t>
            </a:r>
          </a:p>
          <a:p>
            <a:pPr marL="0" marR="0" lvl="0" indent="0" defTabSz="914400" rtl="0" eaLnBrk="1" fontAlgn="auto" latinLnBrk="0" hangingPunct="1">
              <a:lnSpc>
                <a:spcPct val="115000"/>
              </a:lnSpc>
              <a:spcBef>
                <a:spcPts val="0"/>
              </a:spcBef>
              <a:spcAft>
                <a:spcPts val="0"/>
              </a:spcAft>
              <a:buClrTx/>
              <a:buSzTx/>
              <a:buFontTx/>
              <a:buNone/>
              <a:tabLst/>
              <a:defRPr/>
            </a:pPr>
            <a:endParaRPr kumimoji="0" lang="sv-SE" sz="16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p:txBody>
      </p:sp>
      <p:sp>
        <p:nvSpPr>
          <p:cNvPr id="12" name="Rectangle 8">
            <a:extLst>
              <a:ext uri="{FF2B5EF4-FFF2-40B4-BE49-F238E27FC236}">
                <a16:creationId xmlns:a16="http://schemas.microsoft.com/office/drawing/2014/main" id="{820F6C41-296E-9DE8-3113-5BDFC4B8D0BE}"/>
              </a:ext>
            </a:extLst>
          </p:cNvPr>
          <p:cNvSpPr/>
          <p:nvPr/>
        </p:nvSpPr>
        <p:spPr>
          <a:xfrm>
            <a:off x="6287695" y="1419498"/>
            <a:ext cx="4700771" cy="4724399"/>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15000"/>
              </a:lnSpc>
              <a:spcAft>
                <a:spcPts val="1200"/>
              </a:spcAft>
              <a:defRPr/>
            </a:pPr>
            <a:r>
              <a:rPr lang="sv-SE" b="1" dirty="0">
                <a:solidFill>
                  <a:srgbClr val="000000"/>
                </a:solidFill>
                <a:ea typeface="Calibri" panose="020F0502020204030204" pitchFamily="34" charset="0"/>
                <a:cs typeface="Arial" panose="020B0604020202020204" pitchFamily="34" charset="0"/>
              </a:rPr>
              <a:t>Utgång ur vårdförloppet:</a:t>
            </a:r>
          </a:p>
          <a:p>
            <a:pPr marL="342900" indent="-342900">
              <a:spcBef>
                <a:spcPts val="600"/>
              </a:spcBef>
              <a:buFont typeface="Arial" panose="020B0604020202020204" pitchFamily="34" charset="0"/>
              <a:buChar char="•"/>
            </a:pPr>
            <a:r>
              <a:rPr lang="sv-SE" dirty="0">
                <a:solidFill>
                  <a:srgbClr val="000000"/>
                </a:solidFill>
                <a:latin typeface="Calibri" panose="020F0502020204030204"/>
                <a:cs typeface="Arial" panose="020B0604020202020204" pitchFamily="34" charset="0"/>
              </a:rPr>
              <a:t>OSA kan inte påvisas</a:t>
            </a:r>
          </a:p>
          <a:p>
            <a:pPr marL="342900" indent="-342900">
              <a:spcBef>
                <a:spcPts val="600"/>
              </a:spcBef>
              <a:buFont typeface="Arial" panose="020B0604020202020204" pitchFamily="34" charset="0"/>
              <a:buChar char="•"/>
            </a:pPr>
            <a:r>
              <a:rPr lang="sv-SE" dirty="0">
                <a:solidFill>
                  <a:srgbClr val="000000"/>
                </a:solidFill>
                <a:cs typeface="Arial" panose="020B0604020202020204" pitchFamily="34" charset="0"/>
              </a:rPr>
              <a:t>Diagnos OSA men behandling ej indicerad</a:t>
            </a:r>
          </a:p>
          <a:p>
            <a:pPr marL="342900" indent="-342900">
              <a:spcBef>
                <a:spcPts val="600"/>
              </a:spcBef>
              <a:buFont typeface="Arial" panose="020B0604020202020204" pitchFamily="34" charset="0"/>
              <a:buChar char="•"/>
            </a:pPr>
            <a:r>
              <a:rPr lang="sv-SE" dirty="0">
                <a:solidFill>
                  <a:srgbClr val="000000"/>
                </a:solidFill>
                <a:cs typeface="Arial" panose="020B0604020202020204" pitchFamily="34" charset="0"/>
              </a:rPr>
              <a:t>Välfungerande behandling vid uppföljning</a:t>
            </a:r>
          </a:p>
          <a:p>
            <a:pPr marL="342900" indent="-342900">
              <a:spcBef>
                <a:spcPts val="600"/>
              </a:spcBef>
              <a:buFont typeface="Arial" panose="020B0604020202020204" pitchFamily="34" charset="0"/>
              <a:buChar char="•"/>
            </a:pPr>
            <a:r>
              <a:rPr lang="sv-SE" dirty="0">
                <a:solidFill>
                  <a:srgbClr val="000000"/>
                </a:solidFill>
                <a:cs typeface="Arial" panose="020B0604020202020204" pitchFamily="34" charset="0"/>
              </a:rPr>
              <a:t>Uttömda behandlingsmetoder</a:t>
            </a:r>
            <a:endParaRPr lang="sv-SE" dirty="0">
              <a:solidFill>
                <a:srgbClr val="000000"/>
              </a:solidFill>
              <a:latin typeface="Calibri" panose="020F0502020204030204"/>
              <a:cs typeface="Arial" panose="020B0604020202020204" pitchFamily="34" charset="0"/>
            </a:endParaRPr>
          </a:p>
        </p:txBody>
      </p:sp>
      <p:sp>
        <p:nvSpPr>
          <p:cNvPr id="13" name="Title 5">
            <a:extLst>
              <a:ext uri="{FF2B5EF4-FFF2-40B4-BE49-F238E27FC236}">
                <a16:creationId xmlns:a16="http://schemas.microsoft.com/office/drawing/2014/main" id="{F1ECA8E4-97B9-7F87-EBE7-BBF1DDF83358}"/>
              </a:ext>
            </a:extLst>
          </p:cNvPr>
          <p:cNvSpPr txBox="1">
            <a:spLocks/>
          </p:cNvSpPr>
          <p:nvPr/>
        </p:nvSpPr>
        <p:spPr>
          <a:xfrm>
            <a:off x="838200" y="365125"/>
            <a:ext cx="9409043" cy="69151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r>
              <a:rPr lang="sv-SE" sz="3200">
                <a:solidFill>
                  <a:srgbClr val="5A8695"/>
                </a:solidFill>
              </a:rPr>
              <a:t>Vårdförloppets in- och utgång</a:t>
            </a:r>
            <a:endParaRPr lang="sv-SE" sz="3200" dirty="0">
              <a:solidFill>
                <a:srgbClr val="5A8695"/>
              </a:solidFill>
            </a:endParaRPr>
          </a:p>
        </p:txBody>
      </p:sp>
    </p:spTree>
    <p:extLst>
      <p:ext uri="{BB962C8B-B14F-4D97-AF65-F5344CB8AC3E}">
        <p14:creationId xmlns:p14="http://schemas.microsoft.com/office/powerpoint/2010/main" val="366092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56700-F88E-4F6D-2A49-7E9C8F769D4A}"/>
              </a:ext>
            </a:extLst>
          </p:cNvPr>
          <p:cNvSpPr>
            <a:spLocks noGrp="1"/>
          </p:cNvSpPr>
          <p:nvPr>
            <p:ph type="ctrTitle"/>
          </p:nvPr>
        </p:nvSpPr>
        <p:spPr>
          <a:xfrm>
            <a:off x="289249" y="193396"/>
            <a:ext cx="11789651" cy="609793"/>
          </a:xfrm>
        </p:spPr>
        <p:txBody>
          <a:bodyPr>
            <a:normAutofit fontScale="90000"/>
          </a:bodyPr>
          <a:lstStyle/>
          <a:p>
            <a:pPr algn="ctr"/>
            <a:r>
              <a:rPr lang="sv-SE" b="1" dirty="0">
                <a:latin typeface="+mn-lt"/>
              </a:rPr>
              <a:t>Vårdförloppets flödesschema: Diagnos, behandling och uppföljning</a:t>
            </a:r>
          </a:p>
        </p:txBody>
      </p:sp>
      <p:pic>
        <p:nvPicPr>
          <p:cNvPr id="4" name="Picture 3">
            <a:extLst>
              <a:ext uri="{FF2B5EF4-FFF2-40B4-BE49-F238E27FC236}">
                <a16:creationId xmlns:a16="http://schemas.microsoft.com/office/drawing/2014/main" id="{405648E3-F3D8-AF26-DA80-F7287D527CD4}"/>
              </a:ext>
            </a:extLst>
          </p:cNvPr>
          <p:cNvPicPr>
            <a:picLocks noChangeAspect="1"/>
          </p:cNvPicPr>
          <p:nvPr/>
        </p:nvPicPr>
        <p:blipFill rotWithShape="1">
          <a:blip r:embed="rId2"/>
          <a:srcRect r="21062" b="19521"/>
          <a:stretch/>
        </p:blipFill>
        <p:spPr>
          <a:xfrm>
            <a:off x="524607" y="1409540"/>
            <a:ext cx="4648919" cy="4017722"/>
          </a:xfrm>
          <a:prstGeom prst="rect">
            <a:avLst/>
          </a:prstGeom>
        </p:spPr>
      </p:pic>
      <p:pic>
        <p:nvPicPr>
          <p:cNvPr id="7" name="Picture 6">
            <a:extLst>
              <a:ext uri="{FF2B5EF4-FFF2-40B4-BE49-F238E27FC236}">
                <a16:creationId xmlns:a16="http://schemas.microsoft.com/office/drawing/2014/main" id="{14B211E5-8F92-AA0A-4070-303D30606E2F}"/>
              </a:ext>
            </a:extLst>
          </p:cNvPr>
          <p:cNvPicPr>
            <a:picLocks noChangeAspect="1"/>
          </p:cNvPicPr>
          <p:nvPr/>
        </p:nvPicPr>
        <p:blipFill rotWithShape="1">
          <a:blip r:embed="rId3"/>
          <a:srcRect l="38663"/>
          <a:stretch/>
        </p:blipFill>
        <p:spPr>
          <a:xfrm>
            <a:off x="5173526" y="1409540"/>
            <a:ext cx="3010053" cy="3924417"/>
          </a:xfrm>
          <a:prstGeom prst="rect">
            <a:avLst/>
          </a:prstGeom>
        </p:spPr>
      </p:pic>
      <p:sp>
        <p:nvSpPr>
          <p:cNvPr id="9" name="TextBox 8">
            <a:extLst>
              <a:ext uri="{FF2B5EF4-FFF2-40B4-BE49-F238E27FC236}">
                <a16:creationId xmlns:a16="http://schemas.microsoft.com/office/drawing/2014/main" id="{11CF1021-5703-98C6-E101-610886C7A5D4}"/>
              </a:ext>
            </a:extLst>
          </p:cNvPr>
          <p:cNvSpPr txBox="1"/>
          <p:nvPr/>
        </p:nvSpPr>
        <p:spPr>
          <a:xfrm>
            <a:off x="524607" y="2426307"/>
            <a:ext cx="933269" cy="369332"/>
          </a:xfrm>
          <a:prstGeom prst="rect">
            <a:avLst/>
          </a:prstGeom>
          <a:noFill/>
        </p:spPr>
        <p:txBody>
          <a:bodyPr wrap="none" rtlCol="0">
            <a:spAutoFit/>
          </a:bodyPr>
          <a:lstStyle/>
          <a:p>
            <a:r>
              <a:rPr lang="sv-SE" dirty="0"/>
              <a:t>Diagnos</a:t>
            </a:r>
          </a:p>
        </p:txBody>
      </p:sp>
      <p:sp>
        <p:nvSpPr>
          <p:cNvPr id="11" name="TextBox 10">
            <a:extLst>
              <a:ext uri="{FF2B5EF4-FFF2-40B4-BE49-F238E27FC236}">
                <a16:creationId xmlns:a16="http://schemas.microsoft.com/office/drawing/2014/main" id="{3AA0B84F-B4F8-39BD-1EC7-1028DE20CB1B}"/>
              </a:ext>
            </a:extLst>
          </p:cNvPr>
          <p:cNvSpPr txBox="1"/>
          <p:nvPr/>
        </p:nvSpPr>
        <p:spPr>
          <a:xfrm>
            <a:off x="7023257" y="1779976"/>
            <a:ext cx="1274323" cy="923330"/>
          </a:xfrm>
          <a:prstGeom prst="rect">
            <a:avLst/>
          </a:prstGeom>
          <a:solidFill>
            <a:schemeClr val="bg1"/>
          </a:solidFill>
        </p:spPr>
        <p:txBody>
          <a:bodyPr wrap="none" rtlCol="0">
            <a:spAutoFit/>
          </a:bodyPr>
          <a:lstStyle/>
          <a:p>
            <a:r>
              <a:rPr lang="sv-SE" dirty="0"/>
              <a:t>Behandling</a:t>
            </a:r>
          </a:p>
          <a:p>
            <a:endParaRPr lang="sv-SE" dirty="0"/>
          </a:p>
          <a:p>
            <a:r>
              <a:rPr lang="sv-SE" dirty="0"/>
              <a:t>Uppföljning</a:t>
            </a:r>
          </a:p>
        </p:txBody>
      </p:sp>
      <p:sp>
        <p:nvSpPr>
          <p:cNvPr id="3" name="Rectangle 2">
            <a:extLst>
              <a:ext uri="{FF2B5EF4-FFF2-40B4-BE49-F238E27FC236}">
                <a16:creationId xmlns:a16="http://schemas.microsoft.com/office/drawing/2014/main" id="{CAE30234-9CE0-D9F5-4830-AFBCE8C13625}"/>
              </a:ext>
            </a:extLst>
          </p:cNvPr>
          <p:cNvSpPr/>
          <p:nvPr/>
        </p:nvSpPr>
        <p:spPr>
          <a:xfrm>
            <a:off x="289249" y="1119673"/>
            <a:ext cx="4648919" cy="45906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ctangle 4">
            <a:extLst>
              <a:ext uri="{FF2B5EF4-FFF2-40B4-BE49-F238E27FC236}">
                <a16:creationId xmlns:a16="http://schemas.microsoft.com/office/drawing/2014/main" id="{5A146934-006D-C91F-0704-CD7925F17E1E}"/>
              </a:ext>
            </a:extLst>
          </p:cNvPr>
          <p:cNvSpPr/>
          <p:nvPr/>
        </p:nvSpPr>
        <p:spPr>
          <a:xfrm>
            <a:off x="4929374" y="1119673"/>
            <a:ext cx="3658029" cy="45906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8" name="Group 17">
            <a:extLst>
              <a:ext uri="{FF2B5EF4-FFF2-40B4-BE49-F238E27FC236}">
                <a16:creationId xmlns:a16="http://schemas.microsoft.com/office/drawing/2014/main" id="{8F6810F2-34A4-9B41-4CB5-F16ACCFEC227}"/>
              </a:ext>
            </a:extLst>
          </p:cNvPr>
          <p:cNvGrpSpPr/>
          <p:nvPr/>
        </p:nvGrpSpPr>
        <p:grpSpPr>
          <a:xfrm>
            <a:off x="6678552" y="1119673"/>
            <a:ext cx="5557626" cy="4590662"/>
            <a:chOff x="6678552" y="1119673"/>
            <a:chExt cx="5557626" cy="4590662"/>
          </a:xfrm>
        </p:grpSpPr>
        <p:pic>
          <p:nvPicPr>
            <p:cNvPr id="8" name="Picture 7">
              <a:extLst>
                <a:ext uri="{FF2B5EF4-FFF2-40B4-BE49-F238E27FC236}">
                  <a16:creationId xmlns:a16="http://schemas.microsoft.com/office/drawing/2014/main" id="{2D6E90A1-9AF7-0900-7F71-386347155277}"/>
                </a:ext>
              </a:extLst>
            </p:cNvPr>
            <p:cNvPicPr>
              <a:picLocks noChangeAspect="1"/>
            </p:cNvPicPr>
            <p:nvPr/>
          </p:nvPicPr>
          <p:blipFill rotWithShape="1">
            <a:blip r:embed="rId4"/>
            <a:srcRect l="29493" t="28745" r="40503" b="8299"/>
            <a:stretch/>
          </p:blipFill>
          <p:spPr>
            <a:xfrm>
              <a:off x="8587403" y="1306291"/>
              <a:ext cx="3491498" cy="4120971"/>
            </a:xfrm>
            <a:prstGeom prst="rect">
              <a:avLst/>
            </a:prstGeom>
          </p:spPr>
        </p:pic>
        <p:sp>
          <p:nvSpPr>
            <p:cNvPr id="10" name="Rectangle 9">
              <a:extLst>
                <a:ext uri="{FF2B5EF4-FFF2-40B4-BE49-F238E27FC236}">
                  <a16:creationId xmlns:a16="http://schemas.microsoft.com/office/drawing/2014/main" id="{999C116E-F892-4E48-C4C0-D21AF74880F4}"/>
                </a:ext>
              </a:extLst>
            </p:cNvPr>
            <p:cNvSpPr/>
            <p:nvPr/>
          </p:nvSpPr>
          <p:spPr>
            <a:xfrm>
              <a:off x="8578149" y="1119673"/>
              <a:ext cx="3658029" cy="45906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3" name="Straight Arrow Connector 12">
              <a:extLst>
                <a:ext uri="{FF2B5EF4-FFF2-40B4-BE49-F238E27FC236}">
                  <a16:creationId xmlns:a16="http://schemas.microsoft.com/office/drawing/2014/main" id="{702B71F2-2DD0-93C1-D914-FB6A529266FF}"/>
                </a:ext>
              </a:extLst>
            </p:cNvPr>
            <p:cNvCxnSpPr>
              <a:cxnSpLocks/>
            </p:cNvCxnSpPr>
            <p:nvPr/>
          </p:nvCxnSpPr>
          <p:spPr>
            <a:xfrm flipH="1">
              <a:off x="6678552" y="1660849"/>
              <a:ext cx="2134955" cy="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CC81A7B-71D5-24D0-A9CE-D200C8DB78E9}"/>
                </a:ext>
              </a:extLst>
            </p:cNvPr>
            <p:cNvSpPr txBox="1"/>
            <p:nvPr/>
          </p:nvSpPr>
          <p:spPr>
            <a:xfrm>
              <a:off x="8727872" y="1147665"/>
              <a:ext cx="3210559" cy="369332"/>
            </a:xfrm>
            <a:prstGeom prst="rect">
              <a:avLst/>
            </a:prstGeom>
            <a:solidFill>
              <a:schemeClr val="bg1"/>
            </a:solidFill>
          </p:spPr>
          <p:txBody>
            <a:bodyPr wrap="none" rtlCol="0">
              <a:spAutoFit/>
            </a:bodyPr>
            <a:lstStyle/>
            <a:p>
              <a:r>
                <a:rPr lang="sv-SE" dirty="0"/>
                <a:t>  Detaljerad praktisk information</a:t>
              </a:r>
            </a:p>
          </p:txBody>
        </p:sp>
      </p:grpSp>
      <p:sp>
        <p:nvSpPr>
          <p:cNvPr id="19" name="TextBox 18">
            <a:extLst>
              <a:ext uri="{FF2B5EF4-FFF2-40B4-BE49-F238E27FC236}">
                <a16:creationId xmlns:a16="http://schemas.microsoft.com/office/drawing/2014/main" id="{65EDE79D-92AC-4266-DE0A-1BC29F0FB14C}"/>
              </a:ext>
            </a:extLst>
          </p:cNvPr>
          <p:cNvSpPr txBox="1"/>
          <p:nvPr/>
        </p:nvSpPr>
        <p:spPr>
          <a:xfrm>
            <a:off x="289249" y="6000202"/>
            <a:ext cx="8246681" cy="369332"/>
          </a:xfrm>
          <a:prstGeom prst="rect">
            <a:avLst/>
          </a:prstGeom>
          <a:noFill/>
        </p:spPr>
        <p:txBody>
          <a:bodyPr wrap="none" rtlCol="0">
            <a:spAutoFit/>
          </a:bodyPr>
          <a:lstStyle/>
          <a:p>
            <a:r>
              <a:rPr lang="sv-SE" dirty="0"/>
              <a:t>Nationell konsensus: Inkomna 39 remissvar har påverkad och förbättrad vårdförloppet</a:t>
            </a:r>
          </a:p>
        </p:txBody>
      </p:sp>
    </p:spTree>
    <p:extLst>
      <p:ext uri="{BB962C8B-B14F-4D97-AF65-F5344CB8AC3E}">
        <p14:creationId xmlns:p14="http://schemas.microsoft.com/office/powerpoint/2010/main" val="344865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 SVF" id="{FF734A52-4FFA-419D-87FA-29E25516001F}" vid="{515BD1C2-A0C0-4B3F-BAD3-63BD7784ADE6}"/>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 SVF" id="{FF734A52-4FFA-419D-87FA-29E25516001F}" vid="{A89D77D5-9348-4E14-82A2-B302D9B8DC3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834A045EA19F4FA7D09B49F22071FD" ma:contentTypeVersion="2" ma:contentTypeDescription="Create a new document." ma:contentTypeScope="" ma:versionID="a2a5866f1427024a2e562e45ed8dbe9d">
  <xsd:schema xmlns:xsd="http://www.w3.org/2001/XMLSchema" xmlns:xs="http://www.w3.org/2001/XMLSchema" xmlns:p="http://schemas.microsoft.com/office/2006/metadata/properties" xmlns:ns2="91a51955-e0f2-46a1-a4fe-2819e2857af0" targetNamespace="http://schemas.microsoft.com/office/2006/metadata/properties" ma:root="true" ma:fieldsID="ec994fab9acded7de300dbad652e5921" ns2:_="">
    <xsd:import namespace="91a51955-e0f2-46a1-a4fe-2819e2857af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51955-e0f2-46a1-a4fe-2819e2857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F3AA6D-41C9-4BD7-96F9-05BD668C3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51955-e0f2-46a1-a4fe-2819e2857a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838263-E1C9-4E5B-82EB-4EFA5F423BC8}">
  <ds:schemaRefs>
    <ds:schemaRef ds:uri="http://schemas.microsoft.com/office/infopath/2007/PartnerControls"/>
    <ds:schemaRef ds:uri="http://schemas.openxmlformats.org/package/2006/metadata/core-properties"/>
    <ds:schemaRef ds:uri="91a51955-e0f2-46a1-a4fe-2819e2857af0"/>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B0CB9E7B-C758-4FCE-B64B-53CDE07E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Mall SVF</Template>
  <TotalTime>184</TotalTime>
  <Words>1750</Words>
  <Application>Microsoft Office PowerPoint</Application>
  <PresentationFormat>Bredbild</PresentationFormat>
  <Paragraphs>262</Paragraphs>
  <Slides>25</Slides>
  <Notes>6</Notes>
  <HiddenSlides>0</HiddenSlides>
  <MMClips>0</MMClips>
  <ScaleCrop>false</ScaleCrop>
  <HeadingPairs>
    <vt:vector size="8" baseType="variant">
      <vt:variant>
        <vt:lpstr>Använt teckensnitt</vt:lpstr>
      </vt:variant>
      <vt:variant>
        <vt:i4>5</vt:i4>
      </vt:variant>
      <vt:variant>
        <vt:lpstr>Tema</vt:lpstr>
      </vt:variant>
      <vt:variant>
        <vt:i4>2</vt:i4>
      </vt:variant>
      <vt:variant>
        <vt:lpstr>Serverprogram för OLE-inbäddning</vt:lpstr>
      </vt:variant>
      <vt:variant>
        <vt:i4>1</vt:i4>
      </vt:variant>
      <vt:variant>
        <vt:lpstr>Bildrubriker</vt:lpstr>
      </vt:variant>
      <vt:variant>
        <vt:i4>25</vt:i4>
      </vt:variant>
    </vt:vector>
  </HeadingPairs>
  <TitlesOfParts>
    <vt:vector size="33" baseType="lpstr">
      <vt:lpstr>Arial</vt:lpstr>
      <vt:lpstr>Calibri</vt:lpstr>
      <vt:lpstr>Calibri Light</vt:lpstr>
      <vt:lpstr>Cambria Math</vt:lpstr>
      <vt:lpstr>Symbol</vt:lpstr>
      <vt:lpstr>Tema_sveriges_regioner_i_samverkan</vt:lpstr>
      <vt:lpstr>1_Tema_sveriges_regioner_i_samverkan</vt:lpstr>
      <vt:lpstr>think-cell Slide</vt:lpstr>
      <vt:lpstr>PowerPoint-presentation</vt:lpstr>
      <vt:lpstr>Syftet med personcentrerade och sammanhållna vårdförlopp </vt:lpstr>
      <vt:lpstr>Regionerna i samverkan</vt:lpstr>
      <vt:lpstr>Om obstruktiv sömnapné hos vuxna</vt:lpstr>
      <vt:lpstr>Nationell variation</vt:lpstr>
      <vt:lpstr>Nulägesbeskrivning ur ett patientperspektiv</vt:lpstr>
      <vt:lpstr>Vårdförloppets mål</vt:lpstr>
      <vt:lpstr>PowerPoint-presentation</vt:lpstr>
      <vt:lpstr>Vårdförloppets flödesschema: Diagnos, behandling och uppföljning</vt:lpstr>
      <vt:lpstr>Patientkontrakt</vt:lpstr>
      <vt:lpstr>Uppföljning av vårdförloppet, urval Uppföljning av resultat- och processmått skapar förutsättningar för ett kontinuerligt förbättringsarbete</vt:lpstr>
      <vt:lpstr>Förväntade konsekvenser</vt:lpstr>
      <vt:lpstr>Personcentrerat och sammanhållet vårdförlopp för obstruktiv sömnapné hos vuxna</vt:lpstr>
      <vt:lpstr>Vårdförloppet utgår från tillförlitliga och aktuella kunskapsstöd och baseras på bästa tillgängliga kunskap</vt:lpstr>
      <vt:lpstr>Deltagare</vt:lpstr>
      <vt:lpstr>Mer information och stöd</vt:lpstr>
      <vt:lpstr>PowerPoint-presentation</vt:lpstr>
      <vt:lpstr>Dialog 1 - gapanalys</vt:lpstr>
      <vt:lpstr>Dialog - införande</vt:lpstr>
      <vt:lpstr>PowerPoint-presentation</vt:lpstr>
      <vt:lpstr>Bilder som tagits bort</vt:lpstr>
      <vt:lpstr>Varför ett vårdförlopp? Huvudsakliga anledningar</vt:lpstr>
      <vt:lpstr>Vårdförloppets omfattning och huvudsakliga åtgärder</vt:lpstr>
      <vt:lpstr>Vårdförloppet lägger tonvikt på</vt:lpstr>
      <vt:lpstr>Vårdförloppet innehåller flödesschema och åtgärder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220907 PPT per vårdförlopp_MALL</dc:title>
  <dc:creator>Mikael Stenstrand</dc:creator>
  <cp:lastModifiedBy>Björk Staffan</cp:lastModifiedBy>
  <cp:revision>9</cp:revision>
  <dcterms:created xsi:type="dcterms:W3CDTF">2022-09-07T08:39:16Z</dcterms:created>
  <dcterms:modified xsi:type="dcterms:W3CDTF">2023-03-23T15:59:30Z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0x01010069834A045EA19F4FA7D09B49F22071FD</vt:lpwstr>
  </property>
</Properties>
</file>