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3.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1.xml" ContentType="application/vnd.openxmlformats-officedocument.drawingml.chartshapes+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58" r:id="rId2"/>
  </p:sldMasterIdLst>
  <p:notesMasterIdLst>
    <p:notesMasterId r:id="rId31"/>
  </p:notesMasterIdLst>
  <p:sldIdLst>
    <p:sldId id="475" r:id="rId3"/>
    <p:sldId id="480" r:id="rId4"/>
    <p:sldId id="481" r:id="rId5"/>
    <p:sldId id="507" r:id="rId6"/>
    <p:sldId id="487" r:id="rId7"/>
    <p:sldId id="509" r:id="rId8"/>
    <p:sldId id="506" r:id="rId9"/>
    <p:sldId id="511" r:id="rId10"/>
    <p:sldId id="512" r:id="rId11"/>
    <p:sldId id="477" r:id="rId12"/>
    <p:sldId id="494" r:id="rId13"/>
    <p:sldId id="497" r:id="rId14"/>
    <p:sldId id="499" r:id="rId15"/>
    <p:sldId id="520" r:id="rId16"/>
    <p:sldId id="496" r:id="rId17"/>
    <p:sldId id="491" r:id="rId18"/>
    <p:sldId id="513" r:id="rId19"/>
    <p:sldId id="500" r:id="rId20"/>
    <p:sldId id="502" r:id="rId21"/>
    <p:sldId id="514" r:id="rId22"/>
    <p:sldId id="503" r:id="rId23"/>
    <p:sldId id="515" r:id="rId24"/>
    <p:sldId id="510" r:id="rId25"/>
    <p:sldId id="518" r:id="rId26"/>
    <p:sldId id="517" r:id="rId27"/>
    <p:sldId id="478" r:id="rId28"/>
    <p:sldId id="471" r:id="rId29"/>
    <p:sldId id="519" r:id="rId30"/>
  </p:sldIdLst>
  <p:sldSz cx="9144000" cy="6858000" type="screen4x3"/>
  <p:notesSz cx="6797675" cy="9926638"/>
  <p:defaultText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ndén Charlotta" initials="UC"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D889"/>
    <a:srgbClr val="FFFF99"/>
    <a:srgbClr val="5AAFD7"/>
    <a:srgbClr val="CAE5EB"/>
    <a:srgbClr val="CAEBEA"/>
    <a:srgbClr val="DA2D3B"/>
    <a:srgbClr val="F8841C"/>
    <a:srgbClr val="FCB31B"/>
    <a:srgbClr val="339933"/>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577" autoAdjust="0"/>
    <p:restoredTop sz="86213" autoAdjust="0"/>
  </p:normalViewPr>
  <p:slideViewPr>
    <p:cSldViewPr snapToGrid="0" snapToObjects="1">
      <p:cViewPr varScale="1">
        <p:scale>
          <a:sx n="63" d="100"/>
          <a:sy n="63" d="100"/>
        </p:scale>
        <p:origin x="1626" y="60"/>
      </p:cViewPr>
      <p:guideLst>
        <p:guide orient="horz" pos="2160"/>
        <p:guide pos="2880"/>
      </p:guideLst>
    </p:cSldViewPr>
  </p:slideViewPr>
  <p:outlineViewPr>
    <p:cViewPr>
      <p:scale>
        <a:sx n="33" d="100"/>
        <a:sy n="33" d="100"/>
      </p:scale>
      <p:origin x="0" y="-10182"/>
    </p:cViewPr>
  </p:outlineViewPr>
  <p:notesTextViewPr>
    <p:cViewPr>
      <p:scale>
        <a:sx n="125" d="100"/>
        <a:sy n="125"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sklf.kolan.org\data2\droot\Data\Avd%20arbetsgivarpolitik\Arbetsliv\Anv&#228;ndare\Bodil%20Umeg&#229;rd\svj\Sverigesviktigastejobb%20finn%20i%20v&#228;lf&#228;rden_%20rekryteringsrapport%202018\Diagramunderlag_180112.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sklf.kolan.org\data2\droot\Data\Avd%20arbetsgivarpolitik\Arbetsliv\Anv&#228;ndare\Bodil%20Umeg&#229;rd\svj\Sverigesviktigastejobb%20finn%20i%20v&#228;lf&#228;rden_%20rekryteringsrapport%202018\Diagramunderlag_180112.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kalkylblad.xlsx"/><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94317014720986"/>
          <c:y val="9.248893214164898E-2"/>
          <c:w val="0.85420756780402451"/>
          <c:h val="0.84422141332308032"/>
        </c:manualLayout>
      </c:layout>
      <c:barChart>
        <c:barDir val="bar"/>
        <c:grouping val="clustered"/>
        <c:varyColors val="0"/>
        <c:ser>
          <c:idx val="0"/>
          <c:order val="0"/>
          <c:tx>
            <c:strRef>
              <c:f>'D9län16-26'!$H$4</c:f>
              <c:strCache>
                <c:ptCount val="1"/>
                <c:pt idx="0">
                  <c:v>0-19 år</c:v>
                </c:pt>
              </c:strCache>
            </c:strRef>
          </c:tx>
          <c:spPr>
            <a:solidFill>
              <a:schemeClr val="accent1"/>
            </a:solidFill>
            <a:ln>
              <a:noFill/>
            </a:ln>
            <a:effectLst/>
          </c:spPr>
          <c:invertIfNegative val="0"/>
          <c:cat>
            <c:strRef>
              <c:f>'D9län16-26'!$A$6:$A$26</c:f>
              <c:strCache>
                <c:ptCount val="11"/>
                <c:pt idx="0">
                  <c:v>Blekinge</c:v>
                </c:pt>
                <c:pt idx="1">
                  <c:v>Dalarna</c:v>
                </c:pt>
                <c:pt idx="2">
                  <c:v>Gotland</c:v>
                </c:pt>
                <c:pt idx="3">
                  <c:v>Gävleborg</c:v>
                </c:pt>
                <c:pt idx="4">
                  <c:v>Halland</c:v>
                </c:pt>
                <c:pt idx="5">
                  <c:v>Jämtland</c:v>
                </c:pt>
                <c:pt idx="6">
                  <c:v>Jönköping</c:v>
                </c:pt>
                <c:pt idx="7">
                  <c:v>Kalmar</c:v>
                </c:pt>
                <c:pt idx="8">
                  <c:v>Kronoberg</c:v>
                </c:pt>
                <c:pt idx="9">
                  <c:v>Norrbotten</c:v>
                </c:pt>
                <c:pt idx="10">
                  <c:v>Skåne</c:v>
                </c:pt>
              </c:strCache>
            </c:strRef>
          </c:cat>
          <c:val>
            <c:numRef>
              <c:f>'D9län16-26'!$P$6:$P$26</c:f>
              <c:numCache>
                <c:formatCode>0%</c:formatCode>
                <c:ptCount val="11"/>
                <c:pt idx="0">
                  <c:v>0.10785459055869606</c:v>
                </c:pt>
                <c:pt idx="1">
                  <c:v>0.13766690742600085</c:v>
                </c:pt>
                <c:pt idx="2">
                  <c:v>9.3796983283021218E-2</c:v>
                </c:pt>
                <c:pt idx="3">
                  <c:v>0.13088534030726273</c:v>
                </c:pt>
                <c:pt idx="4">
                  <c:v>0.14367479284006701</c:v>
                </c:pt>
                <c:pt idx="5">
                  <c:v>9.6591033341915988E-2</c:v>
                </c:pt>
                <c:pt idx="6">
                  <c:v>0.14194482687570842</c:v>
                </c:pt>
                <c:pt idx="7">
                  <c:v>0.11886804823782282</c:v>
                </c:pt>
                <c:pt idx="8">
                  <c:v>0.1533355196966304</c:v>
                </c:pt>
                <c:pt idx="9">
                  <c:v>6.5030578813880746E-2</c:v>
                </c:pt>
                <c:pt idx="10">
                  <c:v>0.1482142477710604</c:v>
                </c:pt>
              </c:numCache>
            </c:numRef>
          </c:val>
          <c:extLst>
            <c:ext xmlns:c16="http://schemas.microsoft.com/office/drawing/2014/chart" uri="{C3380CC4-5D6E-409C-BE32-E72D297353CC}">
              <c16:uniqueId val="{00000000-06FB-F849-9D14-B02FAF5817B3}"/>
            </c:ext>
          </c:extLst>
        </c:ser>
        <c:ser>
          <c:idx val="1"/>
          <c:order val="1"/>
          <c:tx>
            <c:strRef>
              <c:f>'D9län16-26'!$I$4</c:f>
              <c:strCache>
                <c:ptCount val="1"/>
                <c:pt idx="0">
                  <c:v>20-67 år</c:v>
                </c:pt>
              </c:strCache>
            </c:strRef>
          </c:tx>
          <c:spPr>
            <a:solidFill>
              <a:schemeClr val="accent2"/>
            </a:solidFill>
            <a:ln>
              <a:noFill/>
            </a:ln>
            <a:effectLst/>
          </c:spPr>
          <c:invertIfNegative val="0"/>
          <c:cat>
            <c:strRef>
              <c:f>'D9län16-26'!$A$6:$A$26</c:f>
              <c:strCache>
                <c:ptCount val="11"/>
                <c:pt idx="0">
                  <c:v>Blekinge</c:v>
                </c:pt>
                <c:pt idx="1">
                  <c:v>Dalarna</c:v>
                </c:pt>
                <c:pt idx="2">
                  <c:v>Gotland</c:v>
                </c:pt>
                <c:pt idx="3">
                  <c:v>Gävleborg</c:v>
                </c:pt>
                <c:pt idx="4">
                  <c:v>Halland</c:v>
                </c:pt>
                <c:pt idx="5">
                  <c:v>Jämtland</c:v>
                </c:pt>
                <c:pt idx="6">
                  <c:v>Jönköping</c:v>
                </c:pt>
                <c:pt idx="7">
                  <c:v>Kalmar</c:v>
                </c:pt>
                <c:pt idx="8">
                  <c:v>Kronoberg</c:v>
                </c:pt>
                <c:pt idx="9">
                  <c:v>Norrbotten</c:v>
                </c:pt>
                <c:pt idx="10">
                  <c:v>Skåne</c:v>
                </c:pt>
              </c:strCache>
            </c:strRef>
          </c:cat>
          <c:val>
            <c:numRef>
              <c:f>'D9län16-26'!$Q$6:$Q$26</c:f>
              <c:numCache>
                <c:formatCode>0%</c:formatCode>
                <c:ptCount val="11"/>
                <c:pt idx="0">
                  <c:v>7.6846913235570913E-3</c:v>
                </c:pt>
                <c:pt idx="1">
                  <c:v>-6.308155071965249E-3</c:v>
                </c:pt>
                <c:pt idx="2">
                  <c:v>-3.544031248265378E-2</c:v>
                </c:pt>
                <c:pt idx="3">
                  <c:v>4.2087617150690093E-3</c:v>
                </c:pt>
                <c:pt idx="4">
                  <c:v>5.7465138990499876E-2</c:v>
                </c:pt>
                <c:pt idx="5">
                  <c:v>-2.7652137684434974E-2</c:v>
                </c:pt>
                <c:pt idx="6">
                  <c:v>4.2818614424655621E-2</c:v>
                </c:pt>
                <c:pt idx="7">
                  <c:v>-1.0299904633530033E-2</c:v>
                </c:pt>
                <c:pt idx="8">
                  <c:v>3.1623308929438876E-2</c:v>
                </c:pt>
                <c:pt idx="9">
                  <c:v>-4.1001836048611406E-2</c:v>
                </c:pt>
                <c:pt idx="10">
                  <c:v>6.3312375824948752E-2</c:v>
                </c:pt>
              </c:numCache>
            </c:numRef>
          </c:val>
          <c:extLst>
            <c:ext xmlns:c16="http://schemas.microsoft.com/office/drawing/2014/chart" uri="{C3380CC4-5D6E-409C-BE32-E72D297353CC}">
              <c16:uniqueId val="{00000001-06FB-F849-9D14-B02FAF5817B3}"/>
            </c:ext>
          </c:extLst>
        </c:ser>
        <c:ser>
          <c:idx val="2"/>
          <c:order val="2"/>
          <c:tx>
            <c:strRef>
              <c:f>'D9län16-26'!$K$4</c:f>
              <c:strCache>
                <c:ptCount val="1"/>
                <c:pt idx="0">
                  <c:v>80+</c:v>
                </c:pt>
              </c:strCache>
            </c:strRef>
          </c:tx>
          <c:spPr>
            <a:solidFill>
              <a:schemeClr val="accent3"/>
            </a:solidFill>
            <a:ln>
              <a:noFill/>
            </a:ln>
            <a:effectLst/>
          </c:spPr>
          <c:invertIfNegative val="0"/>
          <c:cat>
            <c:strRef>
              <c:f>'D9län16-26'!$A$6:$A$26</c:f>
              <c:strCache>
                <c:ptCount val="11"/>
                <c:pt idx="0">
                  <c:v>Blekinge</c:v>
                </c:pt>
                <c:pt idx="1">
                  <c:v>Dalarna</c:v>
                </c:pt>
                <c:pt idx="2">
                  <c:v>Gotland</c:v>
                </c:pt>
                <c:pt idx="3">
                  <c:v>Gävleborg</c:v>
                </c:pt>
                <c:pt idx="4">
                  <c:v>Halland</c:v>
                </c:pt>
                <c:pt idx="5">
                  <c:v>Jämtland</c:v>
                </c:pt>
                <c:pt idx="6">
                  <c:v>Jönköping</c:v>
                </c:pt>
                <c:pt idx="7">
                  <c:v>Kalmar</c:v>
                </c:pt>
                <c:pt idx="8">
                  <c:v>Kronoberg</c:v>
                </c:pt>
                <c:pt idx="9">
                  <c:v>Norrbotten</c:v>
                </c:pt>
                <c:pt idx="10">
                  <c:v>Skåne</c:v>
                </c:pt>
              </c:strCache>
            </c:strRef>
          </c:cat>
          <c:val>
            <c:numRef>
              <c:f>'D9län16-26'!$R$6:$R$26</c:f>
              <c:numCache>
                <c:formatCode>0%</c:formatCode>
                <c:ptCount val="11"/>
                <c:pt idx="0">
                  <c:v>0.34803765651037133</c:v>
                </c:pt>
                <c:pt idx="1">
                  <c:v>0.3789550481553563</c:v>
                </c:pt>
                <c:pt idx="2">
                  <c:v>0.50941034467343194</c:v>
                </c:pt>
                <c:pt idx="3">
                  <c:v>0.37582699383043838</c:v>
                </c:pt>
                <c:pt idx="4">
                  <c:v>0.44501795626632101</c:v>
                </c:pt>
                <c:pt idx="5">
                  <c:v>0.33153586520659295</c:v>
                </c:pt>
                <c:pt idx="6">
                  <c:v>0.31456209618106912</c:v>
                </c:pt>
                <c:pt idx="7">
                  <c:v>0.37211838146020382</c:v>
                </c:pt>
                <c:pt idx="8">
                  <c:v>0.29881276048833949</c:v>
                </c:pt>
                <c:pt idx="9">
                  <c:v>0.30750360890791928</c:v>
                </c:pt>
                <c:pt idx="10">
                  <c:v>0.38861578620271997</c:v>
                </c:pt>
              </c:numCache>
            </c:numRef>
          </c:val>
          <c:extLst>
            <c:ext xmlns:c16="http://schemas.microsoft.com/office/drawing/2014/chart" uri="{C3380CC4-5D6E-409C-BE32-E72D297353CC}">
              <c16:uniqueId val="{00000002-06FB-F849-9D14-B02FAF5817B3}"/>
            </c:ext>
          </c:extLst>
        </c:ser>
        <c:dLbls>
          <c:showLegendKey val="0"/>
          <c:showVal val="0"/>
          <c:showCatName val="0"/>
          <c:showSerName val="0"/>
          <c:showPercent val="0"/>
          <c:showBubbleSize val="0"/>
        </c:dLbls>
        <c:gapWidth val="100"/>
        <c:overlap val="20"/>
        <c:axId val="434482200"/>
        <c:axId val="434485728"/>
      </c:barChart>
      <c:catAx>
        <c:axId val="434482200"/>
        <c:scaling>
          <c:orientation val="maxMin"/>
        </c:scaling>
        <c:delete val="0"/>
        <c:axPos val="l"/>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sv-SE"/>
          </a:p>
        </c:txPr>
        <c:crossAx val="434485728"/>
        <c:crosses val="autoZero"/>
        <c:auto val="1"/>
        <c:lblAlgn val="ctr"/>
        <c:lblOffset val="100"/>
        <c:noMultiLvlLbl val="0"/>
      </c:catAx>
      <c:valAx>
        <c:axId val="434485728"/>
        <c:scaling>
          <c:orientation val="minMax"/>
        </c:scaling>
        <c:delete val="0"/>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sv-SE"/>
          </a:p>
        </c:txPr>
        <c:crossAx val="434482200"/>
        <c:crosses val="autoZero"/>
        <c:crossBetween val="between"/>
      </c:valAx>
      <c:spPr>
        <a:noFill/>
        <a:ln>
          <a:noFill/>
        </a:ln>
        <a:effectLst/>
      </c:spPr>
    </c:plotArea>
    <c:legend>
      <c:legendPos val="b"/>
      <c:layout>
        <c:manualLayout>
          <c:xMode val="edge"/>
          <c:yMode val="edge"/>
          <c:x val="0.37159382251131651"/>
          <c:y val="0.90378796908706693"/>
          <c:w val="0.25681235497736699"/>
          <c:h val="9.6212030912933108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chart>
  <c:spPr>
    <a:noFill/>
    <a:ln>
      <a:noFill/>
    </a:ln>
    <a:effectLst/>
  </c:spPr>
  <c:txPr>
    <a:bodyPr/>
    <a:lstStyle/>
    <a:p>
      <a:pPr>
        <a:defRPr sz="1200"/>
      </a:pPr>
      <a:endParaRPr lang="sv-SE"/>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9130380577427825"/>
          <c:y val="8.2424468021774513E-2"/>
          <c:w val="0.85420756780402451"/>
          <c:h val="0.84422141332308032"/>
        </c:manualLayout>
      </c:layout>
      <c:barChart>
        <c:barDir val="bar"/>
        <c:grouping val="clustered"/>
        <c:varyColors val="0"/>
        <c:ser>
          <c:idx val="0"/>
          <c:order val="0"/>
          <c:tx>
            <c:strRef>
              <c:f>'D9län16-26'!$H$4</c:f>
              <c:strCache>
                <c:ptCount val="1"/>
                <c:pt idx="0">
                  <c:v>0-19 år</c:v>
                </c:pt>
              </c:strCache>
            </c:strRef>
          </c:tx>
          <c:spPr>
            <a:solidFill>
              <a:schemeClr val="accent1"/>
            </a:solidFill>
            <a:ln>
              <a:noFill/>
            </a:ln>
            <a:effectLst/>
          </c:spPr>
          <c:invertIfNegative val="0"/>
          <c:cat>
            <c:strRef>
              <c:f>'D9län16-26'!$A$6:$A$26</c:f>
              <c:strCache>
                <c:ptCount val="10"/>
                <c:pt idx="0">
                  <c:v>Stockholm</c:v>
                </c:pt>
                <c:pt idx="1">
                  <c:v>Södermanland</c:v>
                </c:pt>
                <c:pt idx="2">
                  <c:v>Uppsala</c:v>
                </c:pt>
                <c:pt idx="3">
                  <c:v>Värmland</c:v>
                </c:pt>
                <c:pt idx="4">
                  <c:v>Västerbotten</c:v>
                </c:pt>
                <c:pt idx="5">
                  <c:v>Västernorrland</c:v>
                </c:pt>
                <c:pt idx="6">
                  <c:v>Västmanland</c:v>
                </c:pt>
                <c:pt idx="7">
                  <c:v>Västra Götaland</c:v>
                </c:pt>
                <c:pt idx="8">
                  <c:v>Örebro</c:v>
                </c:pt>
                <c:pt idx="9">
                  <c:v>Östergötland</c:v>
                </c:pt>
              </c:strCache>
            </c:strRef>
          </c:cat>
          <c:val>
            <c:numRef>
              <c:f>'D9län16-26'!$P$6:$P$26</c:f>
              <c:numCache>
                <c:formatCode>0%</c:formatCode>
                <c:ptCount val="10"/>
                <c:pt idx="0">
                  <c:v>0.15239535836633067</c:v>
                </c:pt>
                <c:pt idx="1">
                  <c:v>0.17356109852424129</c:v>
                </c:pt>
                <c:pt idx="2">
                  <c:v>0.16433748187191077</c:v>
                </c:pt>
                <c:pt idx="3">
                  <c:v>0.10764926034713662</c:v>
                </c:pt>
                <c:pt idx="4">
                  <c:v>0.10166355087938039</c:v>
                </c:pt>
                <c:pt idx="5">
                  <c:v>7.6066831676789182E-2</c:v>
                </c:pt>
                <c:pt idx="6">
                  <c:v>0.17224563794484404</c:v>
                </c:pt>
                <c:pt idx="7">
                  <c:v>0.14323536025061756</c:v>
                </c:pt>
                <c:pt idx="8">
                  <c:v>0.14353191790325481</c:v>
                </c:pt>
                <c:pt idx="9">
                  <c:v>0.15834948828361095</c:v>
                </c:pt>
              </c:numCache>
            </c:numRef>
          </c:val>
          <c:extLst>
            <c:ext xmlns:c16="http://schemas.microsoft.com/office/drawing/2014/chart" uri="{C3380CC4-5D6E-409C-BE32-E72D297353CC}">
              <c16:uniqueId val="{00000000-C26C-BA43-8233-F29706C10343}"/>
            </c:ext>
          </c:extLst>
        </c:ser>
        <c:ser>
          <c:idx val="1"/>
          <c:order val="1"/>
          <c:tx>
            <c:strRef>
              <c:f>'D9län16-26'!$I$4</c:f>
              <c:strCache>
                <c:ptCount val="1"/>
                <c:pt idx="0">
                  <c:v>20-67 år</c:v>
                </c:pt>
              </c:strCache>
            </c:strRef>
          </c:tx>
          <c:spPr>
            <a:solidFill>
              <a:schemeClr val="accent2"/>
            </a:solidFill>
            <a:ln>
              <a:noFill/>
            </a:ln>
            <a:effectLst/>
          </c:spPr>
          <c:invertIfNegative val="0"/>
          <c:cat>
            <c:strRef>
              <c:f>'D9län16-26'!$A$6:$A$26</c:f>
              <c:strCache>
                <c:ptCount val="10"/>
                <c:pt idx="0">
                  <c:v>Stockholm</c:v>
                </c:pt>
                <c:pt idx="1">
                  <c:v>Södermanland</c:v>
                </c:pt>
                <c:pt idx="2">
                  <c:v>Uppsala</c:v>
                </c:pt>
                <c:pt idx="3">
                  <c:v>Värmland</c:v>
                </c:pt>
                <c:pt idx="4">
                  <c:v>Västerbotten</c:v>
                </c:pt>
                <c:pt idx="5">
                  <c:v>Västernorrland</c:v>
                </c:pt>
                <c:pt idx="6">
                  <c:v>Västmanland</c:v>
                </c:pt>
                <c:pt idx="7">
                  <c:v>Västra Götaland</c:v>
                </c:pt>
                <c:pt idx="8">
                  <c:v>Örebro</c:v>
                </c:pt>
                <c:pt idx="9">
                  <c:v>Östergötland</c:v>
                </c:pt>
              </c:strCache>
            </c:strRef>
          </c:cat>
          <c:val>
            <c:numRef>
              <c:f>'D9län16-26'!$Q$6:$Q$26</c:f>
              <c:numCache>
                <c:formatCode>0%</c:formatCode>
                <c:ptCount val="10"/>
                <c:pt idx="0">
                  <c:v>0.12043719907627626</c:v>
                </c:pt>
                <c:pt idx="1">
                  <c:v>6.0310475577839862E-2</c:v>
                </c:pt>
                <c:pt idx="2">
                  <c:v>6.3611348722926397E-2</c:v>
                </c:pt>
                <c:pt idx="3">
                  <c:v>-1.6821469244483134E-2</c:v>
                </c:pt>
                <c:pt idx="4">
                  <c:v>-1.4129062300336503E-2</c:v>
                </c:pt>
                <c:pt idx="5">
                  <c:v>-1.9828948662967694E-2</c:v>
                </c:pt>
                <c:pt idx="6">
                  <c:v>6.486033052288076E-2</c:v>
                </c:pt>
                <c:pt idx="7">
                  <c:v>5.1953886412971828E-2</c:v>
                </c:pt>
                <c:pt idx="8">
                  <c:v>3.4770615180705233E-2</c:v>
                </c:pt>
                <c:pt idx="9">
                  <c:v>4.238236273941598E-2</c:v>
                </c:pt>
              </c:numCache>
            </c:numRef>
          </c:val>
          <c:extLst>
            <c:ext xmlns:c16="http://schemas.microsoft.com/office/drawing/2014/chart" uri="{C3380CC4-5D6E-409C-BE32-E72D297353CC}">
              <c16:uniqueId val="{00000001-C26C-BA43-8233-F29706C10343}"/>
            </c:ext>
          </c:extLst>
        </c:ser>
        <c:ser>
          <c:idx val="2"/>
          <c:order val="2"/>
          <c:tx>
            <c:strRef>
              <c:f>'D9län16-26'!$K$4</c:f>
              <c:strCache>
                <c:ptCount val="1"/>
                <c:pt idx="0">
                  <c:v>80+</c:v>
                </c:pt>
              </c:strCache>
            </c:strRef>
          </c:tx>
          <c:spPr>
            <a:solidFill>
              <a:schemeClr val="accent3"/>
            </a:solidFill>
            <a:ln>
              <a:noFill/>
            </a:ln>
            <a:effectLst/>
          </c:spPr>
          <c:invertIfNegative val="0"/>
          <c:cat>
            <c:strRef>
              <c:f>'D9län16-26'!$A$6:$A$26</c:f>
              <c:strCache>
                <c:ptCount val="10"/>
                <c:pt idx="0">
                  <c:v>Stockholm</c:v>
                </c:pt>
                <c:pt idx="1">
                  <c:v>Södermanland</c:v>
                </c:pt>
                <c:pt idx="2">
                  <c:v>Uppsala</c:v>
                </c:pt>
                <c:pt idx="3">
                  <c:v>Värmland</c:v>
                </c:pt>
                <c:pt idx="4">
                  <c:v>Västerbotten</c:v>
                </c:pt>
                <c:pt idx="5">
                  <c:v>Västernorrland</c:v>
                </c:pt>
                <c:pt idx="6">
                  <c:v>Västmanland</c:v>
                </c:pt>
                <c:pt idx="7">
                  <c:v>Västra Götaland</c:v>
                </c:pt>
                <c:pt idx="8">
                  <c:v>Örebro</c:v>
                </c:pt>
                <c:pt idx="9">
                  <c:v>Östergötland</c:v>
                </c:pt>
              </c:strCache>
            </c:strRef>
          </c:cat>
          <c:val>
            <c:numRef>
              <c:f>'D9län16-26'!$R$6:$R$26</c:f>
              <c:numCache>
                <c:formatCode>0%</c:formatCode>
                <c:ptCount val="10"/>
                <c:pt idx="0">
                  <c:v>0.51434135188796626</c:v>
                </c:pt>
                <c:pt idx="1">
                  <c:v>0.47843755754682293</c:v>
                </c:pt>
                <c:pt idx="2">
                  <c:v>0.53608214445652802</c:v>
                </c:pt>
                <c:pt idx="3">
                  <c:v>0.28010102519685298</c:v>
                </c:pt>
                <c:pt idx="4">
                  <c:v>0.31686936608836236</c:v>
                </c:pt>
                <c:pt idx="5">
                  <c:v>0.32057689439091552</c:v>
                </c:pt>
                <c:pt idx="6">
                  <c:v>0.40404091268777265</c:v>
                </c:pt>
                <c:pt idx="7">
                  <c:v>0.35350806129631485</c:v>
                </c:pt>
                <c:pt idx="8">
                  <c:v>0.43780134325346665</c:v>
                </c:pt>
                <c:pt idx="9">
                  <c:v>0.36386728259401235</c:v>
                </c:pt>
              </c:numCache>
            </c:numRef>
          </c:val>
          <c:extLst>
            <c:ext xmlns:c16="http://schemas.microsoft.com/office/drawing/2014/chart" uri="{C3380CC4-5D6E-409C-BE32-E72D297353CC}">
              <c16:uniqueId val="{00000002-C26C-BA43-8233-F29706C10343}"/>
            </c:ext>
          </c:extLst>
        </c:ser>
        <c:dLbls>
          <c:showLegendKey val="0"/>
          <c:showVal val="0"/>
          <c:showCatName val="0"/>
          <c:showSerName val="0"/>
          <c:showPercent val="0"/>
          <c:showBubbleSize val="0"/>
        </c:dLbls>
        <c:gapWidth val="100"/>
        <c:overlap val="20"/>
        <c:axId val="434482200"/>
        <c:axId val="434485728"/>
      </c:barChart>
      <c:catAx>
        <c:axId val="434482200"/>
        <c:scaling>
          <c:orientation val="maxMin"/>
        </c:scaling>
        <c:delete val="0"/>
        <c:axPos val="l"/>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sv-SE"/>
          </a:p>
        </c:txPr>
        <c:crossAx val="434485728"/>
        <c:crosses val="autoZero"/>
        <c:auto val="1"/>
        <c:lblAlgn val="ctr"/>
        <c:lblOffset val="100"/>
        <c:noMultiLvlLbl val="0"/>
      </c:catAx>
      <c:valAx>
        <c:axId val="434485728"/>
        <c:scaling>
          <c:orientation val="minMax"/>
        </c:scaling>
        <c:delete val="0"/>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sv-SE"/>
          </a:p>
        </c:txPr>
        <c:crossAx val="434482200"/>
        <c:crosses val="autoZero"/>
        <c:crossBetween val="between"/>
      </c:valAx>
      <c:spPr>
        <a:noFill/>
        <a:ln>
          <a:noFill/>
        </a:ln>
        <a:effectLst/>
      </c:spPr>
    </c:plotArea>
    <c:legend>
      <c:legendPos val="b"/>
      <c:layout>
        <c:manualLayout>
          <c:xMode val="edge"/>
          <c:yMode val="edge"/>
          <c:x val="0.37159382251131651"/>
          <c:y val="0.92020999514632129"/>
          <c:w val="0.25681235497736699"/>
          <c:h val="7.979000485367875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chart>
  <c:spPr>
    <a:noFill/>
    <a:ln>
      <a:noFill/>
    </a:ln>
    <a:effectLst/>
  </c:spPr>
  <c:txPr>
    <a:bodyPr/>
    <a:lstStyle/>
    <a:p>
      <a:pPr>
        <a:defRPr sz="1200"/>
      </a:pPr>
      <a:endParaRPr lang="sv-SE"/>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pivotSource>
    <c:name>[Befolkningsutveckling kommunnivå Sophia 190523.xlsx]Diagram!Pivottabell2</c:name>
    <c:fmtId val="158"/>
  </c:pivotSource>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sv-SE"/>
              <a:t>Procentuell förändring</a:t>
            </a:r>
            <a:r>
              <a:rPr lang="sv-SE" baseline="0"/>
              <a:t> av antalet personer i resp. åldersgrupp 2017-2026</a:t>
            </a:r>
            <a:endParaRPr lang="sv-SE"/>
          </a:p>
        </c:rich>
      </c:tx>
      <c:layout>
        <c:manualLayout>
          <c:xMode val="edge"/>
          <c:yMode val="edge"/>
          <c:x val="0.18470863001697072"/>
          <c:y val="0.10958484204073031"/>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sv-SE"/>
        </a:p>
      </c:txPr>
    </c:title>
    <c:autoTitleDeleted val="0"/>
    <c:pivotFmts>
      <c:pivotFmt>
        <c:idx val="0"/>
        <c:spPr>
          <a:solidFill>
            <a:schemeClr val="accent1"/>
          </a:solidFill>
          <a:ln>
            <a:noFill/>
          </a:ln>
          <a:effectLst/>
        </c:spPr>
        <c:marker>
          <c:symbol val="none"/>
        </c:marker>
      </c:pivotFmt>
      <c:pivotFmt>
        <c:idx val="1"/>
        <c:spPr>
          <a:solidFill>
            <a:schemeClr val="accent1"/>
          </a:solidFill>
          <a:ln>
            <a:noFill/>
          </a:ln>
          <a:effectLst/>
        </c:spPr>
        <c:marker>
          <c:symbol val="none"/>
        </c:marker>
      </c:pivotFmt>
      <c:pivotFmt>
        <c:idx val="2"/>
        <c:spPr>
          <a:solidFill>
            <a:schemeClr val="accent1"/>
          </a:solidFill>
          <a:ln>
            <a:noFill/>
          </a:ln>
          <a:effectLst/>
        </c:spPr>
        <c:marker>
          <c:symbol val="none"/>
        </c:marker>
      </c:pivotFmt>
      <c:pivotFmt>
        <c:idx val="3"/>
        <c:spPr>
          <a:solidFill>
            <a:schemeClr val="accent1"/>
          </a:solidFill>
          <a:ln>
            <a:noFill/>
          </a:ln>
          <a:effectLst/>
        </c:spPr>
        <c:marker>
          <c:symbol val="none"/>
        </c:marker>
      </c:pivotFmt>
      <c:pivotFmt>
        <c:idx val="4"/>
        <c:spPr>
          <a:solidFill>
            <a:schemeClr val="accent1"/>
          </a:solidFill>
          <a:ln>
            <a:noFill/>
          </a:ln>
          <a:effectLst/>
        </c:spPr>
        <c:marker>
          <c:symbol val="none"/>
        </c:marker>
      </c:pivotFmt>
      <c:pivotFmt>
        <c:idx val="5"/>
        <c:spPr>
          <a:solidFill>
            <a:schemeClr val="accent1"/>
          </a:solidFill>
          <a:ln>
            <a:noFill/>
          </a:ln>
          <a:effectLst/>
        </c:spPr>
        <c:marker>
          <c:symbol val="none"/>
        </c:marker>
      </c:pivotFmt>
      <c:pivotFmt>
        <c:idx val="6"/>
        <c:spPr>
          <a:solidFill>
            <a:schemeClr val="accent1"/>
          </a:solidFill>
          <a:ln>
            <a:noFill/>
          </a:ln>
          <a:effectLst/>
        </c:spPr>
        <c:marker>
          <c:symbol val="none"/>
        </c:marker>
      </c:pivotFmt>
      <c:pivotFmt>
        <c:idx val="7"/>
        <c:spPr>
          <a:solidFill>
            <a:schemeClr val="accent1"/>
          </a:solidFill>
          <a:ln>
            <a:noFill/>
          </a:ln>
          <a:effectLst/>
        </c:spPr>
        <c:marker>
          <c:symbol val="none"/>
        </c:marker>
      </c:pivotFmt>
      <c:pivotFmt>
        <c:idx val="8"/>
        <c:spPr>
          <a:solidFill>
            <a:schemeClr val="accent1"/>
          </a:solidFill>
          <a:ln>
            <a:noFill/>
          </a:ln>
          <a:effectLst/>
        </c:spPr>
        <c:marker>
          <c:symbol val="none"/>
        </c:marker>
      </c:pivotFmt>
      <c:pivotFmt>
        <c:idx val="9"/>
        <c:spPr>
          <a:solidFill>
            <a:schemeClr val="accent1"/>
          </a:solidFill>
          <a:ln>
            <a:noFill/>
          </a:ln>
          <a:effectLst/>
        </c:spPr>
        <c:marker>
          <c:symbol val="none"/>
        </c:marker>
      </c:pivotFmt>
      <c:pivotFmt>
        <c:idx val="10"/>
        <c:spPr>
          <a:solidFill>
            <a:schemeClr val="accent1"/>
          </a:solidFill>
          <a:ln>
            <a:noFill/>
          </a:ln>
          <a:effectLst/>
        </c:spPr>
        <c:marker>
          <c:symbol val="none"/>
        </c:marker>
      </c:pivotFmt>
      <c:pivotFmt>
        <c:idx val="11"/>
        <c:spPr>
          <a:solidFill>
            <a:schemeClr val="accent1"/>
          </a:solidFill>
          <a:ln>
            <a:noFill/>
          </a:ln>
          <a:effectLst/>
        </c:spPr>
        <c:marker>
          <c:symbol val="none"/>
        </c:marker>
      </c:pivotFmt>
      <c:pivotFmt>
        <c:idx val="12"/>
        <c:spPr>
          <a:solidFill>
            <a:schemeClr val="accent1"/>
          </a:solidFill>
          <a:ln>
            <a:noFill/>
          </a:ln>
          <a:effectLst/>
        </c:spPr>
        <c:marker>
          <c:symbol val="none"/>
        </c:marker>
      </c:pivotFmt>
      <c:pivotFmt>
        <c:idx val="13"/>
        <c:spPr>
          <a:solidFill>
            <a:schemeClr val="accent1"/>
          </a:solidFill>
          <a:ln>
            <a:noFill/>
          </a:ln>
          <a:effectLst/>
        </c:spPr>
        <c:marker>
          <c:symbol val="none"/>
        </c:marker>
      </c:pivotFmt>
      <c:pivotFmt>
        <c:idx val="14"/>
        <c:spPr>
          <a:solidFill>
            <a:srgbClr val="FF0000"/>
          </a:solidFill>
          <a:ln>
            <a:noFill/>
          </a:ln>
          <a:effectLst/>
        </c:spPr>
        <c:marker>
          <c:symbol val="none"/>
        </c:marker>
        <c:dLbl>
          <c:idx val="0"/>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1"/>
          <c:showCatName val="0"/>
          <c:showSerName val="0"/>
          <c:showPercent val="0"/>
          <c:showBubbleSize val="0"/>
          <c:extLst>
            <c:ext xmlns:c15="http://schemas.microsoft.com/office/drawing/2012/chart" uri="{CE6537A1-D6FC-4f65-9D91-7224C49458BB}"/>
          </c:extLst>
        </c:dLbl>
      </c:pivotFmt>
      <c:pivotFmt>
        <c:idx val="15"/>
        <c:spPr>
          <a:solidFill>
            <a:srgbClr val="92D050"/>
          </a:solidFill>
          <a:ln>
            <a:noFill/>
          </a:ln>
          <a:effectLst/>
        </c:spPr>
        <c:marker>
          <c:symbol val="none"/>
        </c:marker>
        <c:dLbl>
          <c:idx val="0"/>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1"/>
          <c:showCatName val="0"/>
          <c:showSerName val="0"/>
          <c:showPercent val="0"/>
          <c:showBubbleSize val="0"/>
          <c:extLst>
            <c:ext xmlns:c15="http://schemas.microsoft.com/office/drawing/2012/chart" uri="{CE6537A1-D6FC-4f65-9D91-7224C49458BB}"/>
          </c:extLst>
        </c:dLbl>
      </c:pivotFmt>
      <c:pivotFmt>
        <c:idx val="16"/>
        <c:spPr>
          <a:solidFill>
            <a:srgbClr val="00B0F0"/>
          </a:solidFill>
          <a:ln>
            <a:noFill/>
          </a:ln>
          <a:effectLst/>
        </c:spPr>
        <c:marker>
          <c:symbol val="none"/>
        </c:marker>
        <c:dLbl>
          <c:idx val="0"/>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1"/>
          <c:showCatName val="0"/>
          <c:showSerName val="0"/>
          <c:showPercent val="0"/>
          <c:showBubbleSize val="0"/>
          <c:extLst>
            <c:ext xmlns:c15="http://schemas.microsoft.com/office/drawing/2012/chart" uri="{CE6537A1-D6FC-4f65-9D91-7224C49458BB}"/>
          </c:extLst>
        </c:dLbl>
      </c:pivotFmt>
      <c:pivotFmt>
        <c:idx val="17"/>
        <c:spPr>
          <a:solidFill>
            <a:schemeClr val="accent1"/>
          </a:solidFill>
          <a:ln>
            <a:noFill/>
          </a:ln>
          <a:effectLst/>
        </c:spPr>
        <c:marker>
          <c:symbol val="none"/>
        </c:marker>
      </c:pivotFmt>
      <c:pivotFmt>
        <c:idx val="18"/>
        <c:spPr>
          <a:solidFill>
            <a:schemeClr val="accent1"/>
          </a:solidFill>
          <a:ln>
            <a:noFill/>
          </a:ln>
          <a:effectLst/>
        </c:spPr>
        <c:marker>
          <c:symbol val="none"/>
        </c:marker>
      </c:pivotFmt>
      <c:pivotFmt>
        <c:idx val="19"/>
        <c:spPr>
          <a:solidFill>
            <a:schemeClr val="accent1"/>
          </a:solidFill>
          <a:ln>
            <a:noFill/>
          </a:ln>
          <a:effectLst/>
        </c:spPr>
        <c:marker>
          <c:symbol val="none"/>
        </c:marker>
      </c:pivotFmt>
      <c:pivotFmt>
        <c:idx val="20"/>
        <c:spPr>
          <a:solidFill>
            <a:srgbClr val="00B0F0"/>
          </a:solidFill>
          <a:ln>
            <a:noFill/>
          </a:ln>
          <a:effectLst/>
        </c:spPr>
        <c:marker>
          <c:symbol val="none"/>
        </c:marker>
      </c:pivotFmt>
      <c:pivotFmt>
        <c:idx val="21"/>
        <c:spPr>
          <a:solidFill>
            <a:srgbClr val="92D050"/>
          </a:solidFill>
          <a:ln>
            <a:noFill/>
          </a:ln>
          <a:effectLst/>
        </c:spPr>
        <c:marker>
          <c:symbol val="none"/>
        </c:marker>
      </c:pivotFmt>
      <c:pivotFmt>
        <c:idx val="22"/>
        <c:spPr>
          <a:solidFill>
            <a:srgbClr val="FF0000"/>
          </a:solidFill>
          <a:ln>
            <a:noFill/>
          </a:ln>
          <a:effectLst/>
        </c:spPr>
        <c:marker>
          <c:symbol val="none"/>
        </c:marker>
      </c:pivotFmt>
      <c:pivotFmt>
        <c:idx val="23"/>
        <c:spPr>
          <a:solidFill>
            <a:srgbClr val="00B0F0"/>
          </a:solidFill>
          <a:ln>
            <a:noFill/>
          </a:ln>
          <a:effectLst/>
        </c:spPr>
        <c:marker>
          <c:symbol val="none"/>
        </c:marker>
      </c:pivotFmt>
      <c:pivotFmt>
        <c:idx val="24"/>
        <c:spPr>
          <a:solidFill>
            <a:srgbClr val="92D050"/>
          </a:solidFill>
          <a:ln>
            <a:noFill/>
          </a:ln>
          <a:effectLst/>
        </c:spPr>
        <c:marker>
          <c:symbol val="none"/>
        </c:marker>
      </c:pivotFmt>
      <c:pivotFmt>
        <c:idx val="25"/>
        <c:spPr>
          <a:solidFill>
            <a:srgbClr val="FF0000"/>
          </a:solidFill>
          <a:ln>
            <a:noFill/>
          </a:ln>
          <a:effectLst/>
        </c:spPr>
        <c:marker>
          <c:symbol val="none"/>
        </c:marker>
      </c:pivotFmt>
      <c:pivotFmt>
        <c:idx val="26"/>
        <c:spPr>
          <a:solidFill>
            <a:srgbClr val="00B0F0"/>
          </a:solidFill>
          <a:ln>
            <a:noFill/>
          </a:ln>
          <a:effectLst/>
        </c:spPr>
        <c:marker>
          <c:symbol val="none"/>
        </c:marker>
      </c:pivotFmt>
      <c:pivotFmt>
        <c:idx val="27"/>
        <c:spPr>
          <a:solidFill>
            <a:srgbClr val="92D050"/>
          </a:solidFill>
          <a:ln>
            <a:noFill/>
          </a:ln>
          <a:effectLst/>
        </c:spPr>
        <c:marker>
          <c:symbol val="none"/>
        </c:marker>
      </c:pivotFmt>
      <c:pivotFmt>
        <c:idx val="28"/>
        <c:spPr>
          <a:solidFill>
            <a:srgbClr val="FF0000"/>
          </a:solidFill>
          <a:ln>
            <a:noFill/>
          </a:ln>
          <a:effectLst/>
        </c:spPr>
        <c:marker>
          <c:symbol val="none"/>
        </c:marker>
      </c:pivotFmt>
    </c:pivotFmts>
    <c:plotArea>
      <c:layout>
        <c:manualLayout>
          <c:layoutTarget val="inner"/>
          <c:xMode val="edge"/>
          <c:yMode val="edge"/>
          <c:x val="0.20067267360534918"/>
          <c:y val="0.18449157358979762"/>
          <c:w val="0.6870700656694767"/>
          <c:h val="0.74025046139305584"/>
        </c:manualLayout>
      </c:layout>
      <c:barChart>
        <c:barDir val="bar"/>
        <c:grouping val="clustered"/>
        <c:varyColors val="0"/>
        <c:ser>
          <c:idx val="0"/>
          <c:order val="0"/>
          <c:tx>
            <c:strRef>
              <c:f>Diagram!$A$3</c:f>
              <c:strCache>
                <c:ptCount val="1"/>
                <c:pt idx="0">
                  <c:v> 0-19 år</c:v>
                </c:pt>
              </c:strCache>
            </c:strRef>
          </c:tx>
          <c:spPr>
            <a:solidFill>
              <a:srgbClr val="00B0F0"/>
            </a:solidFill>
            <a:ln>
              <a:noFill/>
            </a:ln>
            <a:effectLst/>
          </c:spPr>
          <c:invertIfNegative val="0"/>
          <c:cat>
            <c:strRef>
              <c:f>Diagram!$A$4</c:f>
              <c:strCache>
                <c:ptCount val="1"/>
                <c:pt idx="0">
                  <c:v>Summa</c:v>
                </c:pt>
              </c:strCache>
            </c:strRef>
          </c:cat>
          <c:val>
            <c:numRef>
              <c:f>Diagram!$A$4</c:f>
              <c:numCache>
                <c:formatCode>General</c:formatCode>
                <c:ptCount val="1"/>
                <c:pt idx="0">
                  <c:v>-2.7027967811811049E-2</c:v>
                </c:pt>
              </c:numCache>
            </c:numRef>
          </c:val>
          <c:extLst>
            <c:ext xmlns:c16="http://schemas.microsoft.com/office/drawing/2014/chart" uri="{C3380CC4-5D6E-409C-BE32-E72D297353CC}">
              <c16:uniqueId val="{00000000-22B0-4C86-B711-2F10FF852D39}"/>
            </c:ext>
          </c:extLst>
        </c:ser>
        <c:ser>
          <c:idx val="1"/>
          <c:order val="1"/>
          <c:tx>
            <c:strRef>
              <c:f>Diagram!$B$3</c:f>
              <c:strCache>
                <c:ptCount val="1"/>
                <c:pt idx="0">
                  <c:v> 20-67 år</c:v>
                </c:pt>
              </c:strCache>
            </c:strRef>
          </c:tx>
          <c:spPr>
            <a:solidFill>
              <a:srgbClr val="92D050"/>
            </a:solidFill>
            <a:ln>
              <a:noFill/>
            </a:ln>
            <a:effectLst/>
          </c:spPr>
          <c:invertIfNegative val="0"/>
          <c:cat>
            <c:strRef>
              <c:f>Diagram!$A$4</c:f>
              <c:strCache>
                <c:ptCount val="1"/>
                <c:pt idx="0">
                  <c:v>Summa</c:v>
                </c:pt>
              </c:strCache>
            </c:strRef>
          </c:cat>
          <c:val>
            <c:numRef>
              <c:f>Diagram!$B$4</c:f>
              <c:numCache>
                <c:formatCode>General</c:formatCode>
                <c:ptCount val="1"/>
                <c:pt idx="0">
                  <c:v>-2.6488761314288012E-2</c:v>
                </c:pt>
              </c:numCache>
            </c:numRef>
          </c:val>
          <c:extLst>
            <c:ext xmlns:c16="http://schemas.microsoft.com/office/drawing/2014/chart" uri="{C3380CC4-5D6E-409C-BE32-E72D297353CC}">
              <c16:uniqueId val="{00000001-22B0-4C86-B711-2F10FF852D39}"/>
            </c:ext>
          </c:extLst>
        </c:ser>
        <c:ser>
          <c:idx val="2"/>
          <c:order val="2"/>
          <c:tx>
            <c:strRef>
              <c:f>Diagram!$C$3</c:f>
              <c:strCache>
                <c:ptCount val="1"/>
                <c:pt idx="0">
                  <c:v> 80+ år</c:v>
                </c:pt>
              </c:strCache>
            </c:strRef>
          </c:tx>
          <c:spPr>
            <a:solidFill>
              <a:srgbClr val="FF0000"/>
            </a:solidFill>
            <a:ln>
              <a:noFill/>
            </a:ln>
            <a:effectLst/>
          </c:spPr>
          <c:invertIfNegative val="0"/>
          <c:cat>
            <c:strRef>
              <c:f>Diagram!$A$4</c:f>
              <c:strCache>
                <c:ptCount val="1"/>
                <c:pt idx="0">
                  <c:v>Summa</c:v>
                </c:pt>
              </c:strCache>
            </c:strRef>
          </c:cat>
          <c:val>
            <c:numRef>
              <c:f>Diagram!$C$4</c:f>
              <c:numCache>
                <c:formatCode>General</c:formatCode>
                <c:ptCount val="1"/>
                <c:pt idx="0">
                  <c:v>0.48437574113722093</c:v>
                </c:pt>
              </c:numCache>
            </c:numRef>
          </c:val>
          <c:extLst>
            <c:ext xmlns:c16="http://schemas.microsoft.com/office/drawing/2014/chart" uri="{C3380CC4-5D6E-409C-BE32-E72D297353CC}">
              <c16:uniqueId val="{00000002-22B0-4C86-B711-2F10FF852D39}"/>
            </c:ext>
          </c:extLst>
        </c:ser>
        <c:dLbls>
          <c:showLegendKey val="0"/>
          <c:showVal val="0"/>
          <c:showCatName val="0"/>
          <c:showSerName val="0"/>
          <c:showPercent val="0"/>
          <c:showBubbleSize val="0"/>
        </c:dLbls>
        <c:gapWidth val="150"/>
        <c:overlap val="-40"/>
        <c:axId val="543044360"/>
        <c:axId val="543045016"/>
      </c:barChart>
      <c:catAx>
        <c:axId val="543044360"/>
        <c:scaling>
          <c:orientation val="minMax"/>
        </c:scaling>
        <c:delete val="1"/>
        <c:axPos val="l"/>
        <c:numFmt formatCode="General" sourceLinked="1"/>
        <c:majorTickMark val="none"/>
        <c:minorTickMark val="none"/>
        <c:tickLblPos val="nextTo"/>
        <c:crossAx val="543045016"/>
        <c:crosses val="autoZero"/>
        <c:auto val="1"/>
        <c:lblAlgn val="ctr"/>
        <c:lblOffset val="100"/>
        <c:noMultiLvlLbl val="0"/>
      </c:catAx>
      <c:valAx>
        <c:axId val="543045016"/>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543044360"/>
        <c:crosses val="autoZero"/>
        <c:crossBetween val="between"/>
      </c:valAx>
      <c:spPr>
        <a:noFill/>
        <a:ln>
          <a:noFill/>
        </a:ln>
        <a:effectLst/>
      </c:spPr>
    </c:plotArea>
    <c:legend>
      <c:legendPos val="r"/>
      <c:layout>
        <c:manualLayout>
          <c:xMode val="edge"/>
          <c:yMode val="edge"/>
          <c:x val="1.5555458761931162E-2"/>
          <c:y val="0.35517366898480757"/>
          <c:w val="0.13964925146833693"/>
          <c:h val="0.43521453978836583"/>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chart>
  <c:spPr>
    <a:noFill/>
    <a:ln>
      <a:noFill/>
    </a:ln>
    <a:effectLst/>
  </c:spPr>
  <c:txPr>
    <a:bodyPr/>
    <a:lstStyle/>
    <a:p>
      <a:pPr>
        <a:defRPr/>
      </a:pPr>
      <a:endParaRPr lang="sv-SE"/>
    </a:p>
  </c:txPr>
  <c:externalData r:id="rId3">
    <c:autoUpdate val="0"/>
  </c:externalData>
  <c:userShapes r:id="rId4"/>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AC27E53-7494-2940-83B1-533A5F5ED7C1}" type="doc">
      <dgm:prSet loTypeId="urn:microsoft.com/office/officeart/2009/layout/CircleArrowProcess" loCatId="" qsTypeId="urn:microsoft.com/office/officeart/2005/8/quickstyle/simple1" qsCatId="simple" csTypeId="urn:microsoft.com/office/officeart/2005/8/colors/accent1_2" csCatId="accent1" phldr="1"/>
      <dgm:spPr/>
      <dgm:t>
        <a:bodyPr/>
        <a:lstStyle/>
        <a:p>
          <a:endParaRPr lang="sv-SE"/>
        </a:p>
      </dgm:t>
    </dgm:pt>
    <dgm:pt modelId="{7436D81E-2093-4F43-835C-FD8D7CDCFCA6}">
      <dgm:prSet phldrT="[Text]"/>
      <dgm:spPr/>
      <dgm:t>
        <a:bodyPr/>
        <a:lstStyle/>
        <a:p>
          <a:r>
            <a:rPr lang="sv-SE" b="0" i="0" dirty="0">
              <a:latin typeface="Trebuchet MS" panose="020B0703020202090204" pitchFamily="34" charset="0"/>
            </a:rPr>
            <a:t>1. Strategisk analys</a:t>
          </a:r>
        </a:p>
      </dgm:t>
    </dgm:pt>
    <dgm:pt modelId="{14C2E3ED-8921-7B49-ACB7-CFC6D174DB6B}" type="parTrans" cxnId="{2FC8B67F-B05C-8941-95C1-7CB43FFC1F03}">
      <dgm:prSet/>
      <dgm:spPr/>
      <dgm:t>
        <a:bodyPr/>
        <a:lstStyle/>
        <a:p>
          <a:endParaRPr lang="sv-SE"/>
        </a:p>
      </dgm:t>
    </dgm:pt>
    <dgm:pt modelId="{71D59DB6-87A2-3143-9A4C-FB111C1A746B}" type="sibTrans" cxnId="{2FC8B67F-B05C-8941-95C1-7CB43FFC1F03}">
      <dgm:prSet/>
      <dgm:spPr/>
      <dgm:t>
        <a:bodyPr/>
        <a:lstStyle/>
        <a:p>
          <a:endParaRPr lang="sv-SE"/>
        </a:p>
      </dgm:t>
    </dgm:pt>
    <dgm:pt modelId="{1DA518C7-DF59-2C42-A344-CD365243511F}">
      <dgm:prSet phldrT="[Text]"/>
      <dgm:spPr/>
      <dgm:t>
        <a:bodyPr/>
        <a:lstStyle/>
        <a:p>
          <a:r>
            <a:rPr lang="sv-SE" b="0" i="0" dirty="0">
              <a:latin typeface="Trebuchet MS" panose="020B0703020202090204" pitchFamily="34" charset="0"/>
            </a:rPr>
            <a:t>2. Organisation och bemanning</a:t>
          </a:r>
        </a:p>
      </dgm:t>
    </dgm:pt>
    <dgm:pt modelId="{F55C6FF6-25BC-1C47-B2A7-0308346903F1}" type="parTrans" cxnId="{DEF6991A-F8CC-FD41-9E47-3E68DB47937A}">
      <dgm:prSet/>
      <dgm:spPr/>
      <dgm:t>
        <a:bodyPr/>
        <a:lstStyle/>
        <a:p>
          <a:endParaRPr lang="sv-SE"/>
        </a:p>
      </dgm:t>
    </dgm:pt>
    <dgm:pt modelId="{8793E918-2ACF-E04C-9796-AC9E7100992E}" type="sibTrans" cxnId="{DEF6991A-F8CC-FD41-9E47-3E68DB47937A}">
      <dgm:prSet/>
      <dgm:spPr/>
      <dgm:t>
        <a:bodyPr/>
        <a:lstStyle/>
        <a:p>
          <a:endParaRPr lang="sv-SE"/>
        </a:p>
      </dgm:t>
    </dgm:pt>
    <dgm:pt modelId="{31A7953A-C11E-EE4C-B8DF-A69627858499}">
      <dgm:prSet phldrT="[Text]"/>
      <dgm:spPr/>
      <dgm:t>
        <a:bodyPr/>
        <a:lstStyle/>
        <a:p>
          <a:r>
            <a:rPr lang="sv-SE" b="0" i="0" dirty="0">
              <a:latin typeface="Trebuchet MS" panose="020B0703020202090204" pitchFamily="34" charset="0"/>
            </a:rPr>
            <a:t>3. Hållbar arbetstids-förläggning</a:t>
          </a:r>
        </a:p>
      </dgm:t>
    </dgm:pt>
    <dgm:pt modelId="{7D9CC849-0163-784D-B669-5B6FA8EAD84B}" type="parTrans" cxnId="{8CF79B4D-7AD7-7847-BD11-0CAA75E69929}">
      <dgm:prSet/>
      <dgm:spPr/>
      <dgm:t>
        <a:bodyPr/>
        <a:lstStyle/>
        <a:p>
          <a:endParaRPr lang="sv-SE"/>
        </a:p>
      </dgm:t>
    </dgm:pt>
    <dgm:pt modelId="{CFEE92CF-4CBA-014A-A27E-D19C3906C160}" type="sibTrans" cxnId="{8CF79B4D-7AD7-7847-BD11-0CAA75E69929}">
      <dgm:prSet/>
      <dgm:spPr/>
      <dgm:t>
        <a:bodyPr/>
        <a:lstStyle/>
        <a:p>
          <a:endParaRPr lang="sv-SE"/>
        </a:p>
      </dgm:t>
    </dgm:pt>
    <dgm:pt modelId="{EF196393-D480-2C4F-819B-82160E74BFDD}" type="pres">
      <dgm:prSet presAssocID="{BAC27E53-7494-2940-83B1-533A5F5ED7C1}" presName="Name0" presStyleCnt="0">
        <dgm:presLayoutVars>
          <dgm:chMax val="7"/>
          <dgm:chPref val="7"/>
          <dgm:dir/>
          <dgm:animLvl val="lvl"/>
        </dgm:presLayoutVars>
      </dgm:prSet>
      <dgm:spPr/>
      <dgm:t>
        <a:bodyPr/>
        <a:lstStyle/>
        <a:p>
          <a:endParaRPr lang="sv-SE"/>
        </a:p>
      </dgm:t>
    </dgm:pt>
    <dgm:pt modelId="{61A2ECA8-9978-C94D-A57D-E28DAC2703E4}" type="pres">
      <dgm:prSet presAssocID="{7436D81E-2093-4F43-835C-FD8D7CDCFCA6}" presName="Accent1" presStyleCnt="0"/>
      <dgm:spPr/>
    </dgm:pt>
    <dgm:pt modelId="{2990F99B-0B31-5E4D-8F18-06354334E5AD}" type="pres">
      <dgm:prSet presAssocID="{7436D81E-2093-4F43-835C-FD8D7CDCFCA6}" presName="Accent" presStyleLbl="node1" presStyleIdx="0" presStyleCnt="3"/>
      <dgm:spPr>
        <a:solidFill>
          <a:srgbClr val="5AAFD7"/>
        </a:solidFill>
      </dgm:spPr>
    </dgm:pt>
    <dgm:pt modelId="{A8E2CAB1-DBEC-4847-B4C3-703AD46EC1FE}" type="pres">
      <dgm:prSet presAssocID="{7436D81E-2093-4F43-835C-FD8D7CDCFCA6}" presName="Parent1" presStyleLbl="revTx" presStyleIdx="0" presStyleCnt="3" custLinFactNeighborY="-8464">
        <dgm:presLayoutVars>
          <dgm:chMax val="1"/>
          <dgm:chPref val="1"/>
          <dgm:bulletEnabled val="1"/>
        </dgm:presLayoutVars>
      </dgm:prSet>
      <dgm:spPr/>
      <dgm:t>
        <a:bodyPr/>
        <a:lstStyle/>
        <a:p>
          <a:endParaRPr lang="sv-SE"/>
        </a:p>
      </dgm:t>
    </dgm:pt>
    <dgm:pt modelId="{F2DDF554-15DB-A049-A49D-C2C98F35261A}" type="pres">
      <dgm:prSet presAssocID="{1DA518C7-DF59-2C42-A344-CD365243511F}" presName="Accent2" presStyleCnt="0"/>
      <dgm:spPr/>
    </dgm:pt>
    <dgm:pt modelId="{7FCBC992-62BA-8442-8A0F-636A85026D73}" type="pres">
      <dgm:prSet presAssocID="{1DA518C7-DF59-2C42-A344-CD365243511F}" presName="Accent" presStyleLbl="node1" presStyleIdx="1" presStyleCnt="3"/>
      <dgm:spPr>
        <a:solidFill>
          <a:srgbClr val="FCB31B"/>
        </a:solidFill>
      </dgm:spPr>
    </dgm:pt>
    <dgm:pt modelId="{859829BB-98F8-794F-BB78-140D57794AF9}" type="pres">
      <dgm:prSet presAssocID="{1DA518C7-DF59-2C42-A344-CD365243511F}" presName="Parent2" presStyleLbl="revTx" presStyleIdx="1" presStyleCnt="3" custScaleX="113958" custLinFactNeighborX="-722" custLinFactNeighborY="-11003">
        <dgm:presLayoutVars>
          <dgm:chMax val="1"/>
          <dgm:chPref val="1"/>
          <dgm:bulletEnabled val="1"/>
        </dgm:presLayoutVars>
      </dgm:prSet>
      <dgm:spPr/>
      <dgm:t>
        <a:bodyPr/>
        <a:lstStyle/>
        <a:p>
          <a:endParaRPr lang="sv-SE"/>
        </a:p>
      </dgm:t>
    </dgm:pt>
    <dgm:pt modelId="{73F750EC-E443-D544-B284-53BA7F835E35}" type="pres">
      <dgm:prSet presAssocID="{31A7953A-C11E-EE4C-B8DF-A69627858499}" presName="Accent3" presStyleCnt="0"/>
      <dgm:spPr/>
    </dgm:pt>
    <dgm:pt modelId="{F6418E97-3B24-D34D-8CEF-2BC1808F4CAD}" type="pres">
      <dgm:prSet presAssocID="{31A7953A-C11E-EE4C-B8DF-A69627858499}" presName="Accent" presStyleLbl="node1" presStyleIdx="2" presStyleCnt="3"/>
      <dgm:spPr>
        <a:solidFill>
          <a:srgbClr val="DA2D3B"/>
        </a:solidFill>
      </dgm:spPr>
    </dgm:pt>
    <dgm:pt modelId="{1F6753BD-1F42-D44D-ABD7-E76926B4832C}" type="pres">
      <dgm:prSet presAssocID="{31A7953A-C11E-EE4C-B8DF-A69627858499}" presName="Parent3" presStyleLbl="revTx" presStyleIdx="2" presStyleCnt="3">
        <dgm:presLayoutVars>
          <dgm:chMax val="1"/>
          <dgm:chPref val="1"/>
          <dgm:bulletEnabled val="1"/>
        </dgm:presLayoutVars>
      </dgm:prSet>
      <dgm:spPr/>
      <dgm:t>
        <a:bodyPr/>
        <a:lstStyle/>
        <a:p>
          <a:endParaRPr lang="sv-SE"/>
        </a:p>
      </dgm:t>
    </dgm:pt>
  </dgm:ptLst>
  <dgm:cxnLst>
    <dgm:cxn modelId="{64D5F08D-70AB-9247-9AA5-C6D0A8EAF0E9}" type="presOf" srcId="{BAC27E53-7494-2940-83B1-533A5F5ED7C1}" destId="{EF196393-D480-2C4F-819B-82160E74BFDD}" srcOrd="0" destOrd="0" presId="urn:microsoft.com/office/officeart/2009/layout/CircleArrowProcess"/>
    <dgm:cxn modelId="{3CA2FBF1-4194-2F41-880A-1E78A8939041}" type="presOf" srcId="{31A7953A-C11E-EE4C-B8DF-A69627858499}" destId="{1F6753BD-1F42-D44D-ABD7-E76926B4832C}" srcOrd="0" destOrd="0" presId="urn:microsoft.com/office/officeart/2009/layout/CircleArrowProcess"/>
    <dgm:cxn modelId="{8CF79B4D-7AD7-7847-BD11-0CAA75E69929}" srcId="{BAC27E53-7494-2940-83B1-533A5F5ED7C1}" destId="{31A7953A-C11E-EE4C-B8DF-A69627858499}" srcOrd="2" destOrd="0" parTransId="{7D9CC849-0163-784D-B669-5B6FA8EAD84B}" sibTransId="{CFEE92CF-4CBA-014A-A27E-D19C3906C160}"/>
    <dgm:cxn modelId="{37EF21B5-D78D-B64D-8489-26837E5BEB9E}" type="presOf" srcId="{7436D81E-2093-4F43-835C-FD8D7CDCFCA6}" destId="{A8E2CAB1-DBEC-4847-B4C3-703AD46EC1FE}" srcOrd="0" destOrd="0" presId="urn:microsoft.com/office/officeart/2009/layout/CircleArrowProcess"/>
    <dgm:cxn modelId="{DEF6991A-F8CC-FD41-9E47-3E68DB47937A}" srcId="{BAC27E53-7494-2940-83B1-533A5F5ED7C1}" destId="{1DA518C7-DF59-2C42-A344-CD365243511F}" srcOrd="1" destOrd="0" parTransId="{F55C6FF6-25BC-1C47-B2A7-0308346903F1}" sibTransId="{8793E918-2ACF-E04C-9796-AC9E7100992E}"/>
    <dgm:cxn modelId="{2FC8B67F-B05C-8941-95C1-7CB43FFC1F03}" srcId="{BAC27E53-7494-2940-83B1-533A5F5ED7C1}" destId="{7436D81E-2093-4F43-835C-FD8D7CDCFCA6}" srcOrd="0" destOrd="0" parTransId="{14C2E3ED-8921-7B49-ACB7-CFC6D174DB6B}" sibTransId="{71D59DB6-87A2-3143-9A4C-FB111C1A746B}"/>
    <dgm:cxn modelId="{21D19F9A-A70C-3F43-8CA5-6B0F8D44EF98}" type="presOf" srcId="{1DA518C7-DF59-2C42-A344-CD365243511F}" destId="{859829BB-98F8-794F-BB78-140D57794AF9}" srcOrd="0" destOrd="0" presId="urn:microsoft.com/office/officeart/2009/layout/CircleArrowProcess"/>
    <dgm:cxn modelId="{D97A3DC1-E173-B54A-8690-B93AD9AC3C32}" type="presParOf" srcId="{EF196393-D480-2C4F-819B-82160E74BFDD}" destId="{61A2ECA8-9978-C94D-A57D-E28DAC2703E4}" srcOrd="0" destOrd="0" presId="urn:microsoft.com/office/officeart/2009/layout/CircleArrowProcess"/>
    <dgm:cxn modelId="{2AE2202F-3513-8944-9F47-6F9F1C51F108}" type="presParOf" srcId="{61A2ECA8-9978-C94D-A57D-E28DAC2703E4}" destId="{2990F99B-0B31-5E4D-8F18-06354334E5AD}" srcOrd="0" destOrd="0" presId="urn:microsoft.com/office/officeart/2009/layout/CircleArrowProcess"/>
    <dgm:cxn modelId="{49981FD8-59FC-0048-8713-8BEC809D287C}" type="presParOf" srcId="{EF196393-D480-2C4F-819B-82160E74BFDD}" destId="{A8E2CAB1-DBEC-4847-B4C3-703AD46EC1FE}" srcOrd="1" destOrd="0" presId="urn:microsoft.com/office/officeart/2009/layout/CircleArrowProcess"/>
    <dgm:cxn modelId="{0DF5B3F8-369F-A74A-A4DE-28CC31EB55DC}" type="presParOf" srcId="{EF196393-D480-2C4F-819B-82160E74BFDD}" destId="{F2DDF554-15DB-A049-A49D-C2C98F35261A}" srcOrd="2" destOrd="0" presId="urn:microsoft.com/office/officeart/2009/layout/CircleArrowProcess"/>
    <dgm:cxn modelId="{14957939-47DF-F44D-A660-48BB55F15E90}" type="presParOf" srcId="{F2DDF554-15DB-A049-A49D-C2C98F35261A}" destId="{7FCBC992-62BA-8442-8A0F-636A85026D73}" srcOrd="0" destOrd="0" presId="urn:microsoft.com/office/officeart/2009/layout/CircleArrowProcess"/>
    <dgm:cxn modelId="{760ED511-F308-E542-8970-D6CA2967F729}" type="presParOf" srcId="{EF196393-D480-2C4F-819B-82160E74BFDD}" destId="{859829BB-98F8-794F-BB78-140D57794AF9}" srcOrd="3" destOrd="0" presId="urn:microsoft.com/office/officeart/2009/layout/CircleArrowProcess"/>
    <dgm:cxn modelId="{5A21E91A-5D08-114F-83D5-B088D0EBF3CC}" type="presParOf" srcId="{EF196393-D480-2C4F-819B-82160E74BFDD}" destId="{73F750EC-E443-D544-B284-53BA7F835E35}" srcOrd="4" destOrd="0" presId="urn:microsoft.com/office/officeart/2009/layout/CircleArrowProcess"/>
    <dgm:cxn modelId="{08746D19-7386-8D4D-8CBF-7CB7B9D11175}" type="presParOf" srcId="{73F750EC-E443-D544-B284-53BA7F835E35}" destId="{F6418E97-3B24-D34D-8CEF-2BC1808F4CAD}" srcOrd="0" destOrd="0" presId="urn:microsoft.com/office/officeart/2009/layout/CircleArrowProcess"/>
    <dgm:cxn modelId="{0DD3AFD6-92D0-7443-871F-6E6C85037379}" type="presParOf" srcId="{EF196393-D480-2C4F-819B-82160E74BFDD}" destId="{1F6753BD-1F42-D44D-ABD7-E76926B4832C}" srcOrd="5" destOrd="0" presId="urn:microsoft.com/office/officeart/2009/layout/CircleArrow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AC27E53-7494-2940-83B1-533A5F5ED7C1}" type="doc">
      <dgm:prSet loTypeId="urn:microsoft.com/office/officeart/2009/layout/CircleArrowProcess" loCatId="" qsTypeId="urn:microsoft.com/office/officeart/2005/8/quickstyle/simple1" qsCatId="simple" csTypeId="urn:microsoft.com/office/officeart/2005/8/colors/accent1_2" csCatId="accent1" phldr="1"/>
      <dgm:spPr/>
      <dgm:t>
        <a:bodyPr/>
        <a:lstStyle/>
        <a:p>
          <a:endParaRPr lang="sv-SE"/>
        </a:p>
      </dgm:t>
    </dgm:pt>
    <dgm:pt modelId="{7436D81E-2093-4F43-835C-FD8D7CDCFCA6}">
      <dgm:prSet phldrT="[Text]"/>
      <dgm:spPr/>
      <dgm:t>
        <a:bodyPr/>
        <a:lstStyle/>
        <a:p>
          <a:r>
            <a:rPr lang="sv-SE" b="0" i="0" dirty="0">
              <a:latin typeface="Trebuchet MS" panose="020B0703020202090204" pitchFamily="34" charset="0"/>
            </a:rPr>
            <a:t>Strategisk nivå</a:t>
          </a:r>
        </a:p>
      </dgm:t>
    </dgm:pt>
    <dgm:pt modelId="{14C2E3ED-8921-7B49-ACB7-CFC6D174DB6B}" type="parTrans" cxnId="{2FC8B67F-B05C-8941-95C1-7CB43FFC1F03}">
      <dgm:prSet/>
      <dgm:spPr/>
      <dgm:t>
        <a:bodyPr/>
        <a:lstStyle/>
        <a:p>
          <a:endParaRPr lang="sv-SE"/>
        </a:p>
      </dgm:t>
    </dgm:pt>
    <dgm:pt modelId="{71D59DB6-87A2-3143-9A4C-FB111C1A746B}" type="sibTrans" cxnId="{2FC8B67F-B05C-8941-95C1-7CB43FFC1F03}">
      <dgm:prSet/>
      <dgm:spPr/>
      <dgm:t>
        <a:bodyPr/>
        <a:lstStyle/>
        <a:p>
          <a:endParaRPr lang="sv-SE"/>
        </a:p>
      </dgm:t>
    </dgm:pt>
    <dgm:pt modelId="{1DA518C7-DF59-2C42-A344-CD365243511F}">
      <dgm:prSet phldrT="[Text]"/>
      <dgm:spPr/>
      <dgm:t>
        <a:bodyPr/>
        <a:lstStyle/>
        <a:p>
          <a:r>
            <a:rPr lang="sv-SE" b="0" i="0" dirty="0">
              <a:latin typeface="Trebuchet MS" panose="020B0703020202090204" pitchFamily="34" charset="0"/>
            </a:rPr>
            <a:t>Arbetsplats-träffar</a:t>
          </a:r>
        </a:p>
      </dgm:t>
    </dgm:pt>
    <dgm:pt modelId="{F55C6FF6-25BC-1C47-B2A7-0308346903F1}" type="parTrans" cxnId="{DEF6991A-F8CC-FD41-9E47-3E68DB47937A}">
      <dgm:prSet/>
      <dgm:spPr/>
      <dgm:t>
        <a:bodyPr/>
        <a:lstStyle/>
        <a:p>
          <a:endParaRPr lang="sv-SE"/>
        </a:p>
      </dgm:t>
    </dgm:pt>
    <dgm:pt modelId="{8793E918-2ACF-E04C-9796-AC9E7100992E}" type="sibTrans" cxnId="{DEF6991A-F8CC-FD41-9E47-3E68DB47937A}">
      <dgm:prSet/>
      <dgm:spPr/>
      <dgm:t>
        <a:bodyPr/>
        <a:lstStyle/>
        <a:p>
          <a:endParaRPr lang="sv-SE"/>
        </a:p>
      </dgm:t>
    </dgm:pt>
    <dgm:pt modelId="{31A7953A-C11E-EE4C-B8DF-A69627858499}">
      <dgm:prSet phldrT="[Text]"/>
      <dgm:spPr/>
      <dgm:t>
        <a:bodyPr/>
        <a:lstStyle/>
        <a:p>
          <a:r>
            <a:rPr lang="sv-SE" b="0" i="0" dirty="0">
              <a:latin typeface="Trebuchet MS" panose="020B0703020202090204" pitchFamily="34" charset="0"/>
            </a:rPr>
            <a:t>Från ord till Handling</a:t>
          </a:r>
        </a:p>
      </dgm:t>
    </dgm:pt>
    <dgm:pt modelId="{7D9CC849-0163-784D-B669-5B6FA8EAD84B}" type="parTrans" cxnId="{8CF79B4D-7AD7-7847-BD11-0CAA75E69929}">
      <dgm:prSet/>
      <dgm:spPr/>
      <dgm:t>
        <a:bodyPr/>
        <a:lstStyle/>
        <a:p>
          <a:endParaRPr lang="sv-SE"/>
        </a:p>
      </dgm:t>
    </dgm:pt>
    <dgm:pt modelId="{CFEE92CF-4CBA-014A-A27E-D19C3906C160}" type="sibTrans" cxnId="{8CF79B4D-7AD7-7847-BD11-0CAA75E69929}">
      <dgm:prSet/>
      <dgm:spPr/>
      <dgm:t>
        <a:bodyPr/>
        <a:lstStyle/>
        <a:p>
          <a:endParaRPr lang="sv-SE"/>
        </a:p>
      </dgm:t>
    </dgm:pt>
    <dgm:pt modelId="{EF196393-D480-2C4F-819B-82160E74BFDD}" type="pres">
      <dgm:prSet presAssocID="{BAC27E53-7494-2940-83B1-533A5F5ED7C1}" presName="Name0" presStyleCnt="0">
        <dgm:presLayoutVars>
          <dgm:chMax val="7"/>
          <dgm:chPref val="7"/>
          <dgm:dir/>
          <dgm:animLvl val="lvl"/>
        </dgm:presLayoutVars>
      </dgm:prSet>
      <dgm:spPr/>
      <dgm:t>
        <a:bodyPr/>
        <a:lstStyle/>
        <a:p>
          <a:endParaRPr lang="sv-SE"/>
        </a:p>
      </dgm:t>
    </dgm:pt>
    <dgm:pt modelId="{61A2ECA8-9978-C94D-A57D-E28DAC2703E4}" type="pres">
      <dgm:prSet presAssocID="{7436D81E-2093-4F43-835C-FD8D7CDCFCA6}" presName="Accent1" presStyleCnt="0"/>
      <dgm:spPr/>
    </dgm:pt>
    <dgm:pt modelId="{2990F99B-0B31-5E4D-8F18-06354334E5AD}" type="pres">
      <dgm:prSet presAssocID="{7436D81E-2093-4F43-835C-FD8D7CDCFCA6}" presName="Accent" presStyleLbl="node1" presStyleIdx="0" presStyleCnt="3"/>
      <dgm:spPr>
        <a:solidFill>
          <a:srgbClr val="FDD889"/>
        </a:solidFill>
      </dgm:spPr>
    </dgm:pt>
    <dgm:pt modelId="{A8E2CAB1-DBEC-4847-B4C3-703AD46EC1FE}" type="pres">
      <dgm:prSet presAssocID="{7436D81E-2093-4F43-835C-FD8D7CDCFCA6}" presName="Parent1" presStyleLbl="revTx" presStyleIdx="0" presStyleCnt="3" custLinFactNeighborY="-8464">
        <dgm:presLayoutVars>
          <dgm:chMax val="1"/>
          <dgm:chPref val="1"/>
          <dgm:bulletEnabled val="1"/>
        </dgm:presLayoutVars>
      </dgm:prSet>
      <dgm:spPr/>
      <dgm:t>
        <a:bodyPr/>
        <a:lstStyle/>
        <a:p>
          <a:endParaRPr lang="sv-SE"/>
        </a:p>
      </dgm:t>
    </dgm:pt>
    <dgm:pt modelId="{F2DDF554-15DB-A049-A49D-C2C98F35261A}" type="pres">
      <dgm:prSet presAssocID="{1DA518C7-DF59-2C42-A344-CD365243511F}" presName="Accent2" presStyleCnt="0"/>
      <dgm:spPr/>
    </dgm:pt>
    <dgm:pt modelId="{7FCBC992-62BA-8442-8A0F-636A85026D73}" type="pres">
      <dgm:prSet presAssocID="{1DA518C7-DF59-2C42-A344-CD365243511F}" presName="Accent" presStyleLbl="node1" presStyleIdx="1" presStyleCnt="3"/>
      <dgm:spPr>
        <a:solidFill>
          <a:srgbClr val="FCB31B"/>
        </a:solidFill>
      </dgm:spPr>
    </dgm:pt>
    <dgm:pt modelId="{859829BB-98F8-794F-BB78-140D57794AF9}" type="pres">
      <dgm:prSet presAssocID="{1DA518C7-DF59-2C42-A344-CD365243511F}" presName="Parent2" presStyleLbl="revTx" presStyleIdx="1" presStyleCnt="3" custLinFactNeighborY="-14928">
        <dgm:presLayoutVars>
          <dgm:chMax val="1"/>
          <dgm:chPref val="1"/>
          <dgm:bulletEnabled val="1"/>
        </dgm:presLayoutVars>
      </dgm:prSet>
      <dgm:spPr/>
      <dgm:t>
        <a:bodyPr/>
        <a:lstStyle/>
        <a:p>
          <a:endParaRPr lang="sv-SE"/>
        </a:p>
      </dgm:t>
    </dgm:pt>
    <dgm:pt modelId="{73F750EC-E443-D544-B284-53BA7F835E35}" type="pres">
      <dgm:prSet presAssocID="{31A7953A-C11E-EE4C-B8DF-A69627858499}" presName="Accent3" presStyleCnt="0"/>
      <dgm:spPr/>
    </dgm:pt>
    <dgm:pt modelId="{F6418E97-3B24-D34D-8CEF-2BC1808F4CAD}" type="pres">
      <dgm:prSet presAssocID="{31A7953A-C11E-EE4C-B8DF-A69627858499}" presName="Accent" presStyleLbl="node1" presStyleIdx="2" presStyleCnt="3"/>
      <dgm:spPr>
        <a:solidFill>
          <a:srgbClr val="F8841C"/>
        </a:solidFill>
      </dgm:spPr>
    </dgm:pt>
    <dgm:pt modelId="{1F6753BD-1F42-D44D-ABD7-E76926B4832C}" type="pres">
      <dgm:prSet presAssocID="{31A7953A-C11E-EE4C-B8DF-A69627858499}" presName="Parent3" presStyleLbl="revTx" presStyleIdx="2" presStyleCnt="3">
        <dgm:presLayoutVars>
          <dgm:chMax val="1"/>
          <dgm:chPref val="1"/>
          <dgm:bulletEnabled val="1"/>
        </dgm:presLayoutVars>
      </dgm:prSet>
      <dgm:spPr/>
      <dgm:t>
        <a:bodyPr/>
        <a:lstStyle/>
        <a:p>
          <a:endParaRPr lang="sv-SE"/>
        </a:p>
      </dgm:t>
    </dgm:pt>
  </dgm:ptLst>
  <dgm:cxnLst>
    <dgm:cxn modelId="{64D5F08D-70AB-9247-9AA5-C6D0A8EAF0E9}" type="presOf" srcId="{BAC27E53-7494-2940-83B1-533A5F5ED7C1}" destId="{EF196393-D480-2C4F-819B-82160E74BFDD}" srcOrd="0" destOrd="0" presId="urn:microsoft.com/office/officeart/2009/layout/CircleArrowProcess"/>
    <dgm:cxn modelId="{3CA2FBF1-4194-2F41-880A-1E78A8939041}" type="presOf" srcId="{31A7953A-C11E-EE4C-B8DF-A69627858499}" destId="{1F6753BD-1F42-D44D-ABD7-E76926B4832C}" srcOrd="0" destOrd="0" presId="urn:microsoft.com/office/officeart/2009/layout/CircleArrowProcess"/>
    <dgm:cxn modelId="{8CF79B4D-7AD7-7847-BD11-0CAA75E69929}" srcId="{BAC27E53-7494-2940-83B1-533A5F5ED7C1}" destId="{31A7953A-C11E-EE4C-B8DF-A69627858499}" srcOrd="2" destOrd="0" parTransId="{7D9CC849-0163-784D-B669-5B6FA8EAD84B}" sibTransId="{CFEE92CF-4CBA-014A-A27E-D19C3906C160}"/>
    <dgm:cxn modelId="{37EF21B5-D78D-B64D-8489-26837E5BEB9E}" type="presOf" srcId="{7436D81E-2093-4F43-835C-FD8D7CDCFCA6}" destId="{A8E2CAB1-DBEC-4847-B4C3-703AD46EC1FE}" srcOrd="0" destOrd="0" presId="urn:microsoft.com/office/officeart/2009/layout/CircleArrowProcess"/>
    <dgm:cxn modelId="{DEF6991A-F8CC-FD41-9E47-3E68DB47937A}" srcId="{BAC27E53-7494-2940-83B1-533A5F5ED7C1}" destId="{1DA518C7-DF59-2C42-A344-CD365243511F}" srcOrd="1" destOrd="0" parTransId="{F55C6FF6-25BC-1C47-B2A7-0308346903F1}" sibTransId="{8793E918-2ACF-E04C-9796-AC9E7100992E}"/>
    <dgm:cxn modelId="{2FC8B67F-B05C-8941-95C1-7CB43FFC1F03}" srcId="{BAC27E53-7494-2940-83B1-533A5F5ED7C1}" destId="{7436D81E-2093-4F43-835C-FD8D7CDCFCA6}" srcOrd="0" destOrd="0" parTransId="{14C2E3ED-8921-7B49-ACB7-CFC6D174DB6B}" sibTransId="{71D59DB6-87A2-3143-9A4C-FB111C1A746B}"/>
    <dgm:cxn modelId="{21D19F9A-A70C-3F43-8CA5-6B0F8D44EF98}" type="presOf" srcId="{1DA518C7-DF59-2C42-A344-CD365243511F}" destId="{859829BB-98F8-794F-BB78-140D57794AF9}" srcOrd="0" destOrd="0" presId="urn:microsoft.com/office/officeart/2009/layout/CircleArrowProcess"/>
    <dgm:cxn modelId="{D97A3DC1-E173-B54A-8690-B93AD9AC3C32}" type="presParOf" srcId="{EF196393-D480-2C4F-819B-82160E74BFDD}" destId="{61A2ECA8-9978-C94D-A57D-E28DAC2703E4}" srcOrd="0" destOrd="0" presId="urn:microsoft.com/office/officeart/2009/layout/CircleArrowProcess"/>
    <dgm:cxn modelId="{2AE2202F-3513-8944-9F47-6F9F1C51F108}" type="presParOf" srcId="{61A2ECA8-9978-C94D-A57D-E28DAC2703E4}" destId="{2990F99B-0B31-5E4D-8F18-06354334E5AD}" srcOrd="0" destOrd="0" presId="urn:microsoft.com/office/officeart/2009/layout/CircleArrowProcess"/>
    <dgm:cxn modelId="{49981FD8-59FC-0048-8713-8BEC809D287C}" type="presParOf" srcId="{EF196393-D480-2C4F-819B-82160E74BFDD}" destId="{A8E2CAB1-DBEC-4847-B4C3-703AD46EC1FE}" srcOrd="1" destOrd="0" presId="urn:microsoft.com/office/officeart/2009/layout/CircleArrowProcess"/>
    <dgm:cxn modelId="{0DF5B3F8-369F-A74A-A4DE-28CC31EB55DC}" type="presParOf" srcId="{EF196393-D480-2C4F-819B-82160E74BFDD}" destId="{F2DDF554-15DB-A049-A49D-C2C98F35261A}" srcOrd="2" destOrd="0" presId="urn:microsoft.com/office/officeart/2009/layout/CircleArrowProcess"/>
    <dgm:cxn modelId="{14957939-47DF-F44D-A660-48BB55F15E90}" type="presParOf" srcId="{F2DDF554-15DB-A049-A49D-C2C98F35261A}" destId="{7FCBC992-62BA-8442-8A0F-636A85026D73}" srcOrd="0" destOrd="0" presId="urn:microsoft.com/office/officeart/2009/layout/CircleArrowProcess"/>
    <dgm:cxn modelId="{760ED511-F308-E542-8970-D6CA2967F729}" type="presParOf" srcId="{EF196393-D480-2C4F-819B-82160E74BFDD}" destId="{859829BB-98F8-794F-BB78-140D57794AF9}" srcOrd="3" destOrd="0" presId="urn:microsoft.com/office/officeart/2009/layout/CircleArrowProcess"/>
    <dgm:cxn modelId="{5A21E91A-5D08-114F-83D5-B088D0EBF3CC}" type="presParOf" srcId="{EF196393-D480-2C4F-819B-82160E74BFDD}" destId="{73F750EC-E443-D544-B284-53BA7F835E35}" srcOrd="4" destOrd="0" presId="urn:microsoft.com/office/officeart/2009/layout/CircleArrowProcess"/>
    <dgm:cxn modelId="{08746D19-7386-8D4D-8CBF-7CB7B9D11175}" type="presParOf" srcId="{73F750EC-E443-D544-B284-53BA7F835E35}" destId="{F6418E97-3B24-D34D-8CEF-2BC1808F4CAD}" srcOrd="0" destOrd="0" presId="urn:microsoft.com/office/officeart/2009/layout/CircleArrowProcess"/>
    <dgm:cxn modelId="{0DD3AFD6-92D0-7443-871F-6E6C85037379}" type="presParOf" srcId="{EF196393-D480-2C4F-819B-82160E74BFDD}" destId="{1F6753BD-1F42-D44D-ABD7-E76926B4832C}" srcOrd="5" destOrd="0" presId="urn:microsoft.com/office/officeart/2009/layout/CircleArrow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AC27E53-7494-2940-83B1-533A5F5ED7C1}" type="doc">
      <dgm:prSet loTypeId="urn:microsoft.com/office/officeart/2009/layout/CircleArrowProcess" loCatId="" qsTypeId="urn:microsoft.com/office/officeart/2005/8/quickstyle/simple1" qsCatId="simple" csTypeId="urn:microsoft.com/office/officeart/2005/8/colors/accent1_2" csCatId="accent1" phldr="1"/>
      <dgm:spPr/>
      <dgm:t>
        <a:bodyPr/>
        <a:lstStyle/>
        <a:p>
          <a:endParaRPr lang="sv-SE"/>
        </a:p>
      </dgm:t>
    </dgm:pt>
    <dgm:pt modelId="{7436D81E-2093-4F43-835C-FD8D7CDCFCA6}">
      <dgm:prSet phldrT="[Text]"/>
      <dgm:spPr/>
      <dgm:t>
        <a:bodyPr/>
        <a:lstStyle/>
        <a:p>
          <a:r>
            <a:rPr lang="sv-SE" b="0" i="0" dirty="0">
              <a:latin typeface="Trebuchet MS" panose="020B0703020202090204" pitchFamily="34" charset="0"/>
            </a:rPr>
            <a:t>1. Strategisk analys</a:t>
          </a:r>
        </a:p>
      </dgm:t>
    </dgm:pt>
    <dgm:pt modelId="{14C2E3ED-8921-7B49-ACB7-CFC6D174DB6B}" type="parTrans" cxnId="{2FC8B67F-B05C-8941-95C1-7CB43FFC1F03}">
      <dgm:prSet/>
      <dgm:spPr/>
      <dgm:t>
        <a:bodyPr/>
        <a:lstStyle/>
        <a:p>
          <a:endParaRPr lang="sv-SE"/>
        </a:p>
      </dgm:t>
    </dgm:pt>
    <dgm:pt modelId="{71D59DB6-87A2-3143-9A4C-FB111C1A746B}" type="sibTrans" cxnId="{2FC8B67F-B05C-8941-95C1-7CB43FFC1F03}">
      <dgm:prSet/>
      <dgm:spPr/>
      <dgm:t>
        <a:bodyPr/>
        <a:lstStyle/>
        <a:p>
          <a:endParaRPr lang="sv-SE"/>
        </a:p>
      </dgm:t>
    </dgm:pt>
    <dgm:pt modelId="{1DA518C7-DF59-2C42-A344-CD365243511F}">
      <dgm:prSet phldrT="[Text]"/>
      <dgm:spPr/>
      <dgm:t>
        <a:bodyPr/>
        <a:lstStyle/>
        <a:p>
          <a:r>
            <a:rPr lang="sv-SE" b="0" i="0" dirty="0">
              <a:latin typeface="Trebuchet MS" panose="020B0703020202090204" pitchFamily="34" charset="0"/>
            </a:rPr>
            <a:t>2. Organisera och bemanna</a:t>
          </a:r>
        </a:p>
      </dgm:t>
    </dgm:pt>
    <dgm:pt modelId="{F55C6FF6-25BC-1C47-B2A7-0308346903F1}" type="parTrans" cxnId="{DEF6991A-F8CC-FD41-9E47-3E68DB47937A}">
      <dgm:prSet/>
      <dgm:spPr/>
      <dgm:t>
        <a:bodyPr/>
        <a:lstStyle/>
        <a:p>
          <a:endParaRPr lang="sv-SE"/>
        </a:p>
      </dgm:t>
    </dgm:pt>
    <dgm:pt modelId="{8793E918-2ACF-E04C-9796-AC9E7100992E}" type="sibTrans" cxnId="{DEF6991A-F8CC-FD41-9E47-3E68DB47937A}">
      <dgm:prSet/>
      <dgm:spPr/>
      <dgm:t>
        <a:bodyPr/>
        <a:lstStyle/>
        <a:p>
          <a:endParaRPr lang="sv-SE"/>
        </a:p>
      </dgm:t>
    </dgm:pt>
    <dgm:pt modelId="{31A7953A-C11E-EE4C-B8DF-A69627858499}">
      <dgm:prSet phldrT="[Text]"/>
      <dgm:spPr/>
      <dgm:t>
        <a:bodyPr/>
        <a:lstStyle/>
        <a:p>
          <a:r>
            <a:rPr lang="sv-SE" b="0" i="0" dirty="0">
              <a:latin typeface="Trebuchet MS" panose="020B0703020202090204" pitchFamily="34" charset="0"/>
            </a:rPr>
            <a:t>3. Hållbar arbetstids-förläggning</a:t>
          </a:r>
        </a:p>
      </dgm:t>
    </dgm:pt>
    <dgm:pt modelId="{7D9CC849-0163-784D-B669-5B6FA8EAD84B}" type="parTrans" cxnId="{8CF79B4D-7AD7-7847-BD11-0CAA75E69929}">
      <dgm:prSet/>
      <dgm:spPr/>
      <dgm:t>
        <a:bodyPr/>
        <a:lstStyle/>
        <a:p>
          <a:endParaRPr lang="sv-SE"/>
        </a:p>
      </dgm:t>
    </dgm:pt>
    <dgm:pt modelId="{CFEE92CF-4CBA-014A-A27E-D19C3906C160}" type="sibTrans" cxnId="{8CF79B4D-7AD7-7847-BD11-0CAA75E69929}">
      <dgm:prSet/>
      <dgm:spPr/>
      <dgm:t>
        <a:bodyPr/>
        <a:lstStyle/>
        <a:p>
          <a:endParaRPr lang="sv-SE"/>
        </a:p>
      </dgm:t>
    </dgm:pt>
    <dgm:pt modelId="{EF196393-D480-2C4F-819B-82160E74BFDD}" type="pres">
      <dgm:prSet presAssocID="{BAC27E53-7494-2940-83B1-533A5F5ED7C1}" presName="Name0" presStyleCnt="0">
        <dgm:presLayoutVars>
          <dgm:chMax val="7"/>
          <dgm:chPref val="7"/>
          <dgm:dir/>
          <dgm:animLvl val="lvl"/>
        </dgm:presLayoutVars>
      </dgm:prSet>
      <dgm:spPr/>
      <dgm:t>
        <a:bodyPr/>
        <a:lstStyle/>
        <a:p>
          <a:endParaRPr lang="sv-SE"/>
        </a:p>
      </dgm:t>
    </dgm:pt>
    <dgm:pt modelId="{61A2ECA8-9978-C94D-A57D-E28DAC2703E4}" type="pres">
      <dgm:prSet presAssocID="{7436D81E-2093-4F43-835C-FD8D7CDCFCA6}" presName="Accent1" presStyleCnt="0"/>
      <dgm:spPr/>
    </dgm:pt>
    <dgm:pt modelId="{2990F99B-0B31-5E4D-8F18-06354334E5AD}" type="pres">
      <dgm:prSet presAssocID="{7436D81E-2093-4F43-835C-FD8D7CDCFCA6}" presName="Accent" presStyleLbl="node1" presStyleIdx="0" presStyleCnt="3"/>
      <dgm:spPr>
        <a:solidFill>
          <a:srgbClr val="5AAFD7"/>
        </a:solidFill>
      </dgm:spPr>
    </dgm:pt>
    <dgm:pt modelId="{A8E2CAB1-DBEC-4847-B4C3-703AD46EC1FE}" type="pres">
      <dgm:prSet presAssocID="{7436D81E-2093-4F43-835C-FD8D7CDCFCA6}" presName="Parent1" presStyleLbl="revTx" presStyleIdx="0" presStyleCnt="3" custLinFactNeighborY="-8464">
        <dgm:presLayoutVars>
          <dgm:chMax val="1"/>
          <dgm:chPref val="1"/>
          <dgm:bulletEnabled val="1"/>
        </dgm:presLayoutVars>
      </dgm:prSet>
      <dgm:spPr/>
      <dgm:t>
        <a:bodyPr/>
        <a:lstStyle/>
        <a:p>
          <a:endParaRPr lang="sv-SE"/>
        </a:p>
      </dgm:t>
    </dgm:pt>
    <dgm:pt modelId="{F2DDF554-15DB-A049-A49D-C2C98F35261A}" type="pres">
      <dgm:prSet presAssocID="{1DA518C7-DF59-2C42-A344-CD365243511F}" presName="Accent2" presStyleCnt="0"/>
      <dgm:spPr/>
    </dgm:pt>
    <dgm:pt modelId="{7FCBC992-62BA-8442-8A0F-636A85026D73}" type="pres">
      <dgm:prSet presAssocID="{1DA518C7-DF59-2C42-A344-CD365243511F}" presName="Accent" presStyleLbl="node1" presStyleIdx="1" presStyleCnt="3"/>
      <dgm:spPr>
        <a:solidFill>
          <a:srgbClr val="FCB31B"/>
        </a:solidFill>
      </dgm:spPr>
    </dgm:pt>
    <dgm:pt modelId="{859829BB-98F8-794F-BB78-140D57794AF9}" type="pres">
      <dgm:prSet presAssocID="{1DA518C7-DF59-2C42-A344-CD365243511F}" presName="Parent2" presStyleLbl="revTx" presStyleIdx="1" presStyleCnt="3" custLinFactNeighborY="-14928">
        <dgm:presLayoutVars>
          <dgm:chMax val="1"/>
          <dgm:chPref val="1"/>
          <dgm:bulletEnabled val="1"/>
        </dgm:presLayoutVars>
      </dgm:prSet>
      <dgm:spPr/>
      <dgm:t>
        <a:bodyPr/>
        <a:lstStyle/>
        <a:p>
          <a:endParaRPr lang="sv-SE"/>
        </a:p>
      </dgm:t>
    </dgm:pt>
    <dgm:pt modelId="{73F750EC-E443-D544-B284-53BA7F835E35}" type="pres">
      <dgm:prSet presAssocID="{31A7953A-C11E-EE4C-B8DF-A69627858499}" presName="Accent3" presStyleCnt="0"/>
      <dgm:spPr/>
    </dgm:pt>
    <dgm:pt modelId="{F6418E97-3B24-D34D-8CEF-2BC1808F4CAD}" type="pres">
      <dgm:prSet presAssocID="{31A7953A-C11E-EE4C-B8DF-A69627858499}" presName="Accent" presStyleLbl="node1" presStyleIdx="2" presStyleCnt="3"/>
      <dgm:spPr>
        <a:solidFill>
          <a:srgbClr val="DA2D3B"/>
        </a:solidFill>
      </dgm:spPr>
    </dgm:pt>
    <dgm:pt modelId="{1F6753BD-1F42-D44D-ABD7-E76926B4832C}" type="pres">
      <dgm:prSet presAssocID="{31A7953A-C11E-EE4C-B8DF-A69627858499}" presName="Parent3" presStyleLbl="revTx" presStyleIdx="2" presStyleCnt="3">
        <dgm:presLayoutVars>
          <dgm:chMax val="1"/>
          <dgm:chPref val="1"/>
          <dgm:bulletEnabled val="1"/>
        </dgm:presLayoutVars>
      </dgm:prSet>
      <dgm:spPr/>
      <dgm:t>
        <a:bodyPr/>
        <a:lstStyle/>
        <a:p>
          <a:endParaRPr lang="sv-SE"/>
        </a:p>
      </dgm:t>
    </dgm:pt>
  </dgm:ptLst>
  <dgm:cxnLst>
    <dgm:cxn modelId="{64D5F08D-70AB-9247-9AA5-C6D0A8EAF0E9}" type="presOf" srcId="{BAC27E53-7494-2940-83B1-533A5F5ED7C1}" destId="{EF196393-D480-2C4F-819B-82160E74BFDD}" srcOrd="0" destOrd="0" presId="urn:microsoft.com/office/officeart/2009/layout/CircleArrowProcess"/>
    <dgm:cxn modelId="{3CA2FBF1-4194-2F41-880A-1E78A8939041}" type="presOf" srcId="{31A7953A-C11E-EE4C-B8DF-A69627858499}" destId="{1F6753BD-1F42-D44D-ABD7-E76926B4832C}" srcOrd="0" destOrd="0" presId="urn:microsoft.com/office/officeart/2009/layout/CircleArrowProcess"/>
    <dgm:cxn modelId="{8CF79B4D-7AD7-7847-BD11-0CAA75E69929}" srcId="{BAC27E53-7494-2940-83B1-533A5F5ED7C1}" destId="{31A7953A-C11E-EE4C-B8DF-A69627858499}" srcOrd="2" destOrd="0" parTransId="{7D9CC849-0163-784D-B669-5B6FA8EAD84B}" sibTransId="{CFEE92CF-4CBA-014A-A27E-D19C3906C160}"/>
    <dgm:cxn modelId="{37EF21B5-D78D-B64D-8489-26837E5BEB9E}" type="presOf" srcId="{7436D81E-2093-4F43-835C-FD8D7CDCFCA6}" destId="{A8E2CAB1-DBEC-4847-B4C3-703AD46EC1FE}" srcOrd="0" destOrd="0" presId="urn:microsoft.com/office/officeart/2009/layout/CircleArrowProcess"/>
    <dgm:cxn modelId="{DEF6991A-F8CC-FD41-9E47-3E68DB47937A}" srcId="{BAC27E53-7494-2940-83B1-533A5F5ED7C1}" destId="{1DA518C7-DF59-2C42-A344-CD365243511F}" srcOrd="1" destOrd="0" parTransId="{F55C6FF6-25BC-1C47-B2A7-0308346903F1}" sibTransId="{8793E918-2ACF-E04C-9796-AC9E7100992E}"/>
    <dgm:cxn modelId="{2FC8B67F-B05C-8941-95C1-7CB43FFC1F03}" srcId="{BAC27E53-7494-2940-83B1-533A5F5ED7C1}" destId="{7436D81E-2093-4F43-835C-FD8D7CDCFCA6}" srcOrd="0" destOrd="0" parTransId="{14C2E3ED-8921-7B49-ACB7-CFC6D174DB6B}" sibTransId="{71D59DB6-87A2-3143-9A4C-FB111C1A746B}"/>
    <dgm:cxn modelId="{21D19F9A-A70C-3F43-8CA5-6B0F8D44EF98}" type="presOf" srcId="{1DA518C7-DF59-2C42-A344-CD365243511F}" destId="{859829BB-98F8-794F-BB78-140D57794AF9}" srcOrd="0" destOrd="0" presId="urn:microsoft.com/office/officeart/2009/layout/CircleArrowProcess"/>
    <dgm:cxn modelId="{D97A3DC1-E173-B54A-8690-B93AD9AC3C32}" type="presParOf" srcId="{EF196393-D480-2C4F-819B-82160E74BFDD}" destId="{61A2ECA8-9978-C94D-A57D-E28DAC2703E4}" srcOrd="0" destOrd="0" presId="urn:microsoft.com/office/officeart/2009/layout/CircleArrowProcess"/>
    <dgm:cxn modelId="{2AE2202F-3513-8944-9F47-6F9F1C51F108}" type="presParOf" srcId="{61A2ECA8-9978-C94D-A57D-E28DAC2703E4}" destId="{2990F99B-0B31-5E4D-8F18-06354334E5AD}" srcOrd="0" destOrd="0" presId="urn:microsoft.com/office/officeart/2009/layout/CircleArrowProcess"/>
    <dgm:cxn modelId="{49981FD8-59FC-0048-8713-8BEC809D287C}" type="presParOf" srcId="{EF196393-D480-2C4F-819B-82160E74BFDD}" destId="{A8E2CAB1-DBEC-4847-B4C3-703AD46EC1FE}" srcOrd="1" destOrd="0" presId="urn:microsoft.com/office/officeart/2009/layout/CircleArrowProcess"/>
    <dgm:cxn modelId="{0DF5B3F8-369F-A74A-A4DE-28CC31EB55DC}" type="presParOf" srcId="{EF196393-D480-2C4F-819B-82160E74BFDD}" destId="{F2DDF554-15DB-A049-A49D-C2C98F35261A}" srcOrd="2" destOrd="0" presId="urn:microsoft.com/office/officeart/2009/layout/CircleArrowProcess"/>
    <dgm:cxn modelId="{14957939-47DF-F44D-A660-48BB55F15E90}" type="presParOf" srcId="{F2DDF554-15DB-A049-A49D-C2C98F35261A}" destId="{7FCBC992-62BA-8442-8A0F-636A85026D73}" srcOrd="0" destOrd="0" presId="urn:microsoft.com/office/officeart/2009/layout/CircleArrowProcess"/>
    <dgm:cxn modelId="{760ED511-F308-E542-8970-D6CA2967F729}" type="presParOf" srcId="{EF196393-D480-2C4F-819B-82160E74BFDD}" destId="{859829BB-98F8-794F-BB78-140D57794AF9}" srcOrd="3" destOrd="0" presId="urn:microsoft.com/office/officeart/2009/layout/CircleArrowProcess"/>
    <dgm:cxn modelId="{5A21E91A-5D08-114F-83D5-B088D0EBF3CC}" type="presParOf" srcId="{EF196393-D480-2C4F-819B-82160E74BFDD}" destId="{73F750EC-E443-D544-B284-53BA7F835E35}" srcOrd="4" destOrd="0" presId="urn:microsoft.com/office/officeart/2009/layout/CircleArrowProcess"/>
    <dgm:cxn modelId="{08746D19-7386-8D4D-8CBF-7CB7B9D11175}" type="presParOf" srcId="{73F750EC-E443-D544-B284-53BA7F835E35}" destId="{F6418E97-3B24-D34D-8CEF-2BC1808F4CAD}" srcOrd="0" destOrd="0" presId="urn:microsoft.com/office/officeart/2009/layout/CircleArrowProcess"/>
    <dgm:cxn modelId="{0DD3AFD6-92D0-7443-871F-6E6C85037379}" type="presParOf" srcId="{EF196393-D480-2C4F-819B-82160E74BFDD}" destId="{1F6753BD-1F42-D44D-ABD7-E76926B4832C}" srcOrd="5" destOrd="0" presId="urn:microsoft.com/office/officeart/2009/layout/CircleArrowProcess"/>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90F99B-0B31-5E4D-8F18-06354334E5AD}">
      <dsp:nvSpPr>
        <dsp:cNvPr id="0" name=""/>
        <dsp:cNvSpPr/>
      </dsp:nvSpPr>
      <dsp:spPr>
        <a:xfrm>
          <a:off x="3134772" y="0"/>
          <a:ext cx="2713808" cy="2714221"/>
        </a:xfrm>
        <a:prstGeom prst="circularArrow">
          <a:avLst>
            <a:gd name="adj1" fmla="val 10980"/>
            <a:gd name="adj2" fmla="val 1142322"/>
            <a:gd name="adj3" fmla="val 4500000"/>
            <a:gd name="adj4" fmla="val 10800000"/>
            <a:gd name="adj5" fmla="val 12500"/>
          </a:avLst>
        </a:prstGeom>
        <a:solidFill>
          <a:srgbClr val="5AAFD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8E2CAB1-DBEC-4847-B4C3-703AD46EC1FE}">
      <dsp:nvSpPr>
        <dsp:cNvPr id="0" name=""/>
        <dsp:cNvSpPr/>
      </dsp:nvSpPr>
      <dsp:spPr>
        <a:xfrm>
          <a:off x="3734613" y="916112"/>
          <a:ext cx="1508011" cy="7538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sv-SE" sz="1800" b="0" i="0" kern="1200" dirty="0">
              <a:latin typeface="Trebuchet MS" panose="020B0703020202090204" pitchFamily="34" charset="0"/>
            </a:rPr>
            <a:t>1. Strategisk analys</a:t>
          </a:r>
        </a:p>
      </dsp:txBody>
      <dsp:txXfrm>
        <a:off x="3734613" y="916112"/>
        <a:ext cx="1508011" cy="753825"/>
      </dsp:txXfrm>
    </dsp:sp>
    <dsp:sp modelId="{7FCBC992-62BA-8442-8A0F-636A85026D73}">
      <dsp:nvSpPr>
        <dsp:cNvPr id="0" name=""/>
        <dsp:cNvSpPr/>
      </dsp:nvSpPr>
      <dsp:spPr>
        <a:xfrm>
          <a:off x="2381021" y="1559521"/>
          <a:ext cx="2713808" cy="2714221"/>
        </a:xfrm>
        <a:prstGeom prst="leftCircularArrow">
          <a:avLst>
            <a:gd name="adj1" fmla="val 10980"/>
            <a:gd name="adj2" fmla="val 1142322"/>
            <a:gd name="adj3" fmla="val 6300000"/>
            <a:gd name="adj4" fmla="val 18900000"/>
            <a:gd name="adj5" fmla="val 12500"/>
          </a:avLst>
        </a:prstGeom>
        <a:solidFill>
          <a:srgbClr val="FCB31B"/>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59829BB-98F8-794F-BB78-140D57794AF9}">
      <dsp:nvSpPr>
        <dsp:cNvPr id="0" name=""/>
        <dsp:cNvSpPr/>
      </dsp:nvSpPr>
      <dsp:spPr>
        <a:xfrm>
          <a:off x="2867788" y="2465515"/>
          <a:ext cx="1718499" cy="7538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sv-SE" sz="1700" b="0" i="0" kern="1200" dirty="0">
              <a:latin typeface="Trebuchet MS" panose="020B0703020202090204" pitchFamily="34" charset="0"/>
            </a:rPr>
            <a:t>2. Organisation och bemanning</a:t>
          </a:r>
        </a:p>
      </dsp:txBody>
      <dsp:txXfrm>
        <a:off x="2867788" y="2465515"/>
        <a:ext cx="1718499" cy="753825"/>
      </dsp:txXfrm>
    </dsp:sp>
    <dsp:sp modelId="{F6418E97-3B24-D34D-8CEF-2BC1808F4CAD}">
      <dsp:nvSpPr>
        <dsp:cNvPr id="0" name=""/>
        <dsp:cNvSpPr/>
      </dsp:nvSpPr>
      <dsp:spPr>
        <a:xfrm>
          <a:off x="3327924" y="3305666"/>
          <a:ext cx="2331581" cy="2332516"/>
        </a:xfrm>
        <a:prstGeom prst="blockArc">
          <a:avLst>
            <a:gd name="adj1" fmla="val 13500000"/>
            <a:gd name="adj2" fmla="val 10800000"/>
            <a:gd name="adj3" fmla="val 12740"/>
          </a:avLst>
        </a:prstGeom>
        <a:solidFill>
          <a:srgbClr val="DA2D3B"/>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F6753BD-1F42-D44D-ABD7-E76926B4832C}">
      <dsp:nvSpPr>
        <dsp:cNvPr id="0" name=""/>
        <dsp:cNvSpPr/>
      </dsp:nvSpPr>
      <dsp:spPr>
        <a:xfrm>
          <a:off x="3738180" y="4119256"/>
          <a:ext cx="1508011" cy="7538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sv-SE" sz="1700" b="0" i="0" kern="1200" dirty="0">
              <a:latin typeface="Trebuchet MS" panose="020B0703020202090204" pitchFamily="34" charset="0"/>
            </a:rPr>
            <a:t>3. Hållbar arbetstids-förläggning</a:t>
          </a:r>
        </a:p>
      </dsp:txBody>
      <dsp:txXfrm>
        <a:off x="3738180" y="4119256"/>
        <a:ext cx="1508011" cy="75382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90F99B-0B31-5E4D-8F18-06354334E5AD}">
      <dsp:nvSpPr>
        <dsp:cNvPr id="0" name=""/>
        <dsp:cNvSpPr/>
      </dsp:nvSpPr>
      <dsp:spPr>
        <a:xfrm>
          <a:off x="1672511" y="0"/>
          <a:ext cx="2728473" cy="2728889"/>
        </a:xfrm>
        <a:prstGeom prst="circularArrow">
          <a:avLst>
            <a:gd name="adj1" fmla="val 10980"/>
            <a:gd name="adj2" fmla="val 1142322"/>
            <a:gd name="adj3" fmla="val 4500000"/>
            <a:gd name="adj4" fmla="val 10800000"/>
            <a:gd name="adj5" fmla="val 12500"/>
          </a:avLst>
        </a:prstGeom>
        <a:solidFill>
          <a:srgbClr val="FDD889"/>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8E2CAB1-DBEC-4847-B4C3-703AD46EC1FE}">
      <dsp:nvSpPr>
        <dsp:cNvPr id="0" name=""/>
        <dsp:cNvSpPr/>
      </dsp:nvSpPr>
      <dsp:spPr>
        <a:xfrm>
          <a:off x="2275593" y="921063"/>
          <a:ext cx="1516160" cy="7578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sv-SE" sz="2100" b="0" i="0" kern="1200" dirty="0">
              <a:latin typeface="Trebuchet MS" panose="020B0703020202090204" pitchFamily="34" charset="0"/>
            </a:rPr>
            <a:t>Strategisk nivå</a:t>
          </a:r>
        </a:p>
      </dsp:txBody>
      <dsp:txXfrm>
        <a:off x="2275593" y="921063"/>
        <a:ext cx="1516160" cy="757898"/>
      </dsp:txXfrm>
    </dsp:sp>
    <dsp:sp modelId="{7FCBC992-62BA-8442-8A0F-636A85026D73}">
      <dsp:nvSpPr>
        <dsp:cNvPr id="0" name=""/>
        <dsp:cNvSpPr/>
      </dsp:nvSpPr>
      <dsp:spPr>
        <a:xfrm>
          <a:off x="914687" y="1567949"/>
          <a:ext cx="2728473" cy="2728889"/>
        </a:xfrm>
        <a:prstGeom prst="leftCircularArrow">
          <a:avLst>
            <a:gd name="adj1" fmla="val 10980"/>
            <a:gd name="adj2" fmla="val 1142322"/>
            <a:gd name="adj3" fmla="val 6300000"/>
            <a:gd name="adj4" fmla="val 18900000"/>
            <a:gd name="adj5" fmla="val 12500"/>
          </a:avLst>
        </a:prstGeom>
        <a:solidFill>
          <a:srgbClr val="FCB31B"/>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59829BB-98F8-794F-BB78-140D57794AF9}">
      <dsp:nvSpPr>
        <dsp:cNvPr id="0" name=""/>
        <dsp:cNvSpPr/>
      </dsp:nvSpPr>
      <dsp:spPr>
        <a:xfrm>
          <a:off x="1520844" y="2449091"/>
          <a:ext cx="1516160" cy="7578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sv-SE" sz="2100" b="0" i="0" kern="1200" dirty="0">
              <a:latin typeface="Trebuchet MS" panose="020B0703020202090204" pitchFamily="34" charset="0"/>
            </a:rPr>
            <a:t>Arbetsplats-träffar</a:t>
          </a:r>
        </a:p>
      </dsp:txBody>
      <dsp:txXfrm>
        <a:off x="1520844" y="2449091"/>
        <a:ext cx="1516160" cy="757898"/>
      </dsp:txXfrm>
    </dsp:sp>
    <dsp:sp modelId="{F6418E97-3B24-D34D-8CEF-2BC1808F4CAD}">
      <dsp:nvSpPr>
        <dsp:cNvPr id="0" name=""/>
        <dsp:cNvSpPr/>
      </dsp:nvSpPr>
      <dsp:spPr>
        <a:xfrm>
          <a:off x="1866707" y="3323530"/>
          <a:ext cx="2344181" cy="2345121"/>
        </a:xfrm>
        <a:prstGeom prst="blockArc">
          <a:avLst>
            <a:gd name="adj1" fmla="val 13500000"/>
            <a:gd name="adj2" fmla="val 10800000"/>
            <a:gd name="adj3" fmla="val 12740"/>
          </a:avLst>
        </a:prstGeom>
        <a:solidFill>
          <a:srgbClr val="F8841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F6753BD-1F42-D44D-ABD7-E76926B4832C}">
      <dsp:nvSpPr>
        <dsp:cNvPr id="0" name=""/>
        <dsp:cNvSpPr/>
      </dsp:nvSpPr>
      <dsp:spPr>
        <a:xfrm>
          <a:off x="2279180" y="4141517"/>
          <a:ext cx="1516160" cy="7578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sv-SE" sz="2100" b="0" i="0" kern="1200" dirty="0">
              <a:latin typeface="Trebuchet MS" panose="020B0703020202090204" pitchFamily="34" charset="0"/>
            </a:rPr>
            <a:t>Från ord till Handling</a:t>
          </a:r>
        </a:p>
      </dsp:txBody>
      <dsp:txXfrm>
        <a:off x="2279180" y="4141517"/>
        <a:ext cx="1516160" cy="75789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90F99B-0B31-5E4D-8F18-06354334E5AD}">
      <dsp:nvSpPr>
        <dsp:cNvPr id="0" name=""/>
        <dsp:cNvSpPr/>
      </dsp:nvSpPr>
      <dsp:spPr>
        <a:xfrm>
          <a:off x="553817" y="453553"/>
          <a:ext cx="958425" cy="958571"/>
        </a:xfrm>
        <a:prstGeom prst="circularArrow">
          <a:avLst>
            <a:gd name="adj1" fmla="val 10980"/>
            <a:gd name="adj2" fmla="val 1142322"/>
            <a:gd name="adj3" fmla="val 4500000"/>
            <a:gd name="adj4" fmla="val 10800000"/>
            <a:gd name="adj5" fmla="val 12500"/>
          </a:avLst>
        </a:prstGeom>
        <a:solidFill>
          <a:srgbClr val="5AAFD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8E2CAB1-DBEC-4847-B4C3-703AD46EC1FE}">
      <dsp:nvSpPr>
        <dsp:cNvPr id="0" name=""/>
        <dsp:cNvSpPr/>
      </dsp:nvSpPr>
      <dsp:spPr>
        <a:xfrm>
          <a:off x="765660" y="777093"/>
          <a:ext cx="532578" cy="2662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sv-SE" sz="600" b="0" i="0" kern="1200" dirty="0">
              <a:latin typeface="Trebuchet MS" panose="020B0703020202090204" pitchFamily="34" charset="0"/>
            </a:rPr>
            <a:t>1. Strategisk analys</a:t>
          </a:r>
        </a:p>
      </dsp:txBody>
      <dsp:txXfrm>
        <a:off x="765660" y="777093"/>
        <a:ext cx="532578" cy="266225"/>
      </dsp:txXfrm>
    </dsp:sp>
    <dsp:sp modelId="{7FCBC992-62BA-8442-8A0F-636A85026D73}">
      <dsp:nvSpPr>
        <dsp:cNvPr id="0" name=""/>
        <dsp:cNvSpPr/>
      </dsp:nvSpPr>
      <dsp:spPr>
        <a:xfrm>
          <a:off x="287617" y="1004323"/>
          <a:ext cx="958425" cy="958571"/>
        </a:xfrm>
        <a:prstGeom prst="leftCircularArrow">
          <a:avLst>
            <a:gd name="adj1" fmla="val 10980"/>
            <a:gd name="adj2" fmla="val 1142322"/>
            <a:gd name="adj3" fmla="val 6300000"/>
            <a:gd name="adj4" fmla="val 18900000"/>
            <a:gd name="adj5" fmla="val 12500"/>
          </a:avLst>
        </a:prstGeom>
        <a:solidFill>
          <a:srgbClr val="FCB31B"/>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59829BB-98F8-794F-BB78-140D57794AF9}">
      <dsp:nvSpPr>
        <dsp:cNvPr id="0" name=""/>
        <dsp:cNvSpPr/>
      </dsp:nvSpPr>
      <dsp:spPr>
        <a:xfrm>
          <a:off x="500541" y="1313840"/>
          <a:ext cx="532578" cy="2662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sv-SE" sz="600" b="0" i="0" kern="1200" dirty="0">
              <a:latin typeface="Trebuchet MS" panose="020B0703020202090204" pitchFamily="34" charset="0"/>
            </a:rPr>
            <a:t>2. Organisera och bemanna</a:t>
          </a:r>
        </a:p>
      </dsp:txBody>
      <dsp:txXfrm>
        <a:off x="500541" y="1313840"/>
        <a:ext cx="532578" cy="266225"/>
      </dsp:txXfrm>
    </dsp:sp>
    <dsp:sp modelId="{F6418E97-3B24-D34D-8CEF-2BC1808F4CAD}">
      <dsp:nvSpPr>
        <dsp:cNvPr id="0" name=""/>
        <dsp:cNvSpPr/>
      </dsp:nvSpPr>
      <dsp:spPr>
        <a:xfrm>
          <a:off x="622031" y="1621003"/>
          <a:ext cx="823436" cy="823766"/>
        </a:xfrm>
        <a:prstGeom prst="blockArc">
          <a:avLst>
            <a:gd name="adj1" fmla="val 13500000"/>
            <a:gd name="adj2" fmla="val 10800000"/>
            <a:gd name="adj3" fmla="val 12740"/>
          </a:avLst>
        </a:prstGeom>
        <a:solidFill>
          <a:srgbClr val="DA2D3B"/>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F6753BD-1F42-D44D-ABD7-E76926B4832C}">
      <dsp:nvSpPr>
        <dsp:cNvPr id="0" name=""/>
        <dsp:cNvSpPr/>
      </dsp:nvSpPr>
      <dsp:spPr>
        <a:xfrm>
          <a:off x="766920" y="1908336"/>
          <a:ext cx="532578" cy="2662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sv-SE" sz="600" b="0" i="0" kern="1200" dirty="0">
              <a:latin typeface="Trebuchet MS" panose="020B0703020202090204" pitchFamily="34" charset="0"/>
            </a:rPr>
            <a:t>3. Hållbar arbetstids-förläggning</a:t>
          </a:r>
        </a:p>
      </dsp:txBody>
      <dsp:txXfrm>
        <a:off x="766920" y="1908336"/>
        <a:ext cx="532578" cy="266225"/>
      </dsp:txXfrm>
    </dsp:sp>
  </dsp:spTree>
</dsp:drawing>
</file>

<file path=ppt/diagrams/layout1.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0.17738</cdr:x>
      <cdr:y>0.00324</cdr:y>
    </cdr:from>
    <cdr:to>
      <cdr:x>0.40737</cdr:x>
      <cdr:y>0.11192</cdr:y>
    </cdr:to>
    <cdr:sp macro="" textlink="">
      <cdr:nvSpPr>
        <cdr:cNvPr id="2" name="textruta 4"/>
        <cdr:cNvSpPr txBox="1"/>
      </cdr:nvSpPr>
      <cdr:spPr>
        <a:xfrm xmlns:a="http://schemas.openxmlformats.org/drawingml/2006/main">
          <a:off x="1498626" y="12684"/>
          <a:ext cx="1943110" cy="425467"/>
        </a:xfrm>
        <a:prstGeom xmlns:a="http://schemas.openxmlformats.org/drawingml/2006/main" prst="rect">
          <a:avLst/>
        </a:prstGeom>
        <a:solidFill xmlns:a="http://schemas.openxmlformats.org/drawingml/2006/main">
          <a:schemeClr val="lt1"/>
        </a:solidFill>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en-US" sz="1800" b="1" i="0" u="none" strike="noStrike" dirty="0" err="1" smtClean="0">
              <a:solidFill>
                <a:srgbClr val="000000"/>
              </a:solidFill>
              <a:latin typeface="Calibri"/>
              <a:cs typeface="Calibri"/>
            </a:rPr>
            <a:t>Exempel</a:t>
          </a:r>
          <a:endParaRPr lang="sv-SE" sz="1800" b="1"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1952ACD2-79BA-4742-9DD3-4A737F5BDDD9}" type="datetimeFigureOut">
              <a:rPr lang="sv-SE" smtClean="0"/>
              <a:t>2020-02-24</a:t>
            </a:fld>
            <a:endParaRPr lang="sv-SE"/>
          </a:p>
        </p:txBody>
      </p:sp>
      <p:sp>
        <p:nvSpPr>
          <p:cNvPr id="4" name="Platshållare för bildobjekt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80A8DBE7-90EA-4E87-9FC8-47BB611950AC}" type="slidenum">
              <a:rPr lang="sv-SE" smtClean="0"/>
              <a:t>‹#›</a:t>
            </a:fld>
            <a:endParaRPr lang="sv-SE"/>
          </a:p>
        </p:txBody>
      </p:sp>
    </p:spTree>
    <p:extLst>
      <p:ext uri="{BB962C8B-B14F-4D97-AF65-F5344CB8AC3E}">
        <p14:creationId xmlns:p14="http://schemas.microsoft.com/office/powerpoint/2010/main" val="13275683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80A8DBE7-90EA-4E87-9FC8-47BB611950AC}" type="slidenum">
              <a:rPr lang="sv-SE" smtClean="0"/>
              <a:t>1</a:t>
            </a:fld>
            <a:endParaRPr lang="sv-SE"/>
          </a:p>
        </p:txBody>
      </p:sp>
    </p:spTree>
    <p:extLst>
      <p:ext uri="{BB962C8B-B14F-4D97-AF65-F5344CB8AC3E}">
        <p14:creationId xmlns:p14="http://schemas.microsoft.com/office/powerpoint/2010/main" val="24849914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baseline="0" dirty="0"/>
              <a:t>Vi står inför en period av ökade behov av välfärdstjänster. Det blir fler brukare, både yngre och äldre vilket i snitt förklarar behovet av att öka antalet medarbetare i välfärden med cirka 20 000 medarbetare per år. Dessutom kommer 30 000 anställda att gå i pension varje år och de behöver ersättas. Lite mer konkret innebär det 200 nya medarbetare om dagen 5 dagar i veckan året runt. Detta ska ske samtidigt som andelen av befolkningen som är i arbetsför ålder inte ökar lika snabbt som behoven.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sv-SE" baseline="0" dirty="0"/>
              <a:t>Detta är utmaningen och heltidsarbete som norm är en del av lösningen! </a:t>
            </a:r>
          </a:p>
          <a:p>
            <a:endParaRPr lang="sv-SE" dirty="0"/>
          </a:p>
        </p:txBody>
      </p:sp>
      <p:sp>
        <p:nvSpPr>
          <p:cNvPr id="4" name="Platshållare för bildnummer 3"/>
          <p:cNvSpPr>
            <a:spLocks noGrp="1"/>
          </p:cNvSpPr>
          <p:nvPr>
            <p:ph type="sldNum" sz="quarter" idx="5"/>
          </p:nvPr>
        </p:nvSpPr>
        <p:spPr/>
        <p:txBody>
          <a:bodyPr/>
          <a:lstStyle/>
          <a:p>
            <a:fld id="{80A8DBE7-90EA-4E87-9FC8-47BB611950AC}" type="slidenum">
              <a:rPr lang="sv-SE" smtClean="0"/>
              <a:t>11</a:t>
            </a:fld>
            <a:endParaRPr lang="sv-SE"/>
          </a:p>
        </p:txBody>
      </p:sp>
    </p:spTree>
    <p:extLst>
      <p:ext uri="{BB962C8B-B14F-4D97-AF65-F5344CB8AC3E}">
        <p14:creationId xmlns:p14="http://schemas.microsoft.com/office/powerpoint/2010/main" val="31225171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Prognos från SCB 2017</a:t>
            </a:r>
          </a:p>
          <a:p>
            <a:endParaRPr lang="sv-SE" dirty="0"/>
          </a:p>
        </p:txBody>
      </p:sp>
      <p:sp>
        <p:nvSpPr>
          <p:cNvPr id="4" name="Platshållare för bildnummer 3"/>
          <p:cNvSpPr>
            <a:spLocks noGrp="1"/>
          </p:cNvSpPr>
          <p:nvPr>
            <p:ph type="sldNum" sz="quarter" idx="5"/>
          </p:nvPr>
        </p:nvSpPr>
        <p:spPr/>
        <p:txBody>
          <a:bodyPr/>
          <a:lstStyle/>
          <a:p>
            <a:fld id="{80A8DBE7-90EA-4E87-9FC8-47BB611950AC}" type="slidenum">
              <a:rPr lang="sv-SE" smtClean="0"/>
              <a:t>12</a:t>
            </a:fld>
            <a:endParaRPr lang="sv-SE"/>
          </a:p>
        </p:txBody>
      </p:sp>
    </p:spTree>
    <p:extLst>
      <p:ext uri="{BB962C8B-B14F-4D97-AF65-F5344CB8AC3E}">
        <p14:creationId xmlns:p14="http://schemas.microsoft.com/office/powerpoint/2010/main" val="3816482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80A8DBE7-90EA-4E87-9FC8-47BB611950AC}" type="slidenum">
              <a:rPr lang="sv-SE" smtClean="0"/>
              <a:t>13</a:t>
            </a:fld>
            <a:endParaRPr lang="sv-SE"/>
          </a:p>
        </p:txBody>
      </p:sp>
    </p:spTree>
    <p:extLst>
      <p:ext uri="{BB962C8B-B14F-4D97-AF65-F5344CB8AC3E}">
        <p14:creationId xmlns:p14="http://schemas.microsoft.com/office/powerpoint/2010/main" val="36394522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Tillsammans med den här presentationen har vi skickat</a:t>
            </a:r>
            <a:r>
              <a:rPr lang="sv-SE" baseline="0" dirty="0" smtClean="0"/>
              <a:t> med en Excelfil som heter ”Befolkningsutveckling kommun 2018-2027”. Där kan du hämta ett diagram som beskriver prognosen för </a:t>
            </a:r>
            <a:r>
              <a:rPr lang="sv-SE" baseline="0" smtClean="0"/>
              <a:t>befolkningsutvecklingen </a:t>
            </a:r>
            <a:r>
              <a:rPr lang="sv-SE" baseline="0" smtClean="0"/>
              <a:t>i </a:t>
            </a:r>
            <a:r>
              <a:rPr lang="sv-SE" baseline="0" dirty="0" smtClean="0"/>
              <a:t>din kommun.</a:t>
            </a:r>
            <a:endParaRPr lang="sv-SE" dirty="0"/>
          </a:p>
        </p:txBody>
      </p:sp>
      <p:sp>
        <p:nvSpPr>
          <p:cNvPr id="4" name="Platshållare för bildnummer 3"/>
          <p:cNvSpPr>
            <a:spLocks noGrp="1"/>
          </p:cNvSpPr>
          <p:nvPr>
            <p:ph type="sldNum" sz="quarter" idx="5"/>
          </p:nvPr>
        </p:nvSpPr>
        <p:spPr/>
        <p:txBody>
          <a:bodyPr/>
          <a:lstStyle/>
          <a:p>
            <a:fld id="{80A8DBE7-90EA-4E87-9FC8-47BB611950AC}" type="slidenum">
              <a:rPr lang="sv-SE" smtClean="0"/>
              <a:t>14</a:t>
            </a:fld>
            <a:endParaRPr lang="sv-SE"/>
          </a:p>
        </p:txBody>
      </p:sp>
    </p:spTree>
    <p:extLst>
      <p:ext uri="{BB962C8B-B14F-4D97-AF65-F5344CB8AC3E}">
        <p14:creationId xmlns:p14="http://schemas.microsoft.com/office/powerpoint/2010/main" val="35584116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sv-SE" baseline="0" dirty="0"/>
          </a:p>
          <a:p>
            <a:endParaRPr lang="sv-SE" dirty="0"/>
          </a:p>
        </p:txBody>
      </p:sp>
      <p:sp>
        <p:nvSpPr>
          <p:cNvPr id="4" name="Platshållare för bildnummer 3"/>
          <p:cNvSpPr>
            <a:spLocks noGrp="1"/>
          </p:cNvSpPr>
          <p:nvPr>
            <p:ph type="sldNum" sz="quarter" idx="5"/>
          </p:nvPr>
        </p:nvSpPr>
        <p:spPr/>
        <p:txBody>
          <a:bodyPr/>
          <a:lstStyle/>
          <a:p>
            <a:fld id="{80A8DBE7-90EA-4E87-9FC8-47BB611950AC}" type="slidenum">
              <a:rPr lang="sv-SE" smtClean="0"/>
              <a:t>15</a:t>
            </a:fld>
            <a:endParaRPr lang="sv-SE"/>
          </a:p>
        </p:txBody>
      </p:sp>
    </p:spTree>
    <p:extLst>
      <p:ext uri="{BB962C8B-B14F-4D97-AF65-F5344CB8AC3E}">
        <p14:creationId xmlns:p14="http://schemas.microsoft.com/office/powerpoint/2010/main" val="12242385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80A8DBE7-90EA-4E87-9FC8-47BB611950AC}" type="slidenum">
              <a:rPr lang="sv-SE" smtClean="0"/>
              <a:t>16</a:t>
            </a:fld>
            <a:endParaRPr lang="sv-SE"/>
          </a:p>
        </p:txBody>
      </p:sp>
    </p:spTree>
    <p:extLst>
      <p:ext uri="{BB962C8B-B14F-4D97-AF65-F5344CB8AC3E}">
        <p14:creationId xmlns:p14="http://schemas.microsoft.com/office/powerpoint/2010/main" val="31446108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80A8DBE7-90EA-4E87-9FC8-47BB611950AC}" type="slidenum">
              <a:rPr lang="sv-SE" smtClean="0"/>
              <a:t>17</a:t>
            </a:fld>
            <a:endParaRPr lang="sv-SE"/>
          </a:p>
        </p:txBody>
      </p:sp>
    </p:spTree>
    <p:extLst>
      <p:ext uri="{BB962C8B-B14F-4D97-AF65-F5344CB8AC3E}">
        <p14:creationId xmlns:p14="http://schemas.microsoft.com/office/powerpoint/2010/main" val="5573954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80A8DBE7-90EA-4E87-9FC8-47BB611950AC}" type="slidenum">
              <a:rPr lang="sv-SE" smtClean="0"/>
              <a:t>18</a:t>
            </a:fld>
            <a:endParaRPr lang="sv-SE"/>
          </a:p>
        </p:txBody>
      </p:sp>
    </p:spTree>
    <p:extLst>
      <p:ext uri="{BB962C8B-B14F-4D97-AF65-F5344CB8AC3E}">
        <p14:creationId xmlns:p14="http://schemas.microsoft.com/office/powerpoint/2010/main" val="17940468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sv-SE" baseline="0" dirty="0"/>
          </a:p>
        </p:txBody>
      </p:sp>
      <p:sp>
        <p:nvSpPr>
          <p:cNvPr id="4" name="Platshållare för bildnummer 3"/>
          <p:cNvSpPr>
            <a:spLocks noGrp="1"/>
          </p:cNvSpPr>
          <p:nvPr>
            <p:ph type="sldNum" sz="quarter" idx="5"/>
          </p:nvPr>
        </p:nvSpPr>
        <p:spPr/>
        <p:txBody>
          <a:bodyPr/>
          <a:lstStyle/>
          <a:p>
            <a:fld id="{80A8DBE7-90EA-4E87-9FC8-47BB611950AC}" type="slidenum">
              <a:rPr lang="sv-SE" smtClean="0"/>
              <a:t>19</a:t>
            </a:fld>
            <a:endParaRPr lang="sv-SE"/>
          </a:p>
        </p:txBody>
      </p:sp>
    </p:spTree>
    <p:extLst>
      <p:ext uri="{BB962C8B-B14F-4D97-AF65-F5344CB8AC3E}">
        <p14:creationId xmlns:p14="http://schemas.microsoft.com/office/powerpoint/2010/main" val="7934336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sv-SE" baseline="0" dirty="0"/>
          </a:p>
        </p:txBody>
      </p:sp>
      <p:sp>
        <p:nvSpPr>
          <p:cNvPr id="4" name="Platshållare för bildnummer 3"/>
          <p:cNvSpPr>
            <a:spLocks noGrp="1"/>
          </p:cNvSpPr>
          <p:nvPr>
            <p:ph type="sldNum" sz="quarter" idx="5"/>
          </p:nvPr>
        </p:nvSpPr>
        <p:spPr/>
        <p:txBody>
          <a:bodyPr/>
          <a:lstStyle/>
          <a:p>
            <a:fld id="{80A8DBE7-90EA-4E87-9FC8-47BB611950AC}" type="slidenum">
              <a:rPr lang="sv-SE" smtClean="0"/>
              <a:t>20</a:t>
            </a:fld>
            <a:endParaRPr lang="sv-SE"/>
          </a:p>
        </p:txBody>
      </p:sp>
    </p:spTree>
    <p:extLst>
      <p:ext uri="{BB962C8B-B14F-4D97-AF65-F5344CB8AC3E}">
        <p14:creationId xmlns:p14="http://schemas.microsoft.com/office/powerpoint/2010/main" val="24001908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Heltidsresan steg för steg</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a:p>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Vi tänker oss att det finns tre steg som man behöver</a:t>
            </a:r>
            <a:r>
              <a:rPr lang="sv-SE" baseline="0" dirty="0"/>
              <a:t> ta sig igenom för att kunna införa en heltidsorganisation. Vi tror också att det är bra om man tar dem i en viss ordning.</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sv-SE" baseline="0" dirty="0"/>
              <a:t> </a:t>
            </a:r>
            <a:r>
              <a:rPr lang="sv-SE" baseline="0" dirty="0" smtClean="0"/>
              <a:t>Analysera nuläget </a:t>
            </a:r>
            <a:r>
              <a:rPr lang="sv-SE" baseline="0" dirty="0"/>
              <a:t>och </a:t>
            </a:r>
            <a:r>
              <a:rPr lang="sv-SE" baseline="0" dirty="0" smtClean="0"/>
              <a:t>se till att handlingsplanen är uppdaterad</a:t>
            </a:r>
            <a:endParaRPr lang="sv-SE" baseline="0" dirty="0"/>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sv-SE" baseline="0" dirty="0"/>
              <a:t> </a:t>
            </a:r>
            <a:r>
              <a:rPr lang="sv-SE" baseline="0" dirty="0" smtClean="0"/>
              <a:t>En dialog om </a:t>
            </a:r>
            <a:r>
              <a:rPr lang="sv-SE" baseline="0" dirty="0"/>
              <a:t>vad som krävs för att organisera och bemanna en heltidsorganisation</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sv-SE" baseline="0" dirty="0"/>
              <a:t> </a:t>
            </a:r>
            <a:r>
              <a:rPr lang="sv-SE" baseline="0" dirty="0" smtClean="0"/>
              <a:t>En dialog om </a:t>
            </a:r>
            <a:r>
              <a:rPr lang="sv-SE" baseline="0" dirty="0"/>
              <a:t>hur vi kan skapa en hållbar arbetstidsförläggning</a:t>
            </a: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sv-SE" baseline="0" dirty="0"/>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sv-SE" baseline="0" dirty="0"/>
              <a:t>Genomgående viktigt att ha en kontinuerlig dialog och samverkan så att alla berörda hålls informerade, kan ställa frågor och har en möjlighet att påverka utformningen av de lösningar som </a:t>
            </a:r>
            <a:r>
              <a:rPr lang="sv-SE" baseline="0" dirty="0" smtClean="0"/>
              <a:t>ni </a:t>
            </a:r>
            <a:r>
              <a:rPr lang="sv-SE" baseline="0" dirty="0"/>
              <a:t>kommer fram till.</a:t>
            </a: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sv-SE" baseline="0" dirty="0"/>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sv-SE" baseline="0" dirty="0"/>
              <a:t>Att införa en heltidsorganisation är komplex utmaning som man förmodligen aldrig blir riktigt klar med. Risken att återfalla i gamla modeller och tänkande är överhängande. Det behövs någon som har ansvar för att underhålla och utveckla modellen och samtidigt se till att alla nya chefer och medarbetare blir introducerade i tänk, rutiner och lokala spelregler.</a:t>
            </a: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sv-SE" baseline="0" dirty="0"/>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sv-SE" baseline="0" dirty="0"/>
          </a:p>
          <a:p>
            <a:endParaRPr lang="sv-SE" dirty="0"/>
          </a:p>
        </p:txBody>
      </p:sp>
      <p:sp>
        <p:nvSpPr>
          <p:cNvPr id="4" name="Platshållare för bildnummer 3"/>
          <p:cNvSpPr>
            <a:spLocks noGrp="1"/>
          </p:cNvSpPr>
          <p:nvPr>
            <p:ph type="sldNum" sz="quarter" idx="5"/>
          </p:nvPr>
        </p:nvSpPr>
        <p:spPr/>
        <p:txBody>
          <a:bodyPr/>
          <a:lstStyle/>
          <a:p>
            <a:fld id="{80A8DBE7-90EA-4E87-9FC8-47BB611950AC}" type="slidenum">
              <a:rPr lang="sv-SE" smtClean="0"/>
              <a:t>2</a:t>
            </a:fld>
            <a:endParaRPr lang="sv-SE"/>
          </a:p>
        </p:txBody>
      </p:sp>
    </p:spTree>
    <p:extLst>
      <p:ext uri="{BB962C8B-B14F-4D97-AF65-F5344CB8AC3E}">
        <p14:creationId xmlns:p14="http://schemas.microsoft.com/office/powerpoint/2010/main" val="381920583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80A8DBE7-90EA-4E87-9FC8-47BB611950AC}" type="slidenum">
              <a:rPr lang="sv-SE" smtClean="0"/>
              <a:t>21</a:t>
            </a:fld>
            <a:endParaRPr lang="sv-SE"/>
          </a:p>
        </p:txBody>
      </p:sp>
    </p:spTree>
    <p:extLst>
      <p:ext uri="{BB962C8B-B14F-4D97-AF65-F5344CB8AC3E}">
        <p14:creationId xmlns:p14="http://schemas.microsoft.com/office/powerpoint/2010/main" val="25709569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80A8DBE7-90EA-4E87-9FC8-47BB611950AC}" type="slidenum">
              <a:rPr lang="sv-SE" smtClean="0"/>
              <a:t>22</a:t>
            </a:fld>
            <a:endParaRPr lang="sv-SE"/>
          </a:p>
        </p:txBody>
      </p:sp>
    </p:spTree>
    <p:extLst>
      <p:ext uri="{BB962C8B-B14F-4D97-AF65-F5344CB8AC3E}">
        <p14:creationId xmlns:p14="http://schemas.microsoft.com/office/powerpoint/2010/main" val="408604003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80A8DBE7-90EA-4E87-9FC8-47BB611950AC}" type="slidenum">
              <a:rPr lang="sv-SE" smtClean="0"/>
              <a:t>23</a:t>
            </a:fld>
            <a:endParaRPr lang="sv-SE"/>
          </a:p>
        </p:txBody>
      </p:sp>
    </p:spTree>
    <p:extLst>
      <p:ext uri="{BB962C8B-B14F-4D97-AF65-F5344CB8AC3E}">
        <p14:creationId xmlns:p14="http://schemas.microsoft.com/office/powerpoint/2010/main" val="353371046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80A8DBE7-90EA-4E87-9FC8-47BB611950AC}" type="slidenum">
              <a:rPr lang="sv-SE" smtClean="0"/>
              <a:t>24</a:t>
            </a:fld>
            <a:endParaRPr lang="sv-SE"/>
          </a:p>
        </p:txBody>
      </p:sp>
    </p:spTree>
    <p:extLst>
      <p:ext uri="{BB962C8B-B14F-4D97-AF65-F5344CB8AC3E}">
        <p14:creationId xmlns:p14="http://schemas.microsoft.com/office/powerpoint/2010/main" val="61869814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dirty="0">
              <a:solidFill>
                <a:srgbClr val="339933"/>
              </a:solidFill>
            </a:endParaRPr>
          </a:p>
          <a:p>
            <a:endParaRPr lang="sv-SE" dirty="0"/>
          </a:p>
        </p:txBody>
      </p:sp>
      <p:sp>
        <p:nvSpPr>
          <p:cNvPr id="4" name="Platshållare för bildnummer 3"/>
          <p:cNvSpPr>
            <a:spLocks noGrp="1"/>
          </p:cNvSpPr>
          <p:nvPr>
            <p:ph type="sldNum" sz="quarter" idx="5"/>
          </p:nvPr>
        </p:nvSpPr>
        <p:spPr/>
        <p:txBody>
          <a:bodyPr/>
          <a:lstStyle/>
          <a:p>
            <a:fld id="{80A8DBE7-90EA-4E87-9FC8-47BB611950AC}" type="slidenum">
              <a:rPr lang="sv-SE" smtClean="0"/>
              <a:t>25</a:t>
            </a:fld>
            <a:endParaRPr lang="sv-SE"/>
          </a:p>
        </p:txBody>
      </p:sp>
    </p:spTree>
    <p:extLst>
      <p:ext uri="{BB962C8B-B14F-4D97-AF65-F5344CB8AC3E}">
        <p14:creationId xmlns:p14="http://schemas.microsoft.com/office/powerpoint/2010/main" val="169574214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80A8DBE7-90EA-4E87-9FC8-47BB611950AC}" type="slidenum">
              <a:rPr lang="sv-SE" smtClean="0"/>
              <a:t>26</a:t>
            </a:fld>
            <a:endParaRPr lang="sv-SE"/>
          </a:p>
        </p:txBody>
      </p:sp>
    </p:spTree>
    <p:extLst>
      <p:ext uri="{BB962C8B-B14F-4D97-AF65-F5344CB8AC3E}">
        <p14:creationId xmlns:p14="http://schemas.microsoft.com/office/powerpoint/2010/main" val="140363655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sv-SE" baseline="0" dirty="0"/>
          </a:p>
        </p:txBody>
      </p:sp>
      <p:sp>
        <p:nvSpPr>
          <p:cNvPr id="4" name="Platshållare för bildnummer 3"/>
          <p:cNvSpPr>
            <a:spLocks noGrp="1"/>
          </p:cNvSpPr>
          <p:nvPr>
            <p:ph type="sldNum" sz="quarter" idx="10"/>
          </p:nvPr>
        </p:nvSpPr>
        <p:spPr/>
        <p:txBody>
          <a:bodyPr/>
          <a:lstStyle/>
          <a:p>
            <a:fld id="{80A8DBE7-90EA-4E87-9FC8-47BB611950AC}" type="slidenum">
              <a:rPr lang="sv-SE" smtClean="0"/>
              <a:t>27</a:t>
            </a:fld>
            <a:endParaRPr lang="sv-SE"/>
          </a:p>
        </p:txBody>
      </p:sp>
    </p:spTree>
    <p:extLst>
      <p:ext uri="{BB962C8B-B14F-4D97-AF65-F5344CB8AC3E}">
        <p14:creationId xmlns:p14="http://schemas.microsoft.com/office/powerpoint/2010/main" val="353830930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80A8DBE7-90EA-4E87-9FC8-47BB611950AC}" type="slidenum">
              <a:rPr lang="sv-SE" smtClean="0"/>
              <a:t>28</a:t>
            </a:fld>
            <a:endParaRPr lang="sv-SE"/>
          </a:p>
        </p:txBody>
      </p:sp>
    </p:spTree>
    <p:extLst>
      <p:ext uri="{BB962C8B-B14F-4D97-AF65-F5344CB8AC3E}">
        <p14:creationId xmlns:p14="http://schemas.microsoft.com/office/powerpoint/2010/main" val="14879699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Organisera och bemanna 2.0</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a:p>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Tidigare har vi </a:t>
            </a:r>
            <a:r>
              <a:rPr lang="sv-SE" baseline="0" dirty="0" smtClean="0"/>
              <a:t>presenterat </a:t>
            </a:r>
            <a:r>
              <a:rPr lang="sv-SE" baseline="0" dirty="0"/>
              <a:t>en modell som vi kallar för Organisera och bemanna. Syftet var att visualisera behovet av och möjligheterna att organisera verksamheten på ett nytt sätt. På </a:t>
            </a:r>
            <a:r>
              <a:rPr lang="sv-SE" baseline="0" dirty="0" err="1"/>
              <a:t>heltid.nu</a:t>
            </a:r>
            <a:r>
              <a:rPr lang="sv-SE" baseline="0" dirty="0"/>
              <a:t> hittar du både en film och en PowerPoint-presentation som visar hur ni kan arbeta med den modellen.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sv-SE" baseline="0" dirty="0"/>
              <a:t>Nu har vi också tagit fram denna uppföljare som vi kallar för </a:t>
            </a:r>
            <a:r>
              <a:rPr lang="sv-SE" b="1" baseline="0" dirty="0"/>
              <a:t>Organisera och bemanna 2.0</a:t>
            </a:r>
            <a:r>
              <a:rPr lang="sv-SE" baseline="0" dirty="0"/>
              <a:t>. Tanken är att det ska vara en lite enklare, snabbare och mindre materialkrävande modell som man till exempel kan arbeta med på en arbetsplatsträff.</a:t>
            </a:r>
            <a:endParaRPr lang="sv-SE"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a:p>
        </p:txBody>
      </p:sp>
      <p:sp>
        <p:nvSpPr>
          <p:cNvPr id="4" name="Platshållare för bildnummer 3"/>
          <p:cNvSpPr>
            <a:spLocks noGrp="1"/>
          </p:cNvSpPr>
          <p:nvPr>
            <p:ph type="sldNum" sz="quarter" idx="5"/>
          </p:nvPr>
        </p:nvSpPr>
        <p:spPr/>
        <p:txBody>
          <a:bodyPr/>
          <a:lstStyle/>
          <a:p>
            <a:fld id="{80A8DBE7-90EA-4E87-9FC8-47BB611950AC}" type="slidenum">
              <a:rPr lang="sv-SE" smtClean="0"/>
              <a:t>3</a:t>
            </a:fld>
            <a:endParaRPr lang="sv-SE"/>
          </a:p>
        </p:txBody>
      </p:sp>
    </p:spTree>
    <p:extLst>
      <p:ext uri="{BB962C8B-B14F-4D97-AF65-F5344CB8AC3E}">
        <p14:creationId xmlns:p14="http://schemas.microsoft.com/office/powerpoint/2010/main" val="29656559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80A8DBE7-90EA-4E87-9FC8-47BB611950AC}" type="slidenum">
              <a:rPr lang="sv-SE" smtClean="0"/>
              <a:t>4</a:t>
            </a:fld>
            <a:endParaRPr lang="sv-SE"/>
          </a:p>
        </p:txBody>
      </p:sp>
    </p:spTree>
    <p:extLst>
      <p:ext uri="{BB962C8B-B14F-4D97-AF65-F5344CB8AC3E}">
        <p14:creationId xmlns:p14="http://schemas.microsoft.com/office/powerpoint/2010/main" val="18184200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lvl="0" indent="0" defTabSz="914400">
              <a:spcBef>
                <a:spcPts val="0"/>
              </a:spcBef>
              <a:buNone/>
              <a:defRPr/>
            </a:pPr>
            <a:r>
              <a:rPr lang="sv-SE" baseline="0" dirty="0" smtClean="0"/>
              <a:t>Alla tycker kanske inte att det är nödvändigt att införa en heltidsorganisation. Om den högsta ledingen inte tycker att heltidsarbete är en viktig och prioriterad fråga – så kan man med fog ställa sig frågan om det är lönt att dra igång ett heltidsarbete.</a:t>
            </a:r>
          </a:p>
          <a:p>
            <a:pPr marL="0" lvl="0" indent="0" defTabSz="914400">
              <a:spcBef>
                <a:spcPts val="0"/>
              </a:spcBef>
              <a:buNone/>
              <a:defRPr/>
            </a:pPr>
            <a:endParaRPr lang="sv-SE" baseline="0" dirty="0" smtClean="0"/>
          </a:p>
          <a:p>
            <a:pPr marL="0" lvl="0" indent="0" defTabSz="914400">
              <a:spcBef>
                <a:spcPts val="0"/>
              </a:spcBef>
              <a:buNone/>
              <a:defRPr/>
            </a:pPr>
            <a:r>
              <a:rPr lang="sv-SE" baseline="0" dirty="0" smtClean="0"/>
              <a:t>Samma sak gäller cheferna som ska leda det konkreta förändringsarbetet. Om de inte ser behovet, möjligheten och potentialen – så är oddsen helt klart dåliga.</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dirty="0"/>
          </a:p>
          <a:p>
            <a:pPr marL="0" indent="0" defTabSz="914400">
              <a:spcBef>
                <a:spcPts val="0"/>
              </a:spcBef>
              <a:buNone/>
              <a:defRPr/>
            </a:pPr>
            <a:endParaRPr lang="sv-SE" dirty="0"/>
          </a:p>
        </p:txBody>
      </p:sp>
      <p:sp>
        <p:nvSpPr>
          <p:cNvPr id="4" name="Platshållare för bildnummer 3"/>
          <p:cNvSpPr>
            <a:spLocks noGrp="1"/>
          </p:cNvSpPr>
          <p:nvPr>
            <p:ph type="sldNum" sz="quarter" idx="5"/>
          </p:nvPr>
        </p:nvSpPr>
        <p:spPr/>
        <p:txBody>
          <a:bodyPr/>
          <a:lstStyle/>
          <a:p>
            <a:fld id="{80A8DBE7-90EA-4E87-9FC8-47BB611950AC}" type="slidenum">
              <a:rPr lang="sv-SE" smtClean="0"/>
              <a:t>5</a:t>
            </a:fld>
            <a:endParaRPr lang="sv-SE"/>
          </a:p>
        </p:txBody>
      </p:sp>
    </p:spTree>
    <p:extLst>
      <p:ext uri="{BB962C8B-B14F-4D97-AF65-F5344CB8AC3E}">
        <p14:creationId xmlns:p14="http://schemas.microsoft.com/office/powerpoint/2010/main" val="26188471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indent="0" defTabSz="914400">
              <a:spcBef>
                <a:spcPts val="0"/>
              </a:spcBef>
              <a:buNone/>
              <a:defRPr/>
            </a:pPr>
            <a:endParaRPr lang="sv-SE" dirty="0"/>
          </a:p>
        </p:txBody>
      </p:sp>
      <p:sp>
        <p:nvSpPr>
          <p:cNvPr id="4" name="Platshållare för bildnummer 3"/>
          <p:cNvSpPr>
            <a:spLocks noGrp="1"/>
          </p:cNvSpPr>
          <p:nvPr>
            <p:ph type="sldNum" sz="quarter" idx="5"/>
          </p:nvPr>
        </p:nvSpPr>
        <p:spPr/>
        <p:txBody>
          <a:bodyPr/>
          <a:lstStyle/>
          <a:p>
            <a:fld id="{80A8DBE7-90EA-4E87-9FC8-47BB611950AC}" type="slidenum">
              <a:rPr lang="sv-SE" smtClean="0"/>
              <a:t>6</a:t>
            </a:fld>
            <a:endParaRPr lang="sv-SE"/>
          </a:p>
        </p:txBody>
      </p:sp>
    </p:spTree>
    <p:extLst>
      <p:ext uri="{BB962C8B-B14F-4D97-AF65-F5344CB8AC3E}">
        <p14:creationId xmlns:p14="http://schemas.microsoft.com/office/powerpoint/2010/main" val="5293871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80A8DBE7-90EA-4E87-9FC8-47BB611950AC}" type="slidenum">
              <a:rPr lang="sv-SE" smtClean="0"/>
              <a:t>7</a:t>
            </a:fld>
            <a:endParaRPr lang="sv-SE"/>
          </a:p>
        </p:txBody>
      </p:sp>
    </p:spTree>
    <p:extLst>
      <p:ext uri="{BB962C8B-B14F-4D97-AF65-F5344CB8AC3E}">
        <p14:creationId xmlns:p14="http://schemas.microsoft.com/office/powerpoint/2010/main" val="39757977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 </a:t>
            </a:r>
          </a:p>
          <a:p>
            <a:endParaRPr lang="sv-SE" dirty="0"/>
          </a:p>
        </p:txBody>
      </p:sp>
      <p:sp>
        <p:nvSpPr>
          <p:cNvPr id="4" name="Platshållare för bildnummer 3"/>
          <p:cNvSpPr>
            <a:spLocks noGrp="1"/>
          </p:cNvSpPr>
          <p:nvPr>
            <p:ph type="sldNum" sz="quarter" idx="5"/>
          </p:nvPr>
        </p:nvSpPr>
        <p:spPr/>
        <p:txBody>
          <a:bodyPr/>
          <a:lstStyle/>
          <a:p>
            <a:fld id="{80A8DBE7-90EA-4E87-9FC8-47BB611950AC}" type="slidenum">
              <a:rPr lang="sv-SE" smtClean="0"/>
              <a:t>8</a:t>
            </a:fld>
            <a:endParaRPr lang="sv-SE"/>
          </a:p>
        </p:txBody>
      </p:sp>
    </p:spTree>
    <p:extLst>
      <p:ext uri="{BB962C8B-B14F-4D97-AF65-F5344CB8AC3E}">
        <p14:creationId xmlns:p14="http://schemas.microsoft.com/office/powerpoint/2010/main" val="6346576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Mörkblå</a:t>
            </a:r>
          </a:p>
        </p:txBody>
      </p:sp>
      <p:sp>
        <p:nvSpPr>
          <p:cNvPr id="4" name="Platshållare för bildnummer 3"/>
          <p:cNvSpPr>
            <a:spLocks noGrp="1"/>
          </p:cNvSpPr>
          <p:nvPr>
            <p:ph type="sldNum" sz="quarter" idx="5"/>
          </p:nvPr>
        </p:nvSpPr>
        <p:spPr/>
        <p:txBody>
          <a:bodyPr/>
          <a:lstStyle/>
          <a:p>
            <a:fld id="{80A8DBE7-90EA-4E87-9FC8-47BB611950AC}" type="slidenum">
              <a:rPr lang="sv-SE" smtClean="0"/>
              <a:t>10</a:t>
            </a:fld>
            <a:endParaRPr lang="sv-SE"/>
          </a:p>
        </p:txBody>
      </p:sp>
    </p:spTree>
    <p:extLst>
      <p:ext uri="{BB962C8B-B14F-4D97-AF65-F5344CB8AC3E}">
        <p14:creationId xmlns:p14="http://schemas.microsoft.com/office/powerpoint/2010/main" val="20472922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lvl1pPr algn="ctr">
              <a:defRPr/>
            </a:lvl1pPr>
          </a:lstStyle>
          <a:p>
            <a:r>
              <a:rPr lang="sv-SE" dirty="0"/>
              <a:t>Klicka här för att ändra format</a:t>
            </a:r>
          </a:p>
        </p:txBody>
      </p:sp>
      <p:sp>
        <p:nvSpPr>
          <p:cNvPr id="3" name="Underrubrik 2"/>
          <p:cNvSpPr>
            <a:spLocks noGrp="1"/>
          </p:cNvSpPr>
          <p:nvPr>
            <p:ph type="subTitle" idx="1"/>
          </p:nvPr>
        </p:nvSpPr>
        <p:spPr>
          <a:xfrm>
            <a:off x="685800" y="3886200"/>
            <a:ext cx="7772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format på underrubrik i bakgrunden</a:t>
            </a:r>
          </a:p>
        </p:txBody>
      </p:sp>
      <p:sp>
        <p:nvSpPr>
          <p:cNvPr id="6" name="Platshållare för bildnummer 5"/>
          <p:cNvSpPr>
            <a:spLocks noGrp="1"/>
          </p:cNvSpPr>
          <p:nvPr>
            <p:ph type="sldNum" sz="quarter" idx="12"/>
          </p:nvPr>
        </p:nvSpPr>
        <p:spPr/>
        <p:txBody>
          <a:bodyPr/>
          <a:lstStyle/>
          <a:p>
            <a:fld id="{962BE873-CF04-E740-87A7-B0DF3B686CE0}" type="slidenum">
              <a:rPr lang="sv-SE" smtClean="0"/>
              <a:t>‹#›</a:t>
            </a:fld>
            <a:endParaRPr lang="sv-SE"/>
          </a:p>
        </p:txBody>
      </p:sp>
    </p:spTree>
    <p:extLst>
      <p:ext uri="{BB962C8B-B14F-4D97-AF65-F5344CB8AC3E}">
        <p14:creationId xmlns:p14="http://schemas.microsoft.com/office/powerpoint/2010/main" val="40848395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Klicka här för att ändra format</a:t>
            </a:r>
          </a:p>
        </p:txBody>
      </p:sp>
      <p:sp>
        <p:nvSpPr>
          <p:cNvPr id="3" name="Platshållare för innehåll 2"/>
          <p:cNvSpPr>
            <a:spLocks noGrp="1"/>
          </p:cNvSpPr>
          <p:nvPr>
            <p:ph sz="half" idx="1"/>
          </p:nvPr>
        </p:nvSpPr>
        <p:spPr>
          <a:xfrm>
            <a:off x="457200" y="1848677"/>
            <a:ext cx="4038600" cy="4277485"/>
          </a:xfrm>
        </p:spPr>
        <p:txBody>
          <a:bodyPr>
            <a:normAutofit/>
          </a:bodyPr>
          <a:lstStyle>
            <a:lvl1pPr>
              <a:defRPr sz="18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innehåll 3"/>
          <p:cNvSpPr>
            <a:spLocks noGrp="1"/>
          </p:cNvSpPr>
          <p:nvPr>
            <p:ph sz="half" idx="2"/>
          </p:nvPr>
        </p:nvSpPr>
        <p:spPr>
          <a:xfrm>
            <a:off x="4648200" y="1848677"/>
            <a:ext cx="4038600" cy="4277486"/>
          </a:xfrm>
        </p:spPr>
        <p:txBody>
          <a:bodyPr>
            <a:normAutofit/>
          </a:bodyPr>
          <a:lstStyle>
            <a:lvl1pPr>
              <a:defRPr sz="18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7" name="Platshållare för bildnummer 6"/>
          <p:cNvSpPr>
            <a:spLocks noGrp="1"/>
          </p:cNvSpPr>
          <p:nvPr>
            <p:ph type="sldNum" sz="quarter" idx="12"/>
          </p:nvPr>
        </p:nvSpPr>
        <p:spPr/>
        <p:txBody>
          <a:bodyPr/>
          <a:lstStyle/>
          <a:p>
            <a:fld id="{962BE873-CF04-E740-87A7-B0DF3B686CE0}" type="slidenum">
              <a:rPr lang="sv-SE" smtClean="0"/>
              <a:t>‹#›</a:t>
            </a:fld>
            <a:endParaRPr lang="sv-SE"/>
          </a:p>
        </p:txBody>
      </p:sp>
    </p:spTree>
    <p:extLst>
      <p:ext uri="{BB962C8B-B14F-4D97-AF65-F5344CB8AC3E}">
        <p14:creationId xmlns:p14="http://schemas.microsoft.com/office/powerpoint/2010/main" val="23104574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5" name="Platshållare för bildnummer 4"/>
          <p:cNvSpPr>
            <a:spLocks noGrp="1"/>
          </p:cNvSpPr>
          <p:nvPr>
            <p:ph type="sldNum" sz="quarter" idx="12"/>
          </p:nvPr>
        </p:nvSpPr>
        <p:spPr/>
        <p:txBody>
          <a:bodyPr/>
          <a:lstStyle/>
          <a:p>
            <a:fld id="{962BE873-CF04-E740-87A7-B0DF3B686CE0}" type="slidenum">
              <a:rPr lang="sv-SE" smtClean="0"/>
              <a:t>‹#›</a:t>
            </a:fld>
            <a:endParaRPr lang="sv-SE"/>
          </a:p>
        </p:txBody>
      </p:sp>
    </p:spTree>
    <p:extLst>
      <p:ext uri="{BB962C8B-B14F-4D97-AF65-F5344CB8AC3E}">
        <p14:creationId xmlns:p14="http://schemas.microsoft.com/office/powerpoint/2010/main" val="41830012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Platshållare för bildnummer 3"/>
          <p:cNvSpPr>
            <a:spLocks noGrp="1"/>
          </p:cNvSpPr>
          <p:nvPr>
            <p:ph type="sldNum" sz="quarter" idx="12"/>
          </p:nvPr>
        </p:nvSpPr>
        <p:spPr/>
        <p:txBody>
          <a:bodyPr/>
          <a:lstStyle/>
          <a:p>
            <a:fld id="{962BE873-CF04-E740-87A7-B0DF3B686CE0}" type="slidenum">
              <a:rPr lang="sv-SE" smtClean="0"/>
              <a:t>‹#›</a:t>
            </a:fld>
            <a:endParaRPr lang="sv-SE"/>
          </a:p>
        </p:txBody>
      </p:sp>
    </p:spTree>
    <p:extLst>
      <p:ext uri="{BB962C8B-B14F-4D97-AF65-F5344CB8AC3E}">
        <p14:creationId xmlns:p14="http://schemas.microsoft.com/office/powerpoint/2010/main" val="8915134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a:xfrm>
            <a:off x="457200" y="6356350"/>
            <a:ext cx="5212080" cy="365125"/>
          </a:xfrm>
          <a:prstGeom prst="rect">
            <a:avLst/>
          </a:prstGeom>
        </p:spPr>
        <p:txBody>
          <a:bodyPr/>
          <a:lstStyle/>
          <a:p>
            <a:fld id="{9259FC23-6CD0-CE45-B9CB-CBA3DD71B968}" type="datetimeFigureOut">
              <a:rPr lang="sv-SE" smtClean="0"/>
              <a:t>2020-02-24</a:t>
            </a:fld>
            <a:endParaRPr lang="sv-SE"/>
          </a:p>
        </p:txBody>
      </p:sp>
      <p:sp>
        <p:nvSpPr>
          <p:cNvPr id="3" name="Platshållare för sidfot 2"/>
          <p:cNvSpPr>
            <a:spLocks noGrp="1"/>
          </p:cNvSpPr>
          <p:nvPr>
            <p:ph type="ftr" sz="quarter" idx="11"/>
          </p:nvPr>
        </p:nvSpPr>
        <p:spPr>
          <a:xfrm>
            <a:off x="3124200" y="6356350"/>
            <a:ext cx="2895600" cy="365125"/>
          </a:xfrm>
          <a:prstGeom prst="rect">
            <a:avLst/>
          </a:prstGeom>
        </p:spPr>
        <p:txBody>
          <a:bodyPr/>
          <a:lstStyle/>
          <a:p>
            <a:endParaRPr lang="sv-SE"/>
          </a:p>
        </p:txBody>
      </p:sp>
      <p:sp>
        <p:nvSpPr>
          <p:cNvPr id="4" name="Platshållare för bildnummer 3"/>
          <p:cNvSpPr>
            <a:spLocks noGrp="1"/>
          </p:cNvSpPr>
          <p:nvPr>
            <p:ph type="sldNum" sz="quarter" idx="12"/>
          </p:nvPr>
        </p:nvSpPr>
        <p:spPr/>
        <p:txBody>
          <a:bodyPr/>
          <a:lstStyle/>
          <a:p>
            <a:fld id="{962BE873-CF04-E740-87A7-B0DF3B686CE0}" type="slidenum">
              <a:rPr lang="sv-SE" smtClean="0"/>
              <a:t>‹#›</a:t>
            </a:fld>
            <a:endParaRPr lang="sv-SE"/>
          </a:p>
        </p:txBody>
      </p:sp>
      <p:sp>
        <p:nvSpPr>
          <p:cNvPr id="5" name="Rektangel 4">
            <a:extLst>
              <a:ext uri="{FF2B5EF4-FFF2-40B4-BE49-F238E27FC236}">
                <a16:creationId xmlns:a16="http://schemas.microsoft.com/office/drawing/2014/main" id="{F8F9B69F-E8DC-6748-8559-09C08281E846}"/>
              </a:ext>
            </a:extLst>
          </p:cNvPr>
          <p:cNvSpPr/>
          <p:nvPr userDrawn="1"/>
        </p:nvSpPr>
        <p:spPr>
          <a:xfrm>
            <a:off x="0" y="0"/>
            <a:ext cx="9144000" cy="6858000"/>
          </a:xfrm>
          <a:prstGeom prst="rect">
            <a:avLst/>
          </a:prstGeom>
          <a:solidFill>
            <a:srgbClr val="5AAFD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dirty="0"/>
          </a:p>
        </p:txBody>
      </p:sp>
      <p:sp>
        <p:nvSpPr>
          <p:cNvPr id="7" name="Rubrik 1">
            <a:extLst>
              <a:ext uri="{FF2B5EF4-FFF2-40B4-BE49-F238E27FC236}">
                <a16:creationId xmlns:a16="http://schemas.microsoft.com/office/drawing/2014/main" id="{293F877A-B6B5-8149-A101-3F06E4AC2977}"/>
              </a:ext>
            </a:extLst>
          </p:cNvPr>
          <p:cNvSpPr>
            <a:spLocks noGrp="1"/>
          </p:cNvSpPr>
          <p:nvPr>
            <p:ph type="title" hasCustomPrompt="1"/>
          </p:nvPr>
        </p:nvSpPr>
        <p:spPr>
          <a:xfrm>
            <a:off x="457200" y="586409"/>
            <a:ext cx="8229600" cy="3080308"/>
          </a:xfrm>
        </p:spPr>
        <p:txBody>
          <a:bodyPr anchor="b">
            <a:normAutofit/>
          </a:bodyPr>
          <a:lstStyle>
            <a:lvl1pPr algn="ctr">
              <a:defRPr sz="4800">
                <a:solidFill>
                  <a:schemeClr val="bg1"/>
                </a:solidFill>
              </a:defRPr>
            </a:lvl1pPr>
          </a:lstStyle>
          <a:p>
            <a:r>
              <a:rPr lang="sv-SE" dirty="0"/>
              <a:t>Klicka här för att ändra format</a:t>
            </a:r>
          </a:p>
        </p:txBody>
      </p:sp>
      <p:sp>
        <p:nvSpPr>
          <p:cNvPr id="10" name="Platshållare för innehåll 3">
            <a:extLst>
              <a:ext uri="{FF2B5EF4-FFF2-40B4-BE49-F238E27FC236}">
                <a16:creationId xmlns:a16="http://schemas.microsoft.com/office/drawing/2014/main" id="{C1CE9EF1-43D9-6E49-9548-9A76A3EFEAEC}"/>
              </a:ext>
            </a:extLst>
          </p:cNvPr>
          <p:cNvSpPr>
            <a:spLocks noGrp="1"/>
          </p:cNvSpPr>
          <p:nvPr>
            <p:ph sz="half" idx="2"/>
          </p:nvPr>
        </p:nvSpPr>
        <p:spPr>
          <a:xfrm>
            <a:off x="457200" y="3796747"/>
            <a:ext cx="8229600" cy="2329415"/>
          </a:xfrm>
        </p:spPr>
        <p:txBody>
          <a:bodyPr>
            <a:normAutofit/>
          </a:bodyPr>
          <a:lstStyle>
            <a:lvl1pPr marL="0" indent="0" algn="ctr">
              <a:buNone/>
              <a:defRPr sz="3000">
                <a:solidFill>
                  <a:schemeClr val="bg1"/>
                </a:solidFill>
              </a:defRPr>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sv-SE" dirty="0"/>
              <a:t>Klicka här för att ändra format på bakgrundstexten</a:t>
            </a:r>
          </a:p>
        </p:txBody>
      </p:sp>
      <p:sp>
        <p:nvSpPr>
          <p:cNvPr id="12" name="Platshållare för datum 3">
            <a:extLst>
              <a:ext uri="{FF2B5EF4-FFF2-40B4-BE49-F238E27FC236}">
                <a16:creationId xmlns:a16="http://schemas.microsoft.com/office/drawing/2014/main" id="{A5AEC461-3C9F-D94C-800E-0DE05FA8F80A}"/>
              </a:ext>
            </a:extLst>
          </p:cNvPr>
          <p:cNvSpPr txBox="1">
            <a:spLocks/>
          </p:cNvSpPr>
          <p:nvPr userDrawn="1"/>
        </p:nvSpPr>
        <p:spPr>
          <a:xfrm>
            <a:off x="179407" y="6400799"/>
            <a:ext cx="5212080" cy="365125"/>
          </a:xfrm>
          <a:prstGeom prst="rect">
            <a:avLst/>
          </a:prstGeom>
        </p:spPr>
        <p:txBody>
          <a:bodyPr vert="horz" lIns="91440" tIns="45720" rIns="91440" bIns="45720" rtlCol="0" anchor="ctr">
            <a:normAutofit/>
          </a:bodyPr>
          <a:lstStyle>
            <a:lvl1pPr marL="0" indent="0" algn="l" defTabSz="457200" rtl="0" eaLnBrk="1" latinLnBrk="0" hangingPunct="1">
              <a:spcBef>
                <a:spcPct val="20000"/>
              </a:spcBef>
              <a:buFont typeface="Arial"/>
              <a:buNone/>
              <a:defRPr sz="1200" b="1" i="0" kern="1200">
                <a:solidFill>
                  <a:srgbClr val="5AAFD7"/>
                </a:solidFill>
                <a:latin typeface="Trebuchet MS" panose="020B0703020202090204" pitchFamily="34" charset="0"/>
                <a:ea typeface="+mn-ea"/>
                <a:cs typeface="+mn-cs"/>
              </a:defRPr>
            </a:lvl1pPr>
            <a:lvl2pPr marL="742950" indent="-285750" algn="l" defTabSz="457200" rtl="0" eaLnBrk="1" latinLnBrk="0" hangingPunct="1">
              <a:spcBef>
                <a:spcPct val="20000"/>
              </a:spcBef>
              <a:buFont typeface="Arial"/>
              <a:buChar char="–"/>
              <a:defRPr sz="1800" b="0" i="0" kern="1200">
                <a:solidFill>
                  <a:schemeClr val="tx1"/>
                </a:solidFill>
                <a:latin typeface="Trebuchet MS" panose="020B0703020202090204" pitchFamily="34" charset="0"/>
                <a:ea typeface="+mn-ea"/>
                <a:cs typeface="+mn-cs"/>
              </a:defRPr>
            </a:lvl2pPr>
            <a:lvl3pPr marL="1143000" indent="-228600" algn="l" defTabSz="457200" rtl="0" eaLnBrk="1" latinLnBrk="0" hangingPunct="1">
              <a:spcBef>
                <a:spcPct val="20000"/>
              </a:spcBef>
              <a:buFont typeface="Arial"/>
              <a:buChar char="•"/>
              <a:defRPr sz="1600" b="0" i="0" kern="1200">
                <a:solidFill>
                  <a:schemeClr val="tx1"/>
                </a:solidFill>
                <a:latin typeface="Trebuchet MS" panose="020B0703020202090204" pitchFamily="34" charset="0"/>
                <a:ea typeface="+mn-ea"/>
                <a:cs typeface="+mn-cs"/>
              </a:defRPr>
            </a:lvl3pPr>
            <a:lvl4pPr marL="1600200" indent="-228600" algn="l" defTabSz="457200" rtl="0" eaLnBrk="1" latinLnBrk="0" hangingPunct="1">
              <a:spcBef>
                <a:spcPct val="20000"/>
              </a:spcBef>
              <a:buFont typeface="Arial"/>
              <a:buChar char="–"/>
              <a:defRPr sz="1400" b="0" i="0" kern="1200">
                <a:solidFill>
                  <a:schemeClr val="tx1"/>
                </a:solidFill>
                <a:latin typeface="Trebuchet MS" panose="020B0703020202090204" pitchFamily="34" charset="0"/>
                <a:ea typeface="+mn-ea"/>
                <a:cs typeface="+mn-cs"/>
              </a:defRPr>
            </a:lvl4pPr>
            <a:lvl5pPr marL="2057400" indent="-228600" algn="l" defTabSz="457200" rtl="0" eaLnBrk="1" latinLnBrk="0" hangingPunct="1">
              <a:spcBef>
                <a:spcPct val="20000"/>
              </a:spcBef>
              <a:buFont typeface="Arial"/>
              <a:buChar char="»"/>
              <a:defRPr sz="1400" b="0" i="0" kern="1200">
                <a:solidFill>
                  <a:schemeClr val="tx1"/>
                </a:solidFill>
                <a:latin typeface="Trebuchet MS" panose="020B0703020202090204" pitchFamily="34" charset="0"/>
                <a:ea typeface="+mn-ea"/>
                <a:cs typeface="+mn-cs"/>
              </a:defRPr>
            </a:lvl5pPr>
            <a:lvl6pPr marL="2514600" indent="-228600" algn="l" defTabSz="457200" rtl="0" eaLnBrk="1" latinLnBrk="0" hangingPunct="1">
              <a:spcBef>
                <a:spcPct val="20000"/>
              </a:spcBef>
              <a:buFont typeface="Arial"/>
              <a:buChar char="•"/>
              <a:defRPr sz="18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8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8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800" kern="1200">
                <a:solidFill>
                  <a:schemeClr val="tx1"/>
                </a:solidFill>
                <a:latin typeface="+mn-lt"/>
                <a:ea typeface="+mn-ea"/>
                <a:cs typeface="+mn-cs"/>
              </a:defRPr>
            </a:lvl9pPr>
          </a:lstStyle>
          <a:p>
            <a:r>
              <a:rPr lang="sv-SE" dirty="0">
                <a:solidFill>
                  <a:schemeClr val="bg1"/>
                </a:solidFill>
              </a:rPr>
              <a:t>ORGANISERA OCH BEMANNA 2.0</a:t>
            </a:r>
          </a:p>
        </p:txBody>
      </p:sp>
    </p:spTree>
    <p:extLst>
      <p:ext uri="{BB962C8B-B14F-4D97-AF65-F5344CB8AC3E}">
        <p14:creationId xmlns:p14="http://schemas.microsoft.com/office/powerpoint/2010/main" val="1881406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457200" y="731837"/>
            <a:ext cx="8229600" cy="1143000"/>
          </a:xfrm>
        </p:spPr>
        <p:txBody>
          <a:bodyPr>
            <a:normAutofit/>
          </a:bodyPr>
          <a:lstStyle>
            <a:lvl1pPr>
              <a:defRPr sz="3000" b="1" i="0">
                <a:solidFill>
                  <a:srgbClr val="5AAFD7"/>
                </a:solidFill>
                <a:latin typeface="Trebuchet MS" panose="020B0703020202090204" pitchFamily="34" charset="0"/>
              </a:defRPr>
            </a:lvl1pPr>
          </a:lstStyle>
          <a:p>
            <a:r>
              <a:rPr lang="sv-SE" dirty="0"/>
              <a:t>Klicka här för att ändra format</a:t>
            </a:r>
          </a:p>
        </p:txBody>
      </p:sp>
      <p:sp>
        <p:nvSpPr>
          <p:cNvPr id="3" name="Platshållare för innehåll 2"/>
          <p:cNvSpPr>
            <a:spLocks noGrp="1"/>
          </p:cNvSpPr>
          <p:nvPr>
            <p:ph idx="1"/>
          </p:nvPr>
        </p:nvSpPr>
        <p:spPr>
          <a:xfrm>
            <a:off x="457200" y="1967947"/>
            <a:ext cx="8229600" cy="4158215"/>
          </a:xfrm>
        </p:spPr>
        <p:txBody>
          <a:bodyPr>
            <a:normAutofit/>
          </a:bodyPr>
          <a:lstStyle>
            <a:lvl1pPr>
              <a:defRPr sz="1800" b="0" i="0">
                <a:latin typeface="Trebuchet MS" panose="020B0703020202090204" pitchFamily="34" charset="0"/>
              </a:defRPr>
            </a:lvl1pPr>
            <a:lvl2pPr>
              <a:defRPr sz="1600" b="0" i="0">
                <a:latin typeface="Trebuchet MS" panose="020B0703020202090204" pitchFamily="34" charset="0"/>
              </a:defRPr>
            </a:lvl2pPr>
            <a:lvl3pPr>
              <a:defRPr sz="1400" b="0" i="0">
                <a:latin typeface="Trebuchet MS" panose="020B0703020202090204" pitchFamily="34" charset="0"/>
              </a:defRPr>
            </a:lvl3pPr>
            <a:lvl4pPr>
              <a:defRPr sz="1200" b="0" i="0">
                <a:latin typeface="Trebuchet MS" panose="020B0703020202090204" pitchFamily="34" charset="0"/>
              </a:defRPr>
            </a:lvl4pPr>
            <a:lvl5pPr>
              <a:defRPr sz="1200" b="0" i="0">
                <a:latin typeface="Trebuchet MS" panose="020B0703020202090204" pitchFamily="34" charset="0"/>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6" name="Platshållare för bildnummer 5"/>
          <p:cNvSpPr>
            <a:spLocks noGrp="1"/>
          </p:cNvSpPr>
          <p:nvPr>
            <p:ph type="sldNum" sz="quarter" idx="12"/>
          </p:nvPr>
        </p:nvSpPr>
        <p:spPr/>
        <p:txBody>
          <a:bodyPr/>
          <a:lstStyle/>
          <a:p>
            <a:fld id="{962BE873-CF04-E740-87A7-B0DF3B686CE0}" type="slidenum">
              <a:rPr lang="sv-SE" smtClean="0"/>
              <a:t>‹#›</a:t>
            </a:fld>
            <a:endParaRPr lang="sv-SE"/>
          </a:p>
        </p:txBody>
      </p:sp>
    </p:spTree>
    <p:extLst>
      <p:ext uri="{BB962C8B-B14F-4D97-AF65-F5344CB8AC3E}">
        <p14:creationId xmlns:p14="http://schemas.microsoft.com/office/powerpoint/2010/main" val="37838285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Klicka här för att ändra format</a:t>
            </a:r>
          </a:p>
        </p:txBody>
      </p:sp>
      <p:sp>
        <p:nvSpPr>
          <p:cNvPr id="3" name="Platshållare för innehåll 2"/>
          <p:cNvSpPr>
            <a:spLocks noGrp="1"/>
          </p:cNvSpPr>
          <p:nvPr>
            <p:ph sz="half" idx="1"/>
          </p:nvPr>
        </p:nvSpPr>
        <p:spPr>
          <a:xfrm>
            <a:off x="457200" y="1848677"/>
            <a:ext cx="4038600" cy="4277485"/>
          </a:xfrm>
        </p:spPr>
        <p:txBody>
          <a:bodyPr>
            <a:normAutofit/>
          </a:bodyPr>
          <a:lstStyle>
            <a:lvl1pPr>
              <a:defRPr sz="18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innehåll 3"/>
          <p:cNvSpPr>
            <a:spLocks noGrp="1"/>
          </p:cNvSpPr>
          <p:nvPr>
            <p:ph sz="half" idx="2"/>
          </p:nvPr>
        </p:nvSpPr>
        <p:spPr>
          <a:xfrm>
            <a:off x="4648200" y="1848677"/>
            <a:ext cx="4038600" cy="4277486"/>
          </a:xfrm>
        </p:spPr>
        <p:txBody>
          <a:bodyPr>
            <a:normAutofit/>
          </a:bodyPr>
          <a:lstStyle>
            <a:lvl1pPr>
              <a:defRPr sz="18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7" name="Platshållare för bildnummer 6"/>
          <p:cNvSpPr>
            <a:spLocks noGrp="1"/>
          </p:cNvSpPr>
          <p:nvPr>
            <p:ph type="sldNum" sz="quarter" idx="12"/>
          </p:nvPr>
        </p:nvSpPr>
        <p:spPr/>
        <p:txBody>
          <a:bodyPr/>
          <a:lstStyle/>
          <a:p>
            <a:fld id="{962BE873-CF04-E740-87A7-B0DF3B686CE0}" type="slidenum">
              <a:rPr lang="sv-SE" smtClean="0"/>
              <a:t>‹#›</a:t>
            </a:fld>
            <a:endParaRPr lang="sv-SE"/>
          </a:p>
        </p:txBody>
      </p:sp>
    </p:spTree>
    <p:extLst>
      <p:ext uri="{BB962C8B-B14F-4D97-AF65-F5344CB8AC3E}">
        <p14:creationId xmlns:p14="http://schemas.microsoft.com/office/powerpoint/2010/main" val="8696863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5" name="Platshållare för bildnummer 4"/>
          <p:cNvSpPr>
            <a:spLocks noGrp="1"/>
          </p:cNvSpPr>
          <p:nvPr>
            <p:ph type="sldNum" sz="quarter" idx="12"/>
          </p:nvPr>
        </p:nvSpPr>
        <p:spPr/>
        <p:txBody>
          <a:bodyPr/>
          <a:lstStyle/>
          <a:p>
            <a:fld id="{962BE873-CF04-E740-87A7-B0DF3B686CE0}" type="slidenum">
              <a:rPr lang="sv-SE" smtClean="0"/>
              <a:t>‹#›</a:t>
            </a:fld>
            <a:endParaRPr lang="sv-SE"/>
          </a:p>
        </p:txBody>
      </p:sp>
    </p:spTree>
    <p:extLst>
      <p:ext uri="{BB962C8B-B14F-4D97-AF65-F5344CB8AC3E}">
        <p14:creationId xmlns:p14="http://schemas.microsoft.com/office/powerpoint/2010/main" val="23832284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Platshållare för bildnummer 3"/>
          <p:cNvSpPr>
            <a:spLocks noGrp="1"/>
          </p:cNvSpPr>
          <p:nvPr>
            <p:ph type="sldNum" sz="quarter" idx="12"/>
          </p:nvPr>
        </p:nvSpPr>
        <p:spPr/>
        <p:txBody>
          <a:bodyPr/>
          <a:lstStyle/>
          <a:p>
            <a:fld id="{962BE873-CF04-E740-87A7-B0DF3B686CE0}" type="slidenum">
              <a:rPr lang="sv-SE" smtClean="0"/>
              <a:t>‹#›</a:t>
            </a:fld>
            <a:endParaRPr lang="sv-SE"/>
          </a:p>
        </p:txBody>
      </p:sp>
    </p:spTree>
    <p:extLst>
      <p:ext uri="{BB962C8B-B14F-4D97-AF65-F5344CB8AC3E}">
        <p14:creationId xmlns:p14="http://schemas.microsoft.com/office/powerpoint/2010/main" val="25822895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a:xfrm>
            <a:off x="457200" y="6356350"/>
            <a:ext cx="5212080" cy="365125"/>
          </a:xfrm>
          <a:prstGeom prst="rect">
            <a:avLst/>
          </a:prstGeom>
        </p:spPr>
        <p:txBody>
          <a:bodyPr/>
          <a:lstStyle/>
          <a:p>
            <a:fld id="{9259FC23-6CD0-CE45-B9CB-CBA3DD71B968}" type="datetimeFigureOut">
              <a:rPr lang="sv-SE" smtClean="0"/>
              <a:t>2020-02-24</a:t>
            </a:fld>
            <a:endParaRPr lang="sv-SE"/>
          </a:p>
        </p:txBody>
      </p:sp>
      <p:sp>
        <p:nvSpPr>
          <p:cNvPr id="3" name="Platshållare för sidfot 2"/>
          <p:cNvSpPr>
            <a:spLocks noGrp="1"/>
          </p:cNvSpPr>
          <p:nvPr>
            <p:ph type="ftr" sz="quarter" idx="11"/>
          </p:nvPr>
        </p:nvSpPr>
        <p:spPr>
          <a:xfrm>
            <a:off x="3124200" y="6356350"/>
            <a:ext cx="2895600" cy="365125"/>
          </a:xfrm>
          <a:prstGeom prst="rect">
            <a:avLst/>
          </a:prstGeom>
        </p:spPr>
        <p:txBody>
          <a:bodyPr/>
          <a:lstStyle/>
          <a:p>
            <a:endParaRPr lang="sv-SE"/>
          </a:p>
        </p:txBody>
      </p:sp>
      <p:sp>
        <p:nvSpPr>
          <p:cNvPr id="4" name="Platshållare för bildnummer 3"/>
          <p:cNvSpPr>
            <a:spLocks noGrp="1"/>
          </p:cNvSpPr>
          <p:nvPr>
            <p:ph type="sldNum" sz="quarter" idx="12"/>
          </p:nvPr>
        </p:nvSpPr>
        <p:spPr/>
        <p:txBody>
          <a:bodyPr/>
          <a:lstStyle/>
          <a:p>
            <a:fld id="{962BE873-CF04-E740-87A7-B0DF3B686CE0}" type="slidenum">
              <a:rPr lang="sv-SE" smtClean="0"/>
              <a:t>‹#›</a:t>
            </a:fld>
            <a:endParaRPr lang="sv-SE"/>
          </a:p>
        </p:txBody>
      </p:sp>
      <p:sp>
        <p:nvSpPr>
          <p:cNvPr id="5" name="Rektangel 4">
            <a:extLst>
              <a:ext uri="{FF2B5EF4-FFF2-40B4-BE49-F238E27FC236}">
                <a16:creationId xmlns:a16="http://schemas.microsoft.com/office/drawing/2014/main" id="{F8F9B69F-E8DC-6748-8559-09C08281E846}"/>
              </a:ext>
            </a:extLst>
          </p:cNvPr>
          <p:cNvSpPr/>
          <p:nvPr userDrawn="1"/>
        </p:nvSpPr>
        <p:spPr>
          <a:xfrm>
            <a:off x="0" y="0"/>
            <a:ext cx="9144000" cy="6858000"/>
          </a:xfrm>
          <a:prstGeom prst="rect">
            <a:avLst/>
          </a:prstGeom>
          <a:solidFill>
            <a:srgbClr val="CAE5E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dirty="0"/>
          </a:p>
        </p:txBody>
      </p:sp>
      <p:sp>
        <p:nvSpPr>
          <p:cNvPr id="7" name="Rubrik 1">
            <a:extLst>
              <a:ext uri="{FF2B5EF4-FFF2-40B4-BE49-F238E27FC236}">
                <a16:creationId xmlns:a16="http://schemas.microsoft.com/office/drawing/2014/main" id="{293F877A-B6B5-8149-A101-3F06E4AC2977}"/>
              </a:ext>
            </a:extLst>
          </p:cNvPr>
          <p:cNvSpPr>
            <a:spLocks noGrp="1"/>
          </p:cNvSpPr>
          <p:nvPr>
            <p:ph type="title" hasCustomPrompt="1"/>
          </p:nvPr>
        </p:nvSpPr>
        <p:spPr>
          <a:xfrm>
            <a:off x="457200" y="586409"/>
            <a:ext cx="8229600" cy="3080308"/>
          </a:xfrm>
        </p:spPr>
        <p:txBody>
          <a:bodyPr anchor="b">
            <a:normAutofit/>
          </a:bodyPr>
          <a:lstStyle>
            <a:lvl1pPr algn="ctr">
              <a:defRPr sz="4800"/>
            </a:lvl1pPr>
          </a:lstStyle>
          <a:p>
            <a:r>
              <a:rPr lang="sv-SE" dirty="0"/>
              <a:t>Klicka här för att ändra format</a:t>
            </a:r>
          </a:p>
        </p:txBody>
      </p:sp>
      <p:sp>
        <p:nvSpPr>
          <p:cNvPr id="10" name="Platshållare för innehåll 3">
            <a:extLst>
              <a:ext uri="{FF2B5EF4-FFF2-40B4-BE49-F238E27FC236}">
                <a16:creationId xmlns:a16="http://schemas.microsoft.com/office/drawing/2014/main" id="{C1CE9EF1-43D9-6E49-9548-9A76A3EFEAEC}"/>
              </a:ext>
            </a:extLst>
          </p:cNvPr>
          <p:cNvSpPr>
            <a:spLocks noGrp="1"/>
          </p:cNvSpPr>
          <p:nvPr>
            <p:ph sz="half" idx="2"/>
          </p:nvPr>
        </p:nvSpPr>
        <p:spPr>
          <a:xfrm>
            <a:off x="457200" y="3796747"/>
            <a:ext cx="8229600" cy="2329415"/>
          </a:xfrm>
        </p:spPr>
        <p:txBody>
          <a:bodyPr>
            <a:normAutofit/>
          </a:bodyPr>
          <a:lstStyle>
            <a:lvl1pPr marL="0" indent="0" algn="ctr">
              <a:buNone/>
              <a:defRPr sz="3000">
                <a:solidFill>
                  <a:schemeClr val="bg1"/>
                </a:solidFill>
              </a:defRPr>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sv-SE" dirty="0"/>
              <a:t>Klicka här för att ändra format på bakgrundstexten</a:t>
            </a:r>
          </a:p>
        </p:txBody>
      </p:sp>
      <p:sp>
        <p:nvSpPr>
          <p:cNvPr id="12" name="Platshållare för datum 3">
            <a:extLst>
              <a:ext uri="{FF2B5EF4-FFF2-40B4-BE49-F238E27FC236}">
                <a16:creationId xmlns:a16="http://schemas.microsoft.com/office/drawing/2014/main" id="{A5AEC461-3C9F-D94C-800E-0DE05FA8F80A}"/>
              </a:ext>
            </a:extLst>
          </p:cNvPr>
          <p:cNvSpPr txBox="1">
            <a:spLocks/>
          </p:cNvSpPr>
          <p:nvPr userDrawn="1"/>
        </p:nvSpPr>
        <p:spPr>
          <a:xfrm>
            <a:off x="179407" y="6400799"/>
            <a:ext cx="5212080" cy="365125"/>
          </a:xfrm>
          <a:prstGeom prst="rect">
            <a:avLst/>
          </a:prstGeom>
        </p:spPr>
        <p:txBody>
          <a:bodyPr vert="horz" lIns="91440" tIns="45720" rIns="91440" bIns="45720" rtlCol="0" anchor="ctr">
            <a:normAutofit/>
          </a:bodyPr>
          <a:lstStyle>
            <a:lvl1pPr marL="0" indent="0" algn="l" defTabSz="457200" rtl="0" eaLnBrk="1" latinLnBrk="0" hangingPunct="1">
              <a:spcBef>
                <a:spcPct val="20000"/>
              </a:spcBef>
              <a:buFont typeface="Arial"/>
              <a:buNone/>
              <a:defRPr sz="1200" b="1" i="0" kern="1200">
                <a:solidFill>
                  <a:srgbClr val="5AAFD7"/>
                </a:solidFill>
                <a:latin typeface="Trebuchet MS" panose="020B0703020202090204" pitchFamily="34" charset="0"/>
                <a:ea typeface="+mn-ea"/>
                <a:cs typeface="+mn-cs"/>
              </a:defRPr>
            </a:lvl1pPr>
            <a:lvl2pPr marL="742950" indent="-285750" algn="l" defTabSz="457200" rtl="0" eaLnBrk="1" latinLnBrk="0" hangingPunct="1">
              <a:spcBef>
                <a:spcPct val="20000"/>
              </a:spcBef>
              <a:buFont typeface="Arial"/>
              <a:buChar char="–"/>
              <a:defRPr sz="1800" b="0" i="0" kern="1200">
                <a:solidFill>
                  <a:schemeClr val="tx1"/>
                </a:solidFill>
                <a:latin typeface="Trebuchet MS" panose="020B0703020202090204" pitchFamily="34" charset="0"/>
                <a:ea typeface="+mn-ea"/>
                <a:cs typeface="+mn-cs"/>
              </a:defRPr>
            </a:lvl2pPr>
            <a:lvl3pPr marL="1143000" indent="-228600" algn="l" defTabSz="457200" rtl="0" eaLnBrk="1" latinLnBrk="0" hangingPunct="1">
              <a:spcBef>
                <a:spcPct val="20000"/>
              </a:spcBef>
              <a:buFont typeface="Arial"/>
              <a:buChar char="•"/>
              <a:defRPr sz="1600" b="0" i="0" kern="1200">
                <a:solidFill>
                  <a:schemeClr val="tx1"/>
                </a:solidFill>
                <a:latin typeface="Trebuchet MS" panose="020B0703020202090204" pitchFamily="34" charset="0"/>
                <a:ea typeface="+mn-ea"/>
                <a:cs typeface="+mn-cs"/>
              </a:defRPr>
            </a:lvl3pPr>
            <a:lvl4pPr marL="1600200" indent="-228600" algn="l" defTabSz="457200" rtl="0" eaLnBrk="1" latinLnBrk="0" hangingPunct="1">
              <a:spcBef>
                <a:spcPct val="20000"/>
              </a:spcBef>
              <a:buFont typeface="Arial"/>
              <a:buChar char="–"/>
              <a:defRPr sz="1400" b="0" i="0" kern="1200">
                <a:solidFill>
                  <a:schemeClr val="tx1"/>
                </a:solidFill>
                <a:latin typeface="Trebuchet MS" panose="020B0703020202090204" pitchFamily="34" charset="0"/>
                <a:ea typeface="+mn-ea"/>
                <a:cs typeface="+mn-cs"/>
              </a:defRPr>
            </a:lvl4pPr>
            <a:lvl5pPr marL="2057400" indent="-228600" algn="l" defTabSz="457200" rtl="0" eaLnBrk="1" latinLnBrk="0" hangingPunct="1">
              <a:spcBef>
                <a:spcPct val="20000"/>
              </a:spcBef>
              <a:buFont typeface="Arial"/>
              <a:buChar char="»"/>
              <a:defRPr sz="1400" b="0" i="0" kern="1200">
                <a:solidFill>
                  <a:schemeClr val="tx1"/>
                </a:solidFill>
                <a:latin typeface="Trebuchet MS" panose="020B0703020202090204" pitchFamily="34" charset="0"/>
                <a:ea typeface="+mn-ea"/>
                <a:cs typeface="+mn-cs"/>
              </a:defRPr>
            </a:lvl5pPr>
            <a:lvl6pPr marL="2514600" indent="-228600" algn="l" defTabSz="457200" rtl="0" eaLnBrk="1" latinLnBrk="0" hangingPunct="1">
              <a:spcBef>
                <a:spcPct val="20000"/>
              </a:spcBef>
              <a:buFont typeface="Arial"/>
              <a:buChar char="•"/>
              <a:defRPr sz="18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8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8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800" kern="1200">
                <a:solidFill>
                  <a:schemeClr val="tx1"/>
                </a:solidFill>
                <a:latin typeface="+mn-lt"/>
                <a:ea typeface="+mn-ea"/>
                <a:cs typeface="+mn-cs"/>
              </a:defRPr>
            </a:lvl9pPr>
          </a:lstStyle>
          <a:p>
            <a:r>
              <a:rPr lang="sv-SE" dirty="0"/>
              <a:t>ORGANISERA OCH BEMANNA 2.0</a:t>
            </a:r>
          </a:p>
        </p:txBody>
      </p:sp>
    </p:spTree>
    <p:extLst>
      <p:ext uri="{BB962C8B-B14F-4D97-AF65-F5344CB8AC3E}">
        <p14:creationId xmlns:p14="http://schemas.microsoft.com/office/powerpoint/2010/main" val="1459025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a:xfrm>
            <a:off x="457200" y="6356350"/>
            <a:ext cx="5212080" cy="365125"/>
          </a:xfrm>
          <a:prstGeom prst="rect">
            <a:avLst/>
          </a:prstGeom>
        </p:spPr>
        <p:txBody>
          <a:bodyPr/>
          <a:lstStyle/>
          <a:p>
            <a:fld id="{9259FC23-6CD0-CE45-B9CB-CBA3DD71B968}" type="datetimeFigureOut">
              <a:rPr lang="sv-SE" smtClean="0"/>
              <a:t>2020-02-24</a:t>
            </a:fld>
            <a:endParaRPr lang="sv-SE"/>
          </a:p>
        </p:txBody>
      </p:sp>
      <p:sp>
        <p:nvSpPr>
          <p:cNvPr id="3" name="Platshållare för sidfot 2"/>
          <p:cNvSpPr>
            <a:spLocks noGrp="1"/>
          </p:cNvSpPr>
          <p:nvPr>
            <p:ph type="ftr" sz="quarter" idx="11"/>
          </p:nvPr>
        </p:nvSpPr>
        <p:spPr>
          <a:xfrm>
            <a:off x="3124200" y="6356350"/>
            <a:ext cx="2895600" cy="365125"/>
          </a:xfrm>
          <a:prstGeom prst="rect">
            <a:avLst/>
          </a:prstGeom>
        </p:spPr>
        <p:txBody>
          <a:bodyPr/>
          <a:lstStyle/>
          <a:p>
            <a:endParaRPr lang="sv-SE"/>
          </a:p>
        </p:txBody>
      </p:sp>
      <p:sp>
        <p:nvSpPr>
          <p:cNvPr id="4" name="Platshållare för bildnummer 3"/>
          <p:cNvSpPr>
            <a:spLocks noGrp="1"/>
          </p:cNvSpPr>
          <p:nvPr>
            <p:ph type="sldNum" sz="quarter" idx="12"/>
          </p:nvPr>
        </p:nvSpPr>
        <p:spPr/>
        <p:txBody>
          <a:bodyPr/>
          <a:lstStyle/>
          <a:p>
            <a:fld id="{962BE873-CF04-E740-87A7-B0DF3B686CE0}" type="slidenum">
              <a:rPr lang="sv-SE" smtClean="0"/>
              <a:t>‹#›</a:t>
            </a:fld>
            <a:endParaRPr lang="sv-SE"/>
          </a:p>
        </p:txBody>
      </p:sp>
      <p:sp>
        <p:nvSpPr>
          <p:cNvPr id="5" name="Rektangel 4">
            <a:extLst>
              <a:ext uri="{FF2B5EF4-FFF2-40B4-BE49-F238E27FC236}">
                <a16:creationId xmlns:a16="http://schemas.microsoft.com/office/drawing/2014/main" id="{F8F9B69F-E8DC-6748-8559-09C08281E846}"/>
              </a:ext>
            </a:extLst>
          </p:cNvPr>
          <p:cNvSpPr/>
          <p:nvPr userDrawn="1"/>
        </p:nvSpPr>
        <p:spPr>
          <a:xfrm>
            <a:off x="0" y="0"/>
            <a:ext cx="9144000" cy="6858000"/>
          </a:xfrm>
          <a:prstGeom prst="rect">
            <a:avLst/>
          </a:prstGeom>
          <a:solidFill>
            <a:srgbClr val="5AAFD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dirty="0"/>
          </a:p>
        </p:txBody>
      </p:sp>
      <p:sp>
        <p:nvSpPr>
          <p:cNvPr id="7" name="Rubrik 1">
            <a:extLst>
              <a:ext uri="{FF2B5EF4-FFF2-40B4-BE49-F238E27FC236}">
                <a16:creationId xmlns:a16="http://schemas.microsoft.com/office/drawing/2014/main" id="{293F877A-B6B5-8149-A101-3F06E4AC2977}"/>
              </a:ext>
            </a:extLst>
          </p:cNvPr>
          <p:cNvSpPr>
            <a:spLocks noGrp="1"/>
          </p:cNvSpPr>
          <p:nvPr>
            <p:ph type="title" hasCustomPrompt="1"/>
          </p:nvPr>
        </p:nvSpPr>
        <p:spPr>
          <a:xfrm>
            <a:off x="457200" y="586409"/>
            <a:ext cx="8229600" cy="3080308"/>
          </a:xfrm>
        </p:spPr>
        <p:txBody>
          <a:bodyPr anchor="b">
            <a:normAutofit/>
          </a:bodyPr>
          <a:lstStyle>
            <a:lvl1pPr algn="ctr">
              <a:defRPr sz="4800">
                <a:solidFill>
                  <a:schemeClr val="bg1"/>
                </a:solidFill>
              </a:defRPr>
            </a:lvl1pPr>
          </a:lstStyle>
          <a:p>
            <a:r>
              <a:rPr lang="sv-SE" dirty="0"/>
              <a:t>Klicka här för att ändra format</a:t>
            </a:r>
          </a:p>
        </p:txBody>
      </p:sp>
      <p:sp>
        <p:nvSpPr>
          <p:cNvPr id="10" name="Platshållare för innehåll 3">
            <a:extLst>
              <a:ext uri="{FF2B5EF4-FFF2-40B4-BE49-F238E27FC236}">
                <a16:creationId xmlns:a16="http://schemas.microsoft.com/office/drawing/2014/main" id="{C1CE9EF1-43D9-6E49-9548-9A76A3EFEAEC}"/>
              </a:ext>
            </a:extLst>
          </p:cNvPr>
          <p:cNvSpPr>
            <a:spLocks noGrp="1"/>
          </p:cNvSpPr>
          <p:nvPr>
            <p:ph sz="half" idx="2"/>
          </p:nvPr>
        </p:nvSpPr>
        <p:spPr>
          <a:xfrm>
            <a:off x="457200" y="3796747"/>
            <a:ext cx="8229600" cy="2329415"/>
          </a:xfrm>
        </p:spPr>
        <p:txBody>
          <a:bodyPr>
            <a:normAutofit/>
          </a:bodyPr>
          <a:lstStyle>
            <a:lvl1pPr marL="0" indent="0" algn="ctr">
              <a:buNone/>
              <a:defRPr sz="3000">
                <a:solidFill>
                  <a:schemeClr val="bg1"/>
                </a:solidFill>
              </a:defRPr>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sv-SE" dirty="0"/>
              <a:t>Klicka här för att ändra format på bakgrundstexten</a:t>
            </a:r>
          </a:p>
        </p:txBody>
      </p:sp>
      <p:sp>
        <p:nvSpPr>
          <p:cNvPr id="12" name="Platshållare för datum 3">
            <a:extLst>
              <a:ext uri="{FF2B5EF4-FFF2-40B4-BE49-F238E27FC236}">
                <a16:creationId xmlns:a16="http://schemas.microsoft.com/office/drawing/2014/main" id="{A5AEC461-3C9F-D94C-800E-0DE05FA8F80A}"/>
              </a:ext>
            </a:extLst>
          </p:cNvPr>
          <p:cNvSpPr txBox="1">
            <a:spLocks/>
          </p:cNvSpPr>
          <p:nvPr userDrawn="1"/>
        </p:nvSpPr>
        <p:spPr>
          <a:xfrm>
            <a:off x="179407" y="6400799"/>
            <a:ext cx="5212080" cy="365125"/>
          </a:xfrm>
          <a:prstGeom prst="rect">
            <a:avLst/>
          </a:prstGeom>
        </p:spPr>
        <p:txBody>
          <a:bodyPr vert="horz" lIns="91440" tIns="45720" rIns="91440" bIns="45720" rtlCol="0" anchor="ctr">
            <a:normAutofit/>
          </a:bodyPr>
          <a:lstStyle>
            <a:lvl1pPr marL="0" indent="0" algn="l" defTabSz="457200" rtl="0" eaLnBrk="1" latinLnBrk="0" hangingPunct="1">
              <a:spcBef>
                <a:spcPct val="20000"/>
              </a:spcBef>
              <a:buFont typeface="Arial"/>
              <a:buNone/>
              <a:defRPr sz="1200" b="1" i="0" kern="1200">
                <a:solidFill>
                  <a:srgbClr val="5AAFD7"/>
                </a:solidFill>
                <a:latin typeface="Trebuchet MS" panose="020B0703020202090204" pitchFamily="34" charset="0"/>
                <a:ea typeface="+mn-ea"/>
                <a:cs typeface="+mn-cs"/>
              </a:defRPr>
            </a:lvl1pPr>
            <a:lvl2pPr marL="742950" indent="-285750" algn="l" defTabSz="457200" rtl="0" eaLnBrk="1" latinLnBrk="0" hangingPunct="1">
              <a:spcBef>
                <a:spcPct val="20000"/>
              </a:spcBef>
              <a:buFont typeface="Arial"/>
              <a:buChar char="–"/>
              <a:defRPr sz="1800" b="0" i="0" kern="1200">
                <a:solidFill>
                  <a:schemeClr val="tx1"/>
                </a:solidFill>
                <a:latin typeface="Trebuchet MS" panose="020B0703020202090204" pitchFamily="34" charset="0"/>
                <a:ea typeface="+mn-ea"/>
                <a:cs typeface="+mn-cs"/>
              </a:defRPr>
            </a:lvl2pPr>
            <a:lvl3pPr marL="1143000" indent="-228600" algn="l" defTabSz="457200" rtl="0" eaLnBrk="1" latinLnBrk="0" hangingPunct="1">
              <a:spcBef>
                <a:spcPct val="20000"/>
              </a:spcBef>
              <a:buFont typeface="Arial"/>
              <a:buChar char="•"/>
              <a:defRPr sz="1600" b="0" i="0" kern="1200">
                <a:solidFill>
                  <a:schemeClr val="tx1"/>
                </a:solidFill>
                <a:latin typeface="Trebuchet MS" panose="020B0703020202090204" pitchFamily="34" charset="0"/>
                <a:ea typeface="+mn-ea"/>
                <a:cs typeface="+mn-cs"/>
              </a:defRPr>
            </a:lvl3pPr>
            <a:lvl4pPr marL="1600200" indent="-228600" algn="l" defTabSz="457200" rtl="0" eaLnBrk="1" latinLnBrk="0" hangingPunct="1">
              <a:spcBef>
                <a:spcPct val="20000"/>
              </a:spcBef>
              <a:buFont typeface="Arial"/>
              <a:buChar char="–"/>
              <a:defRPr sz="1400" b="0" i="0" kern="1200">
                <a:solidFill>
                  <a:schemeClr val="tx1"/>
                </a:solidFill>
                <a:latin typeface="Trebuchet MS" panose="020B0703020202090204" pitchFamily="34" charset="0"/>
                <a:ea typeface="+mn-ea"/>
                <a:cs typeface="+mn-cs"/>
              </a:defRPr>
            </a:lvl4pPr>
            <a:lvl5pPr marL="2057400" indent="-228600" algn="l" defTabSz="457200" rtl="0" eaLnBrk="1" latinLnBrk="0" hangingPunct="1">
              <a:spcBef>
                <a:spcPct val="20000"/>
              </a:spcBef>
              <a:buFont typeface="Arial"/>
              <a:buChar char="»"/>
              <a:defRPr sz="1400" b="0" i="0" kern="1200">
                <a:solidFill>
                  <a:schemeClr val="tx1"/>
                </a:solidFill>
                <a:latin typeface="Trebuchet MS" panose="020B0703020202090204" pitchFamily="34" charset="0"/>
                <a:ea typeface="+mn-ea"/>
                <a:cs typeface="+mn-cs"/>
              </a:defRPr>
            </a:lvl5pPr>
            <a:lvl6pPr marL="2514600" indent="-228600" algn="l" defTabSz="457200" rtl="0" eaLnBrk="1" latinLnBrk="0" hangingPunct="1">
              <a:spcBef>
                <a:spcPct val="20000"/>
              </a:spcBef>
              <a:buFont typeface="Arial"/>
              <a:buChar char="•"/>
              <a:defRPr sz="18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8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8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800" kern="1200">
                <a:solidFill>
                  <a:schemeClr val="tx1"/>
                </a:solidFill>
                <a:latin typeface="+mn-lt"/>
                <a:ea typeface="+mn-ea"/>
                <a:cs typeface="+mn-cs"/>
              </a:defRPr>
            </a:lvl9pPr>
          </a:lstStyle>
          <a:p>
            <a:r>
              <a:rPr lang="sv-SE" dirty="0">
                <a:solidFill>
                  <a:schemeClr val="bg1"/>
                </a:solidFill>
              </a:rPr>
              <a:t>ORGANISERA OCH BEMANNA 2.0</a:t>
            </a:r>
          </a:p>
        </p:txBody>
      </p:sp>
    </p:spTree>
    <p:extLst>
      <p:ext uri="{BB962C8B-B14F-4D97-AF65-F5344CB8AC3E}">
        <p14:creationId xmlns:p14="http://schemas.microsoft.com/office/powerpoint/2010/main" val="414314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lvl1pPr algn="ctr">
              <a:defRPr/>
            </a:lvl1pPr>
          </a:lstStyle>
          <a:p>
            <a:r>
              <a:rPr lang="sv-SE" dirty="0"/>
              <a:t>Klicka här för att ändra format</a:t>
            </a:r>
          </a:p>
        </p:txBody>
      </p:sp>
      <p:sp>
        <p:nvSpPr>
          <p:cNvPr id="3" name="Underrubrik 2"/>
          <p:cNvSpPr>
            <a:spLocks noGrp="1"/>
          </p:cNvSpPr>
          <p:nvPr>
            <p:ph type="subTitle" idx="1"/>
          </p:nvPr>
        </p:nvSpPr>
        <p:spPr>
          <a:xfrm>
            <a:off x="685800" y="3886200"/>
            <a:ext cx="7772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format på underrubrik i bakgrunden</a:t>
            </a:r>
          </a:p>
        </p:txBody>
      </p:sp>
      <p:sp>
        <p:nvSpPr>
          <p:cNvPr id="6" name="Platshållare för bildnummer 5"/>
          <p:cNvSpPr>
            <a:spLocks noGrp="1"/>
          </p:cNvSpPr>
          <p:nvPr>
            <p:ph type="sldNum" sz="quarter" idx="12"/>
          </p:nvPr>
        </p:nvSpPr>
        <p:spPr/>
        <p:txBody>
          <a:bodyPr/>
          <a:lstStyle/>
          <a:p>
            <a:fld id="{962BE873-CF04-E740-87A7-B0DF3B686CE0}" type="slidenum">
              <a:rPr lang="sv-SE" smtClean="0"/>
              <a:t>‹#›</a:t>
            </a:fld>
            <a:endParaRPr lang="sv-SE"/>
          </a:p>
        </p:txBody>
      </p:sp>
    </p:spTree>
    <p:extLst>
      <p:ext uri="{BB962C8B-B14F-4D97-AF65-F5344CB8AC3E}">
        <p14:creationId xmlns:p14="http://schemas.microsoft.com/office/powerpoint/2010/main" val="2314198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457200" y="731837"/>
            <a:ext cx="8229600" cy="1143000"/>
          </a:xfrm>
        </p:spPr>
        <p:txBody>
          <a:bodyPr>
            <a:normAutofit/>
          </a:bodyPr>
          <a:lstStyle>
            <a:lvl1pPr>
              <a:defRPr sz="3000" b="1" i="0">
                <a:solidFill>
                  <a:srgbClr val="5AAFD7"/>
                </a:solidFill>
                <a:latin typeface="Trebuchet MS" panose="020B0703020202090204" pitchFamily="34" charset="0"/>
              </a:defRPr>
            </a:lvl1pPr>
          </a:lstStyle>
          <a:p>
            <a:r>
              <a:rPr lang="sv-SE" dirty="0"/>
              <a:t>Klicka här för att ändra format</a:t>
            </a:r>
          </a:p>
        </p:txBody>
      </p:sp>
      <p:sp>
        <p:nvSpPr>
          <p:cNvPr id="3" name="Platshållare för innehåll 2"/>
          <p:cNvSpPr>
            <a:spLocks noGrp="1"/>
          </p:cNvSpPr>
          <p:nvPr>
            <p:ph idx="1"/>
          </p:nvPr>
        </p:nvSpPr>
        <p:spPr>
          <a:xfrm>
            <a:off x="457200" y="1967947"/>
            <a:ext cx="8229600" cy="4158215"/>
          </a:xfrm>
        </p:spPr>
        <p:txBody>
          <a:bodyPr>
            <a:normAutofit/>
          </a:bodyPr>
          <a:lstStyle>
            <a:lvl1pPr>
              <a:defRPr sz="1800" b="0" i="0">
                <a:latin typeface="Trebuchet MS" panose="020B0703020202090204" pitchFamily="34" charset="0"/>
              </a:defRPr>
            </a:lvl1pPr>
            <a:lvl2pPr>
              <a:defRPr sz="1600" b="0" i="0">
                <a:latin typeface="Trebuchet MS" panose="020B0703020202090204" pitchFamily="34" charset="0"/>
              </a:defRPr>
            </a:lvl2pPr>
            <a:lvl3pPr>
              <a:defRPr sz="1400" b="0" i="0">
                <a:latin typeface="Trebuchet MS" panose="020B0703020202090204" pitchFamily="34" charset="0"/>
              </a:defRPr>
            </a:lvl3pPr>
            <a:lvl4pPr>
              <a:defRPr sz="1200" b="0" i="0">
                <a:latin typeface="Trebuchet MS" panose="020B0703020202090204" pitchFamily="34" charset="0"/>
              </a:defRPr>
            </a:lvl4pPr>
            <a:lvl5pPr>
              <a:defRPr sz="1200" b="0" i="0">
                <a:latin typeface="Trebuchet MS" panose="020B0703020202090204" pitchFamily="34" charset="0"/>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6" name="Platshållare för bildnummer 5"/>
          <p:cNvSpPr>
            <a:spLocks noGrp="1"/>
          </p:cNvSpPr>
          <p:nvPr>
            <p:ph type="sldNum" sz="quarter" idx="12"/>
          </p:nvPr>
        </p:nvSpPr>
        <p:spPr/>
        <p:txBody>
          <a:bodyPr/>
          <a:lstStyle/>
          <a:p>
            <a:fld id="{962BE873-CF04-E740-87A7-B0DF3B686CE0}" type="slidenum">
              <a:rPr lang="sv-SE" smtClean="0"/>
              <a:t>‹#›</a:t>
            </a:fld>
            <a:endParaRPr lang="sv-SE"/>
          </a:p>
        </p:txBody>
      </p:sp>
    </p:spTree>
    <p:extLst>
      <p:ext uri="{BB962C8B-B14F-4D97-AF65-F5344CB8AC3E}">
        <p14:creationId xmlns:p14="http://schemas.microsoft.com/office/powerpoint/2010/main" val="39204571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emf"/><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10.xml"/><Relationship Id="rId7" Type="http://schemas.openxmlformats.org/officeDocument/2006/relationships/theme" Target="../theme/theme2.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4" Type="http://schemas.openxmlformats.org/officeDocument/2006/relationships/slideLayout" Target="../slideLayouts/slideLayout11.xml"/><Relationship Id="rId9"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4237E5D5-4AA4-9B44-90B7-AA5C0F593E07}"/>
              </a:ext>
            </a:extLst>
          </p:cNvPr>
          <p:cNvSpPr/>
          <p:nvPr userDrawn="1"/>
        </p:nvSpPr>
        <p:spPr>
          <a:xfrm>
            <a:off x="0" y="6284150"/>
            <a:ext cx="9144000" cy="598424"/>
          </a:xfrm>
          <a:prstGeom prst="rect">
            <a:avLst/>
          </a:prstGeom>
          <a:solidFill>
            <a:srgbClr val="CAE5E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dirty="0"/>
          </a:p>
        </p:txBody>
      </p:sp>
      <p:sp>
        <p:nvSpPr>
          <p:cNvPr id="2" name="Platshållare för rubrik 1"/>
          <p:cNvSpPr>
            <a:spLocks noGrp="1"/>
          </p:cNvSpPr>
          <p:nvPr>
            <p:ph type="title"/>
          </p:nvPr>
        </p:nvSpPr>
        <p:spPr>
          <a:xfrm>
            <a:off x="457200" y="645339"/>
            <a:ext cx="8229600" cy="1132734"/>
          </a:xfrm>
          <a:prstGeom prst="rect">
            <a:avLst/>
          </a:prstGeom>
        </p:spPr>
        <p:txBody>
          <a:bodyPr vert="horz" lIns="91440" tIns="45720" rIns="91440" bIns="45720" rtlCol="0" anchor="ctr">
            <a:normAutofit/>
          </a:bodyPr>
          <a:lstStyle/>
          <a:p>
            <a:r>
              <a:rPr lang="sv-SE" dirty="0"/>
              <a:t>Klicka här för att ändra format</a:t>
            </a:r>
          </a:p>
        </p:txBody>
      </p:sp>
      <p:sp>
        <p:nvSpPr>
          <p:cNvPr id="3" name="Platshållare för text 2"/>
          <p:cNvSpPr>
            <a:spLocks noGrp="1"/>
          </p:cNvSpPr>
          <p:nvPr>
            <p:ph type="body" idx="1"/>
          </p:nvPr>
        </p:nvSpPr>
        <p:spPr>
          <a:xfrm>
            <a:off x="457200" y="1850273"/>
            <a:ext cx="8229600" cy="4275890"/>
          </a:xfrm>
          <a:prstGeom prst="rect">
            <a:avLst/>
          </a:prstGeom>
        </p:spPr>
        <p:txBody>
          <a:bodyPr vert="horz" lIns="91440" tIns="45720" rIns="91440" bIns="45720"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6" name="Platshållare för bildnummer 5"/>
          <p:cNvSpPr>
            <a:spLocks noGrp="1"/>
          </p:cNvSpPr>
          <p:nvPr>
            <p:ph type="sldNum" sz="quarter" idx="4"/>
          </p:nvPr>
        </p:nvSpPr>
        <p:spPr>
          <a:xfrm>
            <a:off x="8546122" y="5788856"/>
            <a:ext cx="429903" cy="365125"/>
          </a:xfrm>
          <a:prstGeom prst="rect">
            <a:avLst/>
          </a:prstGeom>
        </p:spPr>
        <p:txBody>
          <a:bodyPr vert="horz" lIns="91440" tIns="45720" rIns="91440" bIns="45720" rtlCol="0" anchor="ctr"/>
          <a:lstStyle>
            <a:lvl1pPr algn="r">
              <a:defRPr sz="1200" b="0" i="0">
                <a:solidFill>
                  <a:schemeClr val="tx1">
                    <a:tint val="75000"/>
                  </a:schemeClr>
                </a:solidFill>
                <a:latin typeface="Trebuchet MS" panose="020B0703020202090204" pitchFamily="34" charset="0"/>
              </a:defRPr>
            </a:lvl1pPr>
          </a:lstStyle>
          <a:p>
            <a:fld id="{962BE873-CF04-E740-87A7-B0DF3B686CE0}" type="slidenum">
              <a:rPr lang="sv-SE" smtClean="0"/>
              <a:pPr/>
              <a:t>‹#›</a:t>
            </a:fld>
            <a:endParaRPr lang="sv-SE" dirty="0"/>
          </a:p>
        </p:txBody>
      </p:sp>
      <p:grpSp>
        <p:nvGrpSpPr>
          <p:cNvPr id="8" name="Grupp 7">
            <a:extLst>
              <a:ext uri="{FF2B5EF4-FFF2-40B4-BE49-F238E27FC236}">
                <a16:creationId xmlns:a16="http://schemas.microsoft.com/office/drawing/2014/main" id="{F7B3C03E-9B28-C447-B048-49EE3631A9AA}"/>
              </a:ext>
            </a:extLst>
          </p:cNvPr>
          <p:cNvGrpSpPr/>
          <p:nvPr userDrawn="1"/>
        </p:nvGrpSpPr>
        <p:grpSpPr>
          <a:xfrm>
            <a:off x="6842426" y="224760"/>
            <a:ext cx="2054156" cy="348379"/>
            <a:chOff x="3347757" y="89904"/>
            <a:chExt cx="2054156" cy="348379"/>
          </a:xfrm>
        </p:grpSpPr>
        <p:pic>
          <p:nvPicPr>
            <p:cNvPr id="9" name="Bildobjekt 8" descr="logotyp_friyta.png">
              <a:extLst>
                <a:ext uri="{FF2B5EF4-FFF2-40B4-BE49-F238E27FC236}">
                  <a16:creationId xmlns:a16="http://schemas.microsoft.com/office/drawing/2014/main" id="{AC978C90-C9BA-E44E-88B7-6E99B411441D}"/>
                </a:ext>
              </a:extLst>
            </p:cNvPr>
            <p:cNvPicPr>
              <a:picLocks noChangeAspect="1"/>
            </p:cNvPicPr>
            <p:nvPr/>
          </p:nvPicPr>
          <p:blipFill rotWithShape="1">
            <a:blip r:embed="rId9">
              <a:extLst>
                <a:ext uri="{28A0092B-C50C-407E-A947-70E740481C1C}">
                  <a14:useLocalDpi xmlns:a14="http://schemas.microsoft.com/office/drawing/2010/main" val="0"/>
                </a:ext>
              </a:extLst>
            </a:blip>
            <a:srcRect l="8336" t="17223" r="8782" b="17423"/>
            <a:stretch/>
          </p:blipFill>
          <p:spPr>
            <a:xfrm>
              <a:off x="4537056" y="89904"/>
              <a:ext cx="864857" cy="348379"/>
            </a:xfrm>
            <a:prstGeom prst="rect">
              <a:avLst/>
            </a:prstGeom>
          </p:spPr>
        </p:pic>
        <p:pic>
          <p:nvPicPr>
            <p:cNvPr id="10" name="Bildobjekt 9" descr="logo_rummet_RGB.eps">
              <a:extLst>
                <a:ext uri="{FF2B5EF4-FFF2-40B4-BE49-F238E27FC236}">
                  <a16:creationId xmlns:a16="http://schemas.microsoft.com/office/drawing/2014/main" id="{C773B939-2ECB-7D40-810A-D7A777929340}"/>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3347757" y="89904"/>
              <a:ext cx="1029990" cy="348379"/>
            </a:xfrm>
            <a:prstGeom prst="rect">
              <a:avLst/>
            </a:prstGeom>
          </p:spPr>
        </p:pic>
      </p:grpSp>
      <p:sp>
        <p:nvSpPr>
          <p:cNvPr id="11" name="Platshållare för datum 3">
            <a:extLst>
              <a:ext uri="{FF2B5EF4-FFF2-40B4-BE49-F238E27FC236}">
                <a16:creationId xmlns:a16="http://schemas.microsoft.com/office/drawing/2014/main" id="{74286FC5-8066-D249-B430-BC1DCEA9ADF3}"/>
              </a:ext>
            </a:extLst>
          </p:cNvPr>
          <p:cNvSpPr txBox="1">
            <a:spLocks/>
          </p:cNvSpPr>
          <p:nvPr userDrawn="1"/>
        </p:nvSpPr>
        <p:spPr>
          <a:xfrm>
            <a:off x="179407" y="6400799"/>
            <a:ext cx="5212080" cy="365125"/>
          </a:xfrm>
          <a:prstGeom prst="rect">
            <a:avLst/>
          </a:prstGeom>
        </p:spPr>
        <p:txBody>
          <a:bodyPr vert="horz" lIns="91440" tIns="45720" rIns="91440" bIns="45720" rtlCol="0" anchor="ctr">
            <a:normAutofit/>
          </a:bodyPr>
          <a:lstStyle>
            <a:lvl1pPr marL="0" indent="0" algn="l" defTabSz="457200" rtl="0" eaLnBrk="1" latinLnBrk="0" hangingPunct="1">
              <a:spcBef>
                <a:spcPct val="20000"/>
              </a:spcBef>
              <a:buFont typeface="Arial"/>
              <a:buNone/>
              <a:defRPr sz="1200" b="1" i="0" kern="1200">
                <a:solidFill>
                  <a:srgbClr val="5AAFD7"/>
                </a:solidFill>
                <a:latin typeface="Trebuchet MS" panose="020B0703020202090204" pitchFamily="34" charset="0"/>
                <a:ea typeface="+mn-ea"/>
                <a:cs typeface="+mn-cs"/>
              </a:defRPr>
            </a:lvl1pPr>
            <a:lvl2pPr marL="742950" indent="-285750" algn="l" defTabSz="457200" rtl="0" eaLnBrk="1" latinLnBrk="0" hangingPunct="1">
              <a:spcBef>
                <a:spcPct val="20000"/>
              </a:spcBef>
              <a:buFont typeface="Arial"/>
              <a:buChar char="–"/>
              <a:defRPr sz="1800" b="0" i="0" kern="1200">
                <a:solidFill>
                  <a:schemeClr val="tx1"/>
                </a:solidFill>
                <a:latin typeface="Trebuchet MS" panose="020B0703020202090204" pitchFamily="34" charset="0"/>
                <a:ea typeface="+mn-ea"/>
                <a:cs typeface="+mn-cs"/>
              </a:defRPr>
            </a:lvl2pPr>
            <a:lvl3pPr marL="1143000" indent="-228600" algn="l" defTabSz="457200" rtl="0" eaLnBrk="1" latinLnBrk="0" hangingPunct="1">
              <a:spcBef>
                <a:spcPct val="20000"/>
              </a:spcBef>
              <a:buFont typeface="Arial"/>
              <a:buChar char="•"/>
              <a:defRPr sz="1600" b="0" i="0" kern="1200">
                <a:solidFill>
                  <a:schemeClr val="tx1"/>
                </a:solidFill>
                <a:latin typeface="Trebuchet MS" panose="020B0703020202090204" pitchFamily="34" charset="0"/>
                <a:ea typeface="+mn-ea"/>
                <a:cs typeface="+mn-cs"/>
              </a:defRPr>
            </a:lvl3pPr>
            <a:lvl4pPr marL="1600200" indent="-228600" algn="l" defTabSz="457200" rtl="0" eaLnBrk="1" latinLnBrk="0" hangingPunct="1">
              <a:spcBef>
                <a:spcPct val="20000"/>
              </a:spcBef>
              <a:buFont typeface="Arial"/>
              <a:buChar char="–"/>
              <a:defRPr sz="1400" b="0" i="0" kern="1200">
                <a:solidFill>
                  <a:schemeClr val="tx1"/>
                </a:solidFill>
                <a:latin typeface="Trebuchet MS" panose="020B0703020202090204" pitchFamily="34" charset="0"/>
                <a:ea typeface="+mn-ea"/>
                <a:cs typeface="+mn-cs"/>
              </a:defRPr>
            </a:lvl4pPr>
            <a:lvl5pPr marL="2057400" indent="-228600" algn="l" defTabSz="457200" rtl="0" eaLnBrk="1" latinLnBrk="0" hangingPunct="1">
              <a:spcBef>
                <a:spcPct val="20000"/>
              </a:spcBef>
              <a:buFont typeface="Arial"/>
              <a:buChar char="»"/>
              <a:defRPr sz="1400" b="0" i="0" kern="1200">
                <a:solidFill>
                  <a:schemeClr val="tx1"/>
                </a:solidFill>
                <a:latin typeface="Trebuchet MS" panose="020B0703020202090204" pitchFamily="34" charset="0"/>
                <a:ea typeface="+mn-ea"/>
                <a:cs typeface="+mn-cs"/>
              </a:defRPr>
            </a:lvl5pPr>
            <a:lvl6pPr marL="2514600" indent="-228600" algn="l" defTabSz="457200" rtl="0" eaLnBrk="1" latinLnBrk="0" hangingPunct="1">
              <a:spcBef>
                <a:spcPct val="20000"/>
              </a:spcBef>
              <a:buFont typeface="Arial"/>
              <a:buChar char="•"/>
              <a:defRPr sz="18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8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8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800" kern="1200">
                <a:solidFill>
                  <a:schemeClr val="tx1"/>
                </a:solidFill>
                <a:latin typeface="+mn-lt"/>
                <a:ea typeface="+mn-ea"/>
                <a:cs typeface="+mn-cs"/>
              </a:defRPr>
            </a:lvl9pPr>
          </a:lstStyle>
          <a:p>
            <a:r>
              <a:rPr lang="sv-SE" dirty="0"/>
              <a:t>ORGANISERA OCH BEMANNA 2.0</a:t>
            </a:r>
          </a:p>
        </p:txBody>
      </p:sp>
    </p:spTree>
    <p:extLst>
      <p:ext uri="{BB962C8B-B14F-4D97-AF65-F5344CB8AC3E}">
        <p14:creationId xmlns:p14="http://schemas.microsoft.com/office/powerpoint/2010/main" val="16288663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 id="2147483656" r:id="rId6"/>
    <p:sldLayoutId id="2147483657" r:id="rId7"/>
  </p:sldLayoutIdLst>
  <p:txStyles>
    <p:titleStyle>
      <a:lvl1pPr algn="l" defTabSz="457200" rtl="0" eaLnBrk="1" latinLnBrk="0" hangingPunct="1">
        <a:spcBef>
          <a:spcPct val="0"/>
        </a:spcBef>
        <a:buNone/>
        <a:defRPr sz="3000" b="1" i="0" kern="1200">
          <a:solidFill>
            <a:srgbClr val="5AAFD7"/>
          </a:solidFill>
          <a:latin typeface="Trebuchet MS" panose="020B0703020202090204" pitchFamily="34" charset="0"/>
          <a:ea typeface="+mj-ea"/>
          <a:cs typeface="+mj-cs"/>
        </a:defRPr>
      </a:lvl1pPr>
    </p:titleStyle>
    <p:bodyStyle>
      <a:lvl1pPr marL="342900" indent="-342900" algn="l" defTabSz="457200" rtl="0" eaLnBrk="1" latinLnBrk="0" hangingPunct="1">
        <a:spcBef>
          <a:spcPct val="20000"/>
        </a:spcBef>
        <a:buFont typeface="Arial"/>
        <a:buChar char="•"/>
        <a:defRPr sz="1800" b="0" i="0" kern="1200">
          <a:solidFill>
            <a:schemeClr val="tx1"/>
          </a:solidFill>
          <a:latin typeface="Trebuchet MS" panose="020B0703020202090204" pitchFamily="34" charset="0"/>
          <a:ea typeface="+mn-ea"/>
          <a:cs typeface="+mn-cs"/>
        </a:defRPr>
      </a:lvl1pPr>
      <a:lvl2pPr marL="742950" indent="-285750" algn="l" defTabSz="457200" rtl="0" eaLnBrk="1" latinLnBrk="0" hangingPunct="1">
        <a:spcBef>
          <a:spcPct val="20000"/>
        </a:spcBef>
        <a:buFont typeface="Arial"/>
        <a:buChar char="–"/>
        <a:defRPr sz="1600" b="0" i="0" kern="1200">
          <a:solidFill>
            <a:schemeClr val="tx1"/>
          </a:solidFill>
          <a:latin typeface="Trebuchet MS" panose="020B0703020202090204" pitchFamily="34" charset="0"/>
          <a:ea typeface="+mn-ea"/>
          <a:cs typeface="+mn-cs"/>
        </a:defRPr>
      </a:lvl2pPr>
      <a:lvl3pPr marL="1143000" indent="-228600" algn="l" defTabSz="457200" rtl="0" eaLnBrk="1" latinLnBrk="0" hangingPunct="1">
        <a:spcBef>
          <a:spcPct val="20000"/>
        </a:spcBef>
        <a:buFont typeface="Arial"/>
        <a:buChar char="•"/>
        <a:defRPr sz="1400" b="0" i="0" kern="1200">
          <a:solidFill>
            <a:schemeClr val="tx1"/>
          </a:solidFill>
          <a:latin typeface="Trebuchet MS" panose="020B0703020202090204" pitchFamily="34" charset="0"/>
          <a:ea typeface="+mn-ea"/>
          <a:cs typeface="+mn-cs"/>
        </a:defRPr>
      </a:lvl3pPr>
      <a:lvl4pPr marL="1600200" indent="-228600" algn="l" defTabSz="457200" rtl="0" eaLnBrk="1" latinLnBrk="0" hangingPunct="1">
        <a:spcBef>
          <a:spcPct val="20000"/>
        </a:spcBef>
        <a:buFont typeface="Arial"/>
        <a:buChar char="–"/>
        <a:defRPr sz="1200" b="0" i="0" kern="1200">
          <a:solidFill>
            <a:schemeClr val="tx1"/>
          </a:solidFill>
          <a:latin typeface="Trebuchet MS" panose="020B0703020202090204" pitchFamily="34" charset="0"/>
          <a:ea typeface="+mn-ea"/>
          <a:cs typeface="+mn-cs"/>
        </a:defRPr>
      </a:lvl4pPr>
      <a:lvl5pPr marL="2057400" indent="-228600" algn="l" defTabSz="457200" rtl="0" eaLnBrk="1" latinLnBrk="0" hangingPunct="1">
        <a:spcBef>
          <a:spcPct val="20000"/>
        </a:spcBef>
        <a:buFont typeface="Arial"/>
        <a:buChar char="»"/>
        <a:defRPr sz="1200" b="0" i="0" kern="1200">
          <a:solidFill>
            <a:schemeClr val="tx1"/>
          </a:solidFill>
          <a:latin typeface="Trebuchet MS" panose="020B0703020202090204" pitchFamily="34" charset="0"/>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4237E5D5-4AA4-9B44-90B7-AA5C0F593E07}"/>
              </a:ext>
            </a:extLst>
          </p:cNvPr>
          <p:cNvSpPr/>
          <p:nvPr userDrawn="1"/>
        </p:nvSpPr>
        <p:spPr>
          <a:xfrm>
            <a:off x="0" y="6284150"/>
            <a:ext cx="9144000" cy="598424"/>
          </a:xfrm>
          <a:prstGeom prst="rect">
            <a:avLst/>
          </a:prstGeom>
          <a:solidFill>
            <a:srgbClr val="5AAFD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dirty="0"/>
          </a:p>
        </p:txBody>
      </p:sp>
      <p:sp>
        <p:nvSpPr>
          <p:cNvPr id="2" name="Platshållare för rubrik 1"/>
          <p:cNvSpPr>
            <a:spLocks noGrp="1"/>
          </p:cNvSpPr>
          <p:nvPr>
            <p:ph type="title"/>
          </p:nvPr>
        </p:nvSpPr>
        <p:spPr>
          <a:xfrm>
            <a:off x="457200" y="645339"/>
            <a:ext cx="8229600" cy="1132734"/>
          </a:xfrm>
          <a:prstGeom prst="rect">
            <a:avLst/>
          </a:prstGeom>
        </p:spPr>
        <p:txBody>
          <a:bodyPr vert="horz" lIns="91440" tIns="45720" rIns="91440" bIns="45720" rtlCol="0" anchor="ctr">
            <a:normAutofit/>
          </a:bodyPr>
          <a:lstStyle/>
          <a:p>
            <a:r>
              <a:rPr lang="sv-SE" dirty="0"/>
              <a:t>Klicka här för att ändra format</a:t>
            </a:r>
          </a:p>
        </p:txBody>
      </p:sp>
      <p:sp>
        <p:nvSpPr>
          <p:cNvPr id="3" name="Platshållare för text 2"/>
          <p:cNvSpPr>
            <a:spLocks noGrp="1"/>
          </p:cNvSpPr>
          <p:nvPr>
            <p:ph type="body" idx="1"/>
          </p:nvPr>
        </p:nvSpPr>
        <p:spPr>
          <a:xfrm>
            <a:off x="457200" y="1850273"/>
            <a:ext cx="8229600" cy="4275890"/>
          </a:xfrm>
          <a:prstGeom prst="rect">
            <a:avLst/>
          </a:prstGeom>
        </p:spPr>
        <p:txBody>
          <a:bodyPr vert="horz" lIns="91440" tIns="45720" rIns="91440" bIns="45720"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6" name="Platshållare för bildnummer 5"/>
          <p:cNvSpPr>
            <a:spLocks noGrp="1"/>
          </p:cNvSpPr>
          <p:nvPr>
            <p:ph type="sldNum" sz="quarter" idx="4"/>
          </p:nvPr>
        </p:nvSpPr>
        <p:spPr>
          <a:xfrm>
            <a:off x="8546122" y="5788856"/>
            <a:ext cx="429903" cy="365125"/>
          </a:xfrm>
          <a:prstGeom prst="rect">
            <a:avLst/>
          </a:prstGeom>
        </p:spPr>
        <p:txBody>
          <a:bodyPr vert="horz" lIns="91440" tIns="45720" rIns="91440" bIns="45720" rtlCol="0" anchor="ctr"/>
          <a:lstStyle>
            <a:lvl1pPr algn="r">
              <a:defRPr sz="1200" b="0" i="0">
                <a:solidFill>
                  <a:schemeClr val="tx1">
                    <a:tint val="75000"/>
                  </a:schemeClr>
                </a:solidFill>
                <a:latin typeface="Trebuchet MS" panose="020B0703020202090204" pitchFamily="34" charset="0"/>
              </a:defRPr>
            </a:lvl1pPr>
          </a:lstStyle>
          <a:p>
            <a:fld id="{962BE873-CF04-E740-87A7-B0DF3B686CE0}" type="slidenum">
              <a:rPr lang="sv-SE" smtClean="0"/>
              <a:pPr/>
              <a:t>‹#›</a:t>
            </a:fld>
            <a:endParaRPr lang="sv-SE" dirty="0"/>
          </a:p>
        </p:txBody>
      </p:sp>
      <p:grpSp>
        <p:nvGrpSpPr>
          <p:cNvPr id="8" name="Grupp 7">
            <a:extLst>
              <a:ext uri="{FF2B5EF4-FFF2-40B4-BE49-F238E27FC236}">
                <a16:creationId xmlns:a16="http://schemas.microsoft.com/office/drawing/2014/main" id="{F7B3C03E-9B28-C447-B048-49EE3631A9AA}"/>
              </a:ext>
            </a:extLst>
          </p:cNvPr>
          <p:cNvGrpSpPr/>
          <p:nvPr userDrawn="1"/>
        </p:nvGrpSpPr>
        <p:grpSpPr>
          <a:xfrm>
            <a:off x="6842426" y="224760"/>
            <a:ext cx="2054156" cy="348379"/>
            <a:chOff x="3347757" y="89904"/>
            <a:chExt cx="2054156" cy="348379"/>
          </a:xfrm>
        </p:grpSpPr>
        <p:pic>
          <p:nvPicPr>
            <p:cNvPr id="9" name="Bildobjekt 8" descr="logotyp_friyta.png">
              <a:extLst>
                <a:ext uri="{FF2B5EF4-FFF2-40B4-BE49-F238E27FC236}">
                  <a16:creationId xmlns:a16="http://schemas.microsoft.com/office/drawing/2014/main" id="{AC978C90-C9BA-E44E-88B7-6E99B411441D}"/>
                </a:ext>
              </a:extLst>
            </p:cNvPr>
            <p:cNvPicPr>
              <a:picLocks noChangeAspect="1"/>
            </p:cNvPicPr>
            <p:nvPr/>
          </p:nvPicPr>
          <p:blipFill rotWithShape="1">
            <a:blip r:embed="rId8">
              <a:extLst>
                <a:ext uri="{28A0092B-C50C-407E-A947-70E740481C1C}">
                  <a14:useLocalDpi xmlns:a14="http://schemas.microsoft.com/office/drawing/2010/main" val="0"/>
                </a:ext>
              </a:extLst>
            </a:blip>
            <a:srcRect l="8336" t="17223" r="8782" b="17423"/>
            <a:stretch/>
          </p:blipFill>
          <p:spPr>
            <a:xfrm>
              <a:off x="4537056" y="89904"/>
              <a:ext cx="864857" cy="348379"/>
            </a:xfrm>
            <a:prstGeom prst="rect">
              <a:avLst/>
            </a:prstGeom>
          </p:spPr>
        </p:pic>
        <p:pic>
          <p:nvPicPr>
            <p:cNvPr id="10" name="Bildobjekt 9" descr="logo_rummet_RGB.eps">
              <a:extLst>
                <a:ext uri="{FF2B5EF4-FFF2-40B4-BE49-F238E27FC236}">
                  <a16:creationId xmlns:a16="http://schemas.microsoft.com/office/drawing/2014/main" id="{C773B939-2ECB-7D40-810A-D7A777929340}"/>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347757" y="89904"/>
              <a:ext cx="1029990" cy="348379"/>
            </a:xfrm>
            <a:prstGeom prst="rect">
              <a:avLst/>
            </a:prstGeom>
          </p:spPr>
        </p:pic>
      </p:grpSp>
      <p:sp>
        <p:nvSpPr>
          <p:cNvPr id="11" name="Platshållare för datum 3">
            <a:extLst>
              <a:ext uri="{FF2B5EF4-FFF2-40B4-BE49-F238E27FC236}">
                <a16:creationId xmlns:a16="http://schemas.microsoft.com/office/drawing/2014/main" id="{74286FC5-8066-D249-B430-BC1DCEA9ADF3}"/>
              </a:ext>
            </a:extLst>
          </p:cNvPr>
          <p:cNvSpPr txBox="1">
            <a:spLocks/>
          </p:cNvSpPr>
          <p:nvPr userDrawn="1"/>
        </p:nvSpPr>
        <p:spPr>
          <a:xfrm>
            <a:off x="179407" y="6400799"/>
            <a:ext cx="5212080" cy="365125"/>
          </a:xfrm>
          <a:prstGeom prst="rect">
            <a:avLst/>
          </a:prstGeom>
        </p:spPr>
        <p:txBody>
          <a:bodyPr vert="horz" lIns="91440" tIns="45720" rIns="91440" bIns="45720" rtlCol="0" anchor="ctr">
            <a:normAutofit/>
          </a:bodyPr>
          <a:lstStyle>
            <a:lvl1pPr marL="0" indent="0" algn="l" defTabSz="457200" rtl="0" eaLnBrk="1" latinLnBrk="0" hangingPunct="1">
              <a:spcBef>
                <a:spcPct val="20000"/>
              </a:spcBef>
              <a:buFont typeface="Arial"/>
              <a:buNone/>
              <a:defRPr sz="1200" b="1" i="0" kern="1200">
                <a:solidFill>
                  <a:srgbClr val="5AAFD7"/>
                </a:solidFill>
                <a:latin typeface="Trebuchet MS" panose="020B0703020202090204" pitchFamily="34" charset="0"/>
                <a:ea typeface="+mn-ea"/>
                <a:cs typeface="+mn-cs"/>
              </a:defRPr>
            </a:lvl1pPr>
            <a:lvl2pPr marL="742950" indent="-285750" algn="l" defTabSz="457200" rtl="0" eaLnBrk="1" latinLnBrk="0" hangingPunct="1">
              <a:spcBef>
                <a:spcPct val="20000"/>
              </a:spcBef>
              <a:buFont typeface="Arial"/>
              <a:buChar char="–"/>
              <a:defRPr sz="1800" b="0" i="0" kern="1200">
                <a:solidFill>
                  <a:schemeClr val="tx1"/>
                </a:solidFill>
                <a:latin typeface="Trebuchet MS" panose="020B0703020202090204" pitchFamily="34" charset="0"/>
                <a:ea typeface="+mn-ea"/>
                <a:cs typeface="+mn-cs"/>
              </a:defRPr>
            </a:lvl2pPr>
            <a:lvl3pPr marL="1143000" indent="-228600" algn="l" defTabSz="457200" rtl="0" eaLnBrk="1" latinLnBrk="0" hangingPunct="1">
              <a:spcBef>
                <a:spcPct val="20000"/>
              </a:spcBef>
              <a:buFont typeface="Arial"/>
              <a:buChar char="•"/>
              <a:defRPr sz="1600" b="0" i="0" kern="1200">
                <a:solidFill>
                  <a:schemeClr val="tx1"/>
                </a:solidFill>
                <a:latin typeface="Trebuchet MS" panose="020B0703020202090204" pitchFamily="34" charset="0"/>
                <a:ea typeface="+mn-ea"/>
                <a:cs typeface="+mn-cs"/>
              </a:defRPr>
            </a:lvl3pPr>
            <a:lvl4pPr marL="1600200" indent="-228600" algn="l" defTabSz="457200" rtl="0" eaLnBrk="1" latinLnBrk="0" hangingPunct="1">
              <a:spcBef>
                <a:spcPct val="20000"/>
              </a:spcBef>
              <a:buFont typeface="Arial"/>
              <a:buChar char="–"/>
              <a:defRPr sz="1400" b="0" i="0" kern="1200">
                <a:solidFill>
                  <a:schemeClr val="tx1"/>
                </a:solidFill>
                <a:latin typeface="Trebuchet MS" panose="020B0703020202090204" pitchFamily="34" charset="0"/>
                <a:ea typeface="+mn-ea"/>
                <a:cs typeface="+mn-cs"/>
              </a:defRPr>
            </a:lvl4pPr>
            <a:lvl5pPr marL="2057400" indent="-228600" algn="l" defTabSz="457200" rtl="0" eaLnBrk="1" latinLnBrk="0" hangingPunct="1">
              <a:spcBef>
                <a:spcPct val="20000"/>
              </a:spcBef>
              <a:buFont typeface="Arial"/>
              <a:buChar char="»"/>
              <a:defRPr sz="1400" b="0" i="0" kern="1200">
                <a:solidFill>
                  <a:schemeClr val="tx1"/>
                </a:solidFill>
                <a:latin typeface="Trebuchet MS" panose="020B0703020202090204" pitchFamily="34" charset="0"/>
                <a:ea typeface="+mn-ea"/>
                <a:cs typeface="+mn-cs"/>
              </a:defRPr>
            </a:lvl5pPr>
            <a:lvl6pPr marL="2514600" indent="-228600" algn="l" defTabSz="457200" rtl="0" eaLnBrk="1" latinLnBrk="0" hangingPunct="1">
              <a:spcBef>
                <a:spcPct val="20000"/>
              </a:spcBef>
              <a:buFont typeface="Arial"/>
              <a:buChar char="•"/>
              <a:defRPr sz="18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8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8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800" kern="1200">
                <a:solidFill>
                  <a:schemeClr val="tx1"/>
                </a:solidFill>
                <a:latin typeface="+mn-lt"/>
                <a:ea typeface="+mn-ea"/>
                <a:cs typeface="+mn-cs"/>
              </a:defRPr>
            </a:lvl9pPr>
          </a:lstStyle>
          <a:p>
            <a:r>
              <a:rPr lang="sv-SE" dirty="0">
                <a:solidFill>
                  <a:schemeClr val="bg1"/>
                </a:solidFill>
              </a:rPr>
              <a:t>ORGANISERA OCH BEMANNA 2.0</a:t>
            </a:r>
          </a:p>
        </p:txBody>
      </p:sp>
    </p:spTree>
    <p:extLst>
      <p:ext uri="{BB962C8B-B14F-4D97-AF65-F5344CB8AC3E}">
        <p14:creationId xmlns:p14="http://schemas.microsoft.com/office/powerpoint/2010/main" val="364425525"/>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5" r:id="rId6"/>
  </p:sldLayoutIdLst>
  <p:txStyles>
    <p:titleStyle>
      <a:lvl1pPr algn="l" defTabSz="457200" rtl="0" eaLnBrk="1" latinLnBrk="0" hangingPunct="1">
        <a:spcBef>
          <a:spcPct val="0"/>
        </a:spcBef>
        <a:buNone/>
        <a:defRPr sz="3000" b="1" i="0" kern="1200">
          <a:solidFill>
            <a:srgbClr val="5AAFD7"/>
          </a:solidFill>
          <a:latin typeface="Trebuchet MS" panose="020B0703020202090204" pitchFamily="34" charset="0"/>
          <a:ea typeface="+mj-ea"/>
          <a:cs typeface="+mj-cs"/>
        </a:defRPr>
      </a:lvl1pPr>
    </p:titleStyle>
    <p:bodyStyle>
      <a:lvl1pPr marL="342900" indent="-342900" algn="l" defTabSz="457200" rtl="0" eaLnBrk="1" latinLnBrk="0" hangingPunct="1">
        <a:spcBef>
          <a:spcPct val="20000"/>
        </a:spcBef>
        <a:buFont typeface="Arial"/>
        <a:buChar char="•"/>
        <a:defRPr sz="1800" b="0" i="0" kern="1200">
          <a:solidFill>
            <a:schemeClr val="tx1"/>
          </a:solidFill>
          <a:latin typeface="Trebuchet MS" panose="020B0703020202090204" pitchFamily="34" charset="0"/>
          <a:ea typeface="+mn-ea"/>
          <a:cs typeface="+mn-cs"/>
        </a:defRPr>
      </a:lvl1pPr>
      <a:lvl2pPr marL="742950" indent="-285750" algn="l" defTabSz="457200" rtl="0" eaLnBrk="1" latinLnBrk="0" hangingPunct="1">
        <a:spcBef>
          <a:spcPct val="20000"/>
        </a:spcBef>
        <a:buFont typeface="Arial"/>
        <a:buChar char="–"/>
        <a:defRPr sz="1600" b="0" i="0" kern="1200">
          <a:solidFill>
            <a:schemeClr val="tx1"/>
          </a:solidFill>
          <a:latin typeface="Trebuchet MS" panose="020B0703020202090204" pitchFamily="34" charset="0"/>
          <a:ea typeface="+mn-ea"/>
          <a:cs typeface="+mn-cs"/>
        </a:defRPr>
      </a:lvl2pPr>
      <a:lvl3pPr marL="1143000" indent="-228600" algn="l" defTabSz="457200" rtl="0" eaLnBrk="1" latinLnBrk="0" hangingPunct="1">
        <a:spcBef>
          <a:spcPct val="20000"/>
        </a:spcBef>
        <a:buFont typeface="Arial"/>
        <a:buChar char="•"/>
        <a:defRPr sz="1400" b="0" i="0" kern="1200">
          <a:solidFill>
            <a:schemeClr val="tx1"/>
          </a:solidFill>
          <a:latin typeface="Trebuchet MS" panose="020B0703020202090204" pitchFamily="34" charset="0"/>
          <a:ea typeface="+mn-ea"/>
          <a:cs typeface="+mn-cs"/>
        </a:defRPr>
      </a:lvl3pPr>
      <a:lvl4pPr marL="1600200" indent="-228600" algn="l" defTabSz="457200" rtl="0" eaLnBrk="1" latinLnBrk="0" hangingPunct="1">
        <a:spcBef>
          <a:spcPct val="20000"/>
        </a:spcBef>
        <a:buFont typeface="Arial"/>
        <a:buChar char="–"/>
        <a:defRPr sz="1200" b="0" i="0" kern="1200">
          <a:solidFill>
            <a:schemeClr val="tx1"/>
          </a:solidFill>
          <a:latin typeface="Trebuchet MS" panose="020B0703020202090204" pitchFamily="34" charset="0"/>
          <a:ea typeface="+mn-ea"/>
          <a:cs typeface="+mn-cs"/>
        </a:defRPr>
      </a:lvl4pPr>
      <a:lvl5pPr marL="2057400" indent="-228600" algn="l" defTabSz="457200" rtl="0" eaLnBrk="1" latinLnBrk="0" hangingPunct="1">
        <a:spcBef>
          <a:spcPct val="20000"/>
        </a:spcBef>
        <a:buFont typeface="Arial"/>
        <a:buChar char="»"/>
        <a:defRPr sz="1200" b="0" i="0" kern="1200">
          <a:solidFill>
            <a:schemeClr val="tx1"/>
          </a:solidFill>
          <a:latin typeface="Trebuchet MS" panose="020B0703020202090204" pitchFamily="34" charset="0"/>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https://www.youtube.com/watch?v=BTdyamnKAnw&amp;index=4&amp;list=PL7CFcUxbLr4bWWLeDQBUDG7Rxc9O4NYVt" TargetMode="Externa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1.xml"/><Relationship Id="rId1" Type="http://schemas.openxmlformats.org/officeDocument/2006/relationships/slideLayout" Target="../slideLayouts/slideLayout11.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2.xml"/><Relationship Id="rId1" Type="http://schemas.openxmlformats.org/officeDocument/2006/relationships/slideLayout" Target="../slideLayouts/slideLayout11.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3.xml"/><Relationship Id="rId1" Type="http://schemas.openxmlformats.org/officeDocument/2006/relationships/slideLayout" Target="../slideLayouts/slideLayout9.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notesSlide" Target="../notesSlides/notesSlide16.xml"/><Relationship Id="rId1" Type="http://schemas.openxmlformats.org/officeDocument/2006/relationships/slideLayout" Target="../slideLayouts/slideLayout9.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17.xml"/><Relationship Id="rId1" Type="http://schemas.openxmlformats.org/officeDocument/2006/relationships/slideLayout" Target="../slideLayouts/slideLayout9.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notesSlide" Target="../notesSlides/notesSlide18.xml"/><Relationship Id="rId1" Type="http://schemas.openxmlformats.org/officeDocument/2006/relationships/slideLayout" Target="../slideLayouts/slideLayout9.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notesSlide" Target="../notesSlides/notesSlide19.xml"/><Relationship Id="rId1" Type="http://schemas.openxmlformats.org/officeDocument/2006/relationships/slideLayout" Target="../slideLayouts/slideLayout9.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0.xml"/><Relationship Id="rId1" Type="http://schemas.openxmlformats.org/officeDocument/2006/relationships/slideLayout" Target="../slideLayouts/slideLayout9.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1.xml"/><Relationship Id="rId1" Type="http://schemas.openxmlformats.org/officeDocument/2006/relationships/slideLayout" Target="../slideLayouts/slideLayout9.xml"/><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notesSlide" Target="../notesSlides/notesSlide23.xml"/><Relationship Id="rId1" Type="http://schemas.openxmlformats.org/officeDocument/2006/relationships/slideLayout" Target="../slideLayouts/slideLayout9.xml"/><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24.xml"/><Relationship Id="rId1" Type="http://schemas.openxmlformats.org/officeDocument/2006/relationships/slideLayout" Target="../slideLayouts/slideLayout9.xml"/><Relationship Id="rId4" Type="http://schemas.openxmlformats.org/officeDocument/2006/relationships/image" Target="../media/image3.png"/></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9.xml"/><Relationship Id="rId6" Type="http://schemas.openxmlformats.org/officeDocument/2006/relationships/image" Target="../media/image3.png"/><Relationship Id="rId5" Type="http://schemas.openxmlformats.org/officeDocument/2006/relationships/image" Target="../media/image9.gif"/><Relationship Id="rId4" Type="http://schemas.openxmlformats.org/officeDocument/2006/relationships/image" Target="../media/image2.emf"/></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diagramData" Target="../diagrams/data3.xml"/><Relationship Id="rId13" Type="http://schemas.openxmlformats.org/officeDocument/2006/relationships/image" Target="../media/image3.png"/><Relationship Id="rId3" Type="http://schemas.openxmlformats.org/officeDocument/2006/relationships/diagramData" Target="../diagrams/data2.xml"/><Relationship Id="rId7" Type="http://schemas.microsoft.com/office/2007/relationships/diagramDrawing" Target="../diagrams/drawing2.xml"/><Relationship Id="rId12"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5.xml"/><Relationship Id="rId6" Type="http://schemas.openxmlformats.org/officeDocument/2006/relationships/diagramColors" Target="../diagrams/colors2.xml"/><Relationship Id="rId11" Type="http://schemas.openxmlformats.org/officeDocument/2006/relationships/diagramColors" Target="../diagrams/colors3.xml"/><Relationship Id="rId5" Type="http://schemas.openxmlformats.org/officeDocument/2006/relationships/diagramQuickStyle" Target="../diagrams/quickStyle2.xml"/><Relationship Id="rId10" Type="http://schemas.openxmlformats.org/officeDocument/2006/relationships/diagramQuickStyle" Target="../diagrams/quickStyle3.xml"/><Relationship Id="rId4" Type="http://schemas.openxmlformats.org/officeDocument/2006/relationships/diagramLayout" Target="../diagrams/layout2.xml"/><Relationship Id="rId9" Type="http://schemas.openxmlformats.org/officeDocument/2006/relationships/diagramLayout" Target="../diagrams/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5.gif"/></Relationships>
</file>

<file path=ppt/slides/_rels/slide6.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6B22104-923C-DC42-A48B-DBF84CB5D3B4}"/>
              </a:ext>
            </a:extLst>
          </p:cNvPr>
          <p:cNvSpPr>
            <a:spLocks noGrp="1"/>
          </p:cNvSpPr>
          <p:nvPr>
            <p:ph type="title"/>
          </p:nvPr>
        </p:nvSpPr>
        <p:spPr>
          <a:xfrm>
            <a:off x="457200" y="586409"/>
            <a:ext cx="8229600" cy="3080308"/>
          </a:xfrm>
        </p:spPr>
        <p:txBody>
          <a:bodyPr>
            <a:normAutofit/>
          </a:bodyPr>
          <a:lstStyle/>
          <a:p>
            <a:r>
              <a:rPr lang="sv-SE" sz="6000" dirty="0" smtClean="0"/>
              <a:t>Organisera och bemanna 2.0</a:t>
            </a:r>
            <a:endParaRPr lang="sv-SE" sz="6000" dirty="0"/>
          </a:p>
        </p:txBody>
      </p:sp>
      <p:sp>
        <p:nvSpPr>
          <p:cNvPr id="5" name="Platshållare för innehåll 4">
            <a:extLst>
              <a:ext uri="{FF2B5EF4-FFF2-40B4-BE49-F238E27FC236}">
                <a16:creationId xmlns:a16="http://schemas.microsoft.com/office/drawing/2014/main" id="{98FCE19A-D200-1747-BDBD-D5BC2E3229B3}"/>
              </a:ext>
            </a:extLst>
          </p:cNvPr>
          <p:cNvSpPr>
            <a:spLocks noGrp="1"/>
          </p:cNvSpPr>
          <p:nvPr>
            <p:ph sz="half" idx="2"/>
          </p:nvPr>
        </p:nvSpPr>
        <p:spPr>
          <a:xfrm>
            <a:off x="457200" y="4096987"/>
            <a:ext cx="8229600" cy="2029175"/>
          </a:xfrm>
        </p:spPr>
        <p:txBody>
          <a:bodyPr>
            <a:normAutofit/>
          </a:bodyPr>
          <a:lstStyle/>
          <a:p>
            <a:r>
              <a:rPr lang="sv-SE" sz="2000" spc="300" dirty="0">
                <a:solidFill>
                  <a:srgbClr val="5AAFD7"/>
                </a:solidFill>
              </a:rPr>
              <a:t>INRODUKTION</a:t>
            </a:r>
          </a:p>
        </p:txBody>
      </p:sp>
    </p:spTree>
    <p:extLst>
      <p:ext uri="{BB962C8B-B14F-4D97-AF65-F5344CB8AC3E}">
        <p14:creationId xmlns:p14="http://schemas.microsoft.com/office/powerpoint/2010/main" val="10259117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6B22104-923C-DC42-A48B-DBF84CB5D3B4}"/>
              </a:ext>
            </a:extLst>
          </p:cNvPr>
          <p:cNvSpPr>
            <a:spLocks noGrp="1"/>
          </p:cNvSpPr>
          <p:nvPr>
            <p:ph type="title"/>
          </p:nvPr>
        </p:nvSpPr>
        <p:spPr/>
        <p:txBody>
          <a:bodyPr>
            <a:normAutofit/>
          </a:bodyPr>
          <a:lstStyle/>
          <a:p>
            <a:r>
              <a:rPr lang="sv-SE" sz="7200" smtClean="0"/>
              <a:t>Heltidsresan </a:t>
            </a:r>
            <a:r>
              <a:rPr lang="sv-SE" sz="7200" dirty="0"/>
              <a:t/>
            </a:r>
            <a:br>
              <a:rPr lang="sv-SE" sz="7200" dirty="0"/>
            </a:br>
            <a:r>
              <a:rPr lang="sv-SE" sz="7200" dirty="0"/>
              <a:t>i praktiken</a:t>
            </a:r>
          </a:p>
        </p:txBody>
      </p:sp>
      <p:sp>
        <p:nvSpPr>
          <p:cNvPr id="5" name="Platshållare för innehåll 4">
            <a:extLst>
              <a:ext uri="{FF2B5EF4-FFF2-40B4-BE49-F238E27FC236}">
                <a16:creationId xmlns:a16="http://schemas.microsoft.com/office/drawing/2014/main" id="{98FCE19A-D200-1747-BDBD-D5BC2E3229B3}"/>
              </a:ext>
            </a:extLst>
          </p:cNvPr>
          <p:cNvSpPr>
            <a:spLocks noGrp="1"/>
          </p:cNvSpPr>
          <p:nvPr>
            <p:ph sz="half" idx="2"/>
          </p:nvPr>
        </p:nvSpPr>
        <p:spPr/>
        <p:txBody>
          <a:bodyPr>
            <a:normAutofit/>
          </a:bodyPr>
          <a:lstStyle/>
          <a:p>
            <a:r>
              <a:rPr lang="sv-SE" sz="2400" dirty="0"/>
              <a:t>Arbetsplatsträff om organisering och bemanning</a:t>
            </a:r>
          </a:p>
        </p:txBody>
      </p:sp>
    </p:spTree>
    <p:extLst>
      <p:ext uri="{BB962C8B-B14F-4D97-AF65-F5344CB8AC3E}">
        <p14:creationId xmlns:p14="http://schemas.microsoft.com/office/powerpoint/2010/main" val="4033549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Bildobjekt 10">
            <a:extLst>
              <a:ext uri="{FF2B5EF4-FFF2-40B4-BE49-F238E27FC236}">
                <a16:creationId xmlns:a16="http://schemas.microsoft.com/office/drawing/2014/main" id="{3BC98E15-B69A-544B-A1F3-186AB5E63E1E}"/>
              </a:ext>
            </a:extLst>
          </p:cNvPr>
          <p:cNvPicPr>
            <a:picLocks noChangeAspect="1"/>
          </p:cNvPicPr>
          <p:nvPr/>
        </p:nvPicPr>
        <p:blipFill rotWithShape="1">
          <a:blip r:embed="rId3"/>
          <a:srcRect b="17245"/>
          <a:stretch/>
        </p:blipFill>
        <p:spPr>
          <a:xfrm>
            <a:off x="2251489" y="3914230"/>
            <a:ext cx="4255992" cy="2486570"/>
          </a:xfrm>
          <a:prstGeom prst="rect">
            <a:avLst/>
          </a:prstGeom>
        </p:spPr>
      </p:pic>
      <p:sp>
        <p:nvSpPr>
          <p:cNvPr id="2" name="Rubrik 1">
            <a:extLst>
              <a:ext uri="{FF2B5EF4-FFF2-40B4-BE49-F238E27FC236}">
                <a16:creationId xmlns:a16="http://schemas.microsoft.com/office/drawing/2014/main" id="{A6B22104-923C-DC42-A48B-DBF84CB5D3B4}"/>
              </a:ext>
            </a:extLst>
          </p:cNvPr>
          <p:cNvSpPr>
            <a:spLocks noGrp="1"/>
          </p:cNvSpPr>
          <p:nvPr>
            <p:ph type="ctrTitle"/>
          </p:nvPr>
        </p:nvSpPr>
        <p:spPr>
          <a:xfrm>
            <a:off x="685800" y="1592317"/>
            <a:ext cx="7772400" cy="2321913"/>
          </a:xfrm>
        </p:spPr>
        <p:txBody>
          <a:bodyPr>
            <a:normAutofit fontScale="90000"/>
          </a:bodyPr>
          <a:lstStyle/>
          <a:p>
            <a:r>
              <a:rPr lang="sv-SE" sz="5400" dirty="0"/>
              <a:t>50 000 nya medarbetare </a:t>
            </a:r>
            <a:br>
              <a:rPr lang="sv-SE" sz="5400" dirty="0"/>
            </a:br>
            <a:r>
              <a:rPr lang="sv-SE" sz="5400" dirty="0"/>
              <a:t>varje år fram till 2026</a:t>
            </a:r>
          </a:p>
        </p:txBody>
      </p:sp>
      <p:sp>
        <p:nvSpPr>
          <p:cNvPr id="5" name="Platshållare för innehåll 4">
            <a:extLst>
              <a:ext uri="{FF2B5EF4-FFF2-40B4-BE49-F238E27FC236}">
                <a16:creationId xmlns:a16="http://schemas.microsoft.com/office/drawing/2014/main" id="{98FCE19A-D200-1747-BDBD-D5BC2E3229B3}"/>
              </a:ext>
            </a:extLst>
          </p:cNvPr>
          <p:cNvSpPr>
            <a:spLocks noGrp="1"/>
          </p:cNvSpPr>
          <p:nvPr>
            <p:ph type="subTitle" idx="1"/>
          </p:nvPr>
        </p:nvSpPr>
        <p:spPr/>
        <p:txBody>
          <a:bodyPr>
            <a:normAutofit/>
          </a:bodyPr>
          <a:lstStyle/>
          <a:p>
            <a:r>
              <a:rPr lang="sv-SE" sz="1200" dirty="0">
                <a:solidFill>
                  <a:sysClr val="windowText" lastClr="000000"/>
                </a:solidFill>
                <a:hlinkClick r:id="rId4">
                  <a:extLst>
                    <a:ext uri="{A12FA001-AC4F-418D-AE19-62706E023703}">
                      <ahyp:hlinkClr xmlns:ahyp="http://schemas.microsoft.com/office/drawing/2018/hyperlinkcolor" xmlns="" val="tx"/>
                    </a:ext>
                  </a:extLst>
                </a:hlinkClick>
              </a:rPr>
              <a:t>LÄNK TILL FILMEN</a:t>
            </a:r>
            <a:endParaRPr lang="sv-SE" sz="1200" dirty="0">
              <a:solidFill>
                <a:sysClr val="windowText" lastClr="000000"/>
              </a:solidFill>
            </a:endParaRPr>
          </a:p>
          <a:p>
            <a:endParaRPr lang="sv-SE" sz="1200" dirty="0">
              <a:solidFill>
                <a:sysClr val="windowText" lastClr="000000"/>
              </a:solidFill>
            </a:endParaRPr>
          </a:p>
        </p:txBody>
      </p:sp>
      <p:sp>
        <p:nvSpPr>
          <p:cNvPr id="4" name="Platshållare för innehåll 4">
            <a:extLst>
              <a:ext uri="{FF2B5EF4-FFF2-40B4-BE49-F238E27FC236}">
                <a16:creationId xmlns:a16="http://schemas.microsoft.com/office/drawing/2014/main" id="{63D01CD9-6DF5-EF48-86F6-2822BABA9CAA}"/>
              </a:ext>
            </a:extLst>
          </p:cNvPr>
          <p:cNvSpPr txBox="1">
            <a:spLocks/>
          </p:cNvSpPr>
          <p:nvPr/>
        </p:nvSpPr>
        <p:spPr>
          <a:xfrm>
            <a:off x="457200" y="1247486"/>
            <a:ext cx="8229600" cy="689662"/>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000" b="0" i="0" kern="1200">
                <a:solidFill>
                  <a:schemeClr val="bg1"/>
                </a:solidFill>
                <a:latin typeface="Trebuchet MS" panose="020B0703020202090204" pitchFamily="34" charset="0"/>
                <a:ea typeface="+mn-ea"/>
                <a:cs typeface="+mn-cs"/>
              </a:defRPr>
            </a:lvl1pPr>
            <a:lvl2pPr marL="742950" indent="-285750" algn="l" defTabSz="457200" rtl="0" eaLnBrk="1" latinLnBrk="0" hangingPunct="1">
              <a:spcBef>
                <a:spcPct val="20000"/>
              </a:spcBef>
              <a:buFont typeface="Arial"/>
              <a:buChar char="–"/>
              <a:defRPr sz="1800" b="0" i="0" kern="1200">
                <a:solidFill>
                  <a:schemeClr val="tx1"/>
                </a:solidFill>
                <a:latin typeface="Trebuchet MS" panose="020B0703020202090204" pitchFamily="34" charset="0"/>
                <a:ea typeface="+mn-ea"/>
                <a:cs typeface="+mn-cs"/>
              </a:defRPr>
            </a:lvl2pPr>
            <a:lvl3pPr marL="1143000" indent="-228600" algn="l" defTabSz="457200" rtl="0" eaLnBrk="1" latinLnBrk="0" hangingPunct="1">
              <a:spcBef>
                <a:spcPct val="20000"/>
              </a:spcBef>
              <a:buFont typeface="Arial"/>
              <a:buChar char="•"/>
              <a:defRPr sz="1600" b="0" i="0" kern="1200">
                <a:solidFill>
                  <a:schemeClr val="tx1"/>
                </a:solidFill>
                <a:latin typeface="Trebuchet MS" panose="020B0703020202090204" pitchFamily="34" charset="0"/>
                <a:ea typeface="+mn-ea"/>
                <a:cs typeface="+mn-cs"/>
              </a:defRPr>
            </a:lvl3pPr>
            <a:lvl4pPr marL="1600200" indent="-228600" algn="l" defTabSz="457200" rtl="0" eaLnBrk="1" latinLnBrk="0" hangingPunct="1">
              <a:spcBef>
                <a:spcPct val="20000"/>
              </a:spcBef>
              <a:buFont typeface="Arial"/>
              <a:buChar char="–"/>
              <a:defRPr sz="1400" b="0" i="0" kern="1200">
                <a:solidFill>
                  <a:schemeClr val="tx1"/>
                </a:solidFill>
                <a:latin typeface="Trebuchet MS" panose="020B0703020202090204" pitchFamily="34" charset="0"/>
                <a:ea typeface="+mn-ea"/>
                <a:cs typeface="+mn-cs"/>
              </a:defRPr>
            </a:lvl4pPr>
            <a:lvl5pPr marL="2057400" indent="-228600" algn="l" defTabSz="457200" rtl="0" eaLnBrk="1" latinLnBrk="0" hangingPunct="1">
              <a:spcBef>
                <a:spcPct val="20000"/>
              </a:spcBef>
              <a:buFont typeface="Arial"/>
              <a:buChar char="»"/>
              <a:defRPr sz="1400" b="0" i="0" kern="1200">
                <a:solidFill>
                  <a:schemeClr val="tx1"/>
                </a:solidFill>
                <a:latin typeface="Trebuchet MS" panose="020B0703020202090204" pitchFamily="34" charset="0"/>
                <a:ea typeface="+mn-ea"/>
                <a:cs typeface="+mn-cs"/>
              </a:defRPr>
            </a:lvl5pPr>
            <a:lvl6pPr marL="2514600" indent="-228600" algn="l" defTabSz="457200" rtl="0" eaLnBrk="1" latinLnBrk="0" hangingPunct="1">
              <a:spcBef>
                <a:spcPct val="20000"/>
              </a:spcBef>
              <a:buFont typeface="Arial"/>
              <a:buChar char="•"/>
              <a:defRPr sz="18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8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8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800" kern="1200">
                <a:solidFill>
                  <a:schemeClr val="tx1"/>
                </a:solidFill>
                <a:latin typeface="+mn-lt"/>
                <a:ea typeface="+mn-ea"/>
                <a:cs typeface="+mn-cs"/>
              </a:defRPr>
            </a:lvl9pPr>
          </a:lstStyle>
          <a:p>
            <a:r>
              <a:rPr lang="sv-SE" sz="2800" b="1" dirty="0">
                <a:solidFill>
                  <a:schemeClr val="accent5"/>
                </a:solidFill>
              </a:rPr>
              <a:t>Rekryteringsutmaningen</a:t>
            </a:r>
          </a:p>
        </p:txBody>
      </p:sp>
      <p:sp>
        <p:nvSpPr>
          <p:cNvPr id="6" name="Oval pratbubbla 5">
            <a:extLst>
              <a:ext uri="{FF2B5EF4-FFF2-40B4-BE49-F238E27FC236}">
                <a16:creationId xmlns:a16="http://schemas.microsoft.com/office/drawing/2014/main" id="{C114EED8-20A3-444A-A069-7CFC78250B5D}"/>
              </a:ext>
            </a:extLst>
          </p:cNvPr>
          <p:cNvSpPr/>
          <p:nvPr/>
        </p:nvSpPr>
        <p:spPr>
          <a:xfrm>
            <a:off x="6773693" y="3829208"/>
            <a:ext cx="1591733" cy="1588029"/>
          </a:xfrm>
          <a:prstGeom prst="wedgeEllipseCallout">
            <a:avLst>
              <a:gd name="adj1" fmla="val -50620"/>
              <a:gd name="adj2" fmla="val 54680"/>
            </a:avLst>
          </a:prstGeom>
          <a:solidFill>
            <a:srgbClr val="FDD88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sv-SE" sz="1200" dirty="0">
                <a:solidFill>
                  <a:sysClr val="windowText" lastClr="000000"/>
                </a:solidFill>
                <a:latin typeface="Trebuchet MS" panose="020B0703020202090204" pitchFamily="34" charset="0"/>
              </a:rPr>
              <a:t>Titta gärna på filmen tillsammans</a:t>
            </a:r>
          </a:p>
        </p:txBody>
      </p:sp>
      <p:sp>
        <p:nvSpPr>
          <p:cNvPr id="7" name="Rektangel 6"/>
          <p:cNvSpPr/>
          <p:nvPr/>
        </p:nvSpPr>
        <p:spPr>
          <a:xfrm>
            <a:off x="7884515" y="162636"/>
            <a:ext cx="1224793" cy="48174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8" name="Platshållare för innehåll 5"/>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7951083" y="186146"/>
            <a:ext cx="1152631" cy="434725"/>
          </a:xfrm>
          <a:prstGeom prst="rect">
            <a:avLst/>
          </a:prstGeom>
        </p:spPr>
      </p:pic>
    </p:spTree>
    <p:extLst>
      <p:ext uri="{BB962C8B-B14F-4D97-AF65-F5344CB8AC3E}">
        <p14:creationId xmlns:p14="http://schemas.microsoft.com/office/powerpoint/2010/main" val="11374433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Platshållare för innehåll 6">
            <a:extLst>
              <a:ext uri="{FF2B5EF4-FFF2-40B4-BE49-F238E27FC236}">
                <a16:creationId xmlns:a16="http://schemas.microsoft.com/office/drawing/2014/main" id="{55F246E6-7963-A84F-AD6C-B4119156DC5F}"/>
              </a:ext>
            </a:extLst>
          </p:cNvPr>
          <p:cNvGraphicFramePr>
            <a:graphicFrameLocks/>
          </p:cNvGraphicFramePr>
          <p:nvPr>
            <p:extLst>
              <p:ext uri="{D42A27DB-BD31-4B8C-83A1-F6EECF244321}">
                <p14:modId xmlns:p14="http://schemas.microsoft.com/office/powerpoint/2010/main" val="2956562857"/>
              </p:ext>
            </p:extLst>
          </p:nvPr>
        </p:nvGraphicFramePr>
        <p:xfrm>
          <a:off x="671332" y="1926285"/>
          <a:ext cx="8015468" cy="4000852"/>
        </p:xfrm>
        <a:graphic>
          <a:graphicData uri="http://schemas.openxmlformats.org/drawingml/2006/chart">
            <c:chart xmlns:c="http://schemas.openxmlformats.org/drawingml/2006/chart" xmlns:r="http://schemas.openxmlformats.org/officeDocument/2006/relationships" r:id="rId3"/>
          </a:graphicData>
        </a:graphic>
      </p:graphicFrame>
      <p:sp>
        <p:nvSpPr>
          <p:cNvPr id="10" name="Rubrik 9">
            <a:extLst>
              <a:ext uri="{FF2B5EF4-FFF2-40B4-BE49-F238E27FC236}">
                <a16:creationId xmlns:a16="http://schemas.microsoft.com/office/drawing/2014/main" id="{C0DB2B33-E6FA-9341-A18F-DE3AC331945D}"/>
              </a:ext>
            </a:extLst>
          </p:cNvPr>
          <p:cNvSpPr>
            <a:spLocks noGrp="1"/>
          </p:cNvSpPr>
          <p:nvPr>
            <p:ph type="title"/>
          </p:nvPr>
        </p:nvSpPr>
        <p:spPr/>
        <p:txBody>
          <a:bodyPr/>
          <a:lstStyle/>
          <a:p>
            <a:r>
              <a:rPr lang="sv-SE" dirty="0"/>
              <a:t>Hur ser framtida vårdbehov ut län för än?</a:t>
            </a:r>
            <a:br>
              <a:rPr lang="sv-SE" dirty="0"/>
            </a:br>
            <a:endParaRPr lang="sv-SE" dirty="0"/>
          </a:p>
        </p:txBody>
      </p:sp>
      <p:sp>
        <p:nvSpPr>
          <p:cNvPr id="11" name="Rubrik 4">
            <a:extLst>
              <a:ext uri="{FF2B5EF4-FFF2-40B4-BE49-F238E27FC236}">
                <a16:creationId xmlns:a16="http://schemas.microsoft.com/office/drawing/2014/main" id="{428721EF-102E-1E46-8F8D-E1E079DBB535}"/>
              </a:ext>
            </a:extLst>
          </p:cNvPr>
          <p:cNvSpPr txBox="1">
            <a:spLocks/>
          </p:cNvSpPr>
          <p:nvPr/>
        </p:nvSpPr>
        <p:spPr>
          <a:xfrm>
            <a:off x="457200" y="1522969"/>
            <a:ext cx="8229600" cy="403316"/>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3000" b="1" i="0" kern="1200">
                <a:solidFill>
                  <a:srgbClr val="5AAFD7"/>
                </a:solidFill>
                <a:latin typeface="Trebuchet MS" panose="020B0703020202090204" pitchFamily="34" charset="0"/>
                <a:ea typeface="+mj-ea"/>
                <a:cs typeface="+mj-cs"/>
              </a:defRPr>
            </a:lvl1pPr>
          </a:lstStyle>
          <a:p>
            <a:pPr algn="l"/>
            <a:r>
              <a:rPr lang="sv-SE" sz="1200" b="0" dirty="0">
                <a:solidFill>
                  <a:schemeClr val="tx1"/>
                </a:solidFill>
              </a:rPr>
              <a:t>Procentuell förändring av antalet personer i olika åldersgrupper 2017-2026</a:t>
            </a:r>
          </a:p>
        </p:txBody>
      </p:sp>
      <p:sp>
        <p:nvSpPr>
          <p:cNvPr id="5" name="Rektangel 4"/>
          <p:cNvSpPr/>
          <p:nvPr/>
        </p:nvSpPr>
        <p:spPr>
          <a:xfrm>
            <a:off x="7884515" y="162636"/>
            <a:ext cx="1224793" cy="48174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6" name="Platshållare för innehåll 5"/>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7951083" y="186146"/>
            <a:ext cx="1152631" cy="434725"/>
          </a:xfrm>
          <a:prstGeom prst="rect">
            <a:avLst/>
          </a:prstGeom>
        </p:spPr>
      </p:pic>
    </p:spTree>
    <p:extLst>
      <p:ext uri="{BB962C8B-B14F-4D97-AF65-F5344CB8AC3E}">
        <p14:creationId xmlns:p14="http://schemas.microsoft.com/office/powerpoint/2010/main" val="4700770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ubrik 9">
            <a:extLst>
              <a:ext uri="{FF2B5EF4-FFF2-40B4-BE49-F238E27FC236}">
                <a16:creationId xmlns:a16="http://schemas.microsoft.com/office/drawing/2014/main" id="{CC39D12E-0EA1-3D42-8F1F-02B4D9DE8187}"/>
              </a:ext>
            </a:extLst>
          </p:cNvPr>
          <p:cNvSpPr>
            <a:spLocks noGrp="1"/>
          </p:cNvSpPr>
          <p:nvPr>
            <p:ph type="title"/>
          </p:nvPr>
        </p:nvSpPr>
        <p:spPr/>
        <p:txBody>
          <a:bodyPr/>
          <a:lstStyle/>
          <a:p>
            <a:r>
              <a:rPr lang="sv-SE" dirty="0"/>
              <a:t>Hur ser framtida vårdbehov ut län för än?</a:t>
            </a:r>
            <a:br>
              <a:rPr lang="sv-SE" dirty="0"/>
            </a:br>
            <a:endParaRPr lang="sv-SE" dirty="0"/>
          </a:p>
        </p:txBody>
      </p:sp>
      <p:graphicFrame>
        <p:nvGraphicFramePr>
          <p:cNvPr id="6" name="Platshållare för innehåll 5">
            <a:extLst>
              <a:ext uri="{FF2B5EF4-FFF2-40B4-BE49-F238E27FC236}">
                <a16:creationId xmlns:a16="http://schemas.microsoft.com/office/drawing/2014/main" id="{D156A9A7-250C-E747-842F-190E630BCCDB}"/>
              </a:ext>
            </a:extLst>
          </p:cNvPr>
          <p:cNvGraphicFramePr>
            <a:graphicFrameLocks noGrp="1"/>
          </p:cNvGraphicFramePr>
          <p:nvPr>
            <p:ph idx="4294967295"/>
            <p:extLst>
              <p:ext uri="{D42A27DB-BD31-4B8C-83A1-F6EECF244321}">
                <p14:modId xmlns:p14="http://schemas.microsoft.com/office/powerpoint/2010/main" val="1179773532"/>
              </p:ext>
            </p:extLst>
          </p:nvPr>
        </p:nvGraphicFramePr>
        <p:xfrm>
          <a:off x="457200" y="1926285"/>
          <a:ext cx="7886700" cy="4005263"/>
        </p:xfrm>
        <a:graphic>
          <a:graphicData uri="http://schemas.openxmlformats.org/drawingml/2006/chart">
            <c:chart xmlns:c="http://schemas.openxmlformats.org/drawingml/2006/chart" xmlns:r="http://schemas.openxmlformats.org/officeDocument/2006/relationships" r:id="rId3"/>
          </a:graphicData>
        </a:graphic>
      </p:graphicFrame>
      <p:sp>
        <p:nvSpPr>
          <p:cNvPr id="12" name="Rubrik 4">
            <a:extLst>
              <a:ext uri="{FF2B5EF4-FFF2-40B4-BE49-F238E27FC236}">
                <a16:creationId xmlns:a16="http://schemas.microsoft.com/office/drawing/2014/main" id="{0A50AB27-53E5-4B40-B338-0C41D637B1AF}"/>
              </a:ext>
            </a:extLst>
          </p:cNvPr>
          <p:cNvSpPr txBox="1">
            <a:spLocks/>
          </p:cNvSpPr>
          <p:nvPr/>
        </p:nvSpPr>
        <p:spPr>
          <a:xfrm>
            <a:off x="457200" y="1522969"/>
            <a:ext cx="8229600" cy="403316"/>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3000" b="1" i="0" kern="1200">
                <a:solidFill>
                  <a:srgbClr val="5AAFD7"/>
                </a:solidFill>
                <a:latin typeface="Trebuchet MS" panose="020B0703020202090204" pitchFamily="34" charset="0"/>
                <a:ea typeface="+mj-ea"/>
                <a:cs typeface="+mj-cs"/>
              </a:defRPr>
            </a:lvl1pPr>
          </a:lstStyle>
          <a:p>
            <a:pPr algn="l"/>
            <a:r>
              <a:rPr lang="sv-SE" sz="1200" b="0" dirty="0">
                <a:solidFill>
                  <a:schemeClr val="tx1"/>
                </a:solidFill>
              </a:rPr>
              <a:t>Procentuell förändring av antalet personer i olika åldersgrupper 2017-2026</a:t>
            </a:r>
          </a:p>
        </p:txBody>
      </p:sp>
      <p:sp>
        <p:nvSpPr>
          <p:cNvPr id="5" name="Rektangel 4"/>
          <p:cNvSpPr/>
          <p:nvPr/>
        </p:nvSpPr>
        <p:spPr>
          <a:xfrm>
            <a:off x="7884515" y="162636"/>
            <a:ext cx="1224793" cy="48174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7" name="Platshållare för innehåll 5"/>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7951083" y="186146"/>
            <a:ext cx="1152631" cy="434725"/>
          </a:xfrm>
          <a:prstGeom prst="rect">
            <a:avLst/>
          </a:prstGeom>
        </p:spPr>
      </p:pic>
    </p:spTree>
    <p:extLst>
      <p:ext uri="{BB962C8B-B14F-4D97-AF65-F5344CB8AC3E}">
        <p14:creationId xmlns:p14="http://schemas.microsoft.com/office/powerpoint/2010/main" val="37165198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3B91B77-437E-344B-91C1-832FD1B03F8B}"/>
              </a:ext>
            </a:extLst>
          </p:cNvPr>
          <p:cNvSpPr>
            <a:spLocks noGrp="1"/>
          </p:cNvSpPr>
          <p:nvPr>
            <p:ph type="title"/>
          </p:nvPr>
        </p:nvSpPr>
        <p:spPr/>
        <p:txBody>
          <a:bodyPr/>
          <a:lstStyle/>
          <a:p>
            <a:pPr algn="l"/>
            <a:r>
              <a:rPr lang="sv-SE" dirty="0"/>
              <a:t>Hur ser det ut i din kommun?</a:t>
            </a:r>
          </a:p>
        </p:txBody>
      </p:sp>
      <p:graphicFrame>
        <p:nvGraphicFramePr>
          <p:cNvPr id="7" name="Platshållare för innehåll 6"/>
          <p:cNvGraphicFramePr>
            <a:graphicFrameLocks noGrp="1"/>
          </p:cNvGraphicFramePr>
          <p:nvPr>
            <p:ph idx="1"/>
            <p:extLst/>
          </p:nvPr>
        </p:nvGraphicFramePr>
        <p:xfrm>
          <a:off x="457200" y="1968500"/>
          <a:ext cx="8229600" cy="4157663"/>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ruta 3"/>
          <p:cNvSpPr txBox="1"/>
          <p:nvPr/>
        </p:nvSpPr>
        <p:spPr>
          <a:xfrm>
            <a:off x="3477296" y="4018208"/>
            <a:ext cx="5087155" cy="1569660"/>
          </a:xfrm>
          <a:prstGeom prst="rect">
            <a:avLst/>
          </a:prstGeom>
          <a:noFill/>
        </p:spPr>
        <p:txBody>
          <a:bodyPr wrap="square" rtlCol="0">
            <a:spAutoFit/>
          </a:bodyPr>
          <a:lstStyle/>
          <a:p>
            <a:r>
              <a:rPr lang="sv-SE" sz="2400" dirty="0" smtClean="0"/>
              <a:t>Hämta diagrammet som beskriver din egen kommun och klistra in det här i stället för exempelbilden. Se anteckningar här nedanför. </a:t>
            </a:r>
            <a:endParaRPr lang="sv-SE" sz="2400" dirty="0"/>
          </a:p>
        </p:txBody>
      </p:sp>
      <p:sp>
        <p:nvSpPr>
          <p:cNvPr id="5" name="Rektangel 4"/>
          <p:cNvSpPr/>
          <p:nvPr/>
        </p:nvSpPr>
        <p:spPr>
          <a:xfrm>
            <a:off x="7884515" y="162636"/>
            <a:ext cx="1224793" cy="48174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6" name="Platshållare för innehåll 5"/>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7951083" y="186146"/>
            <a:ext cx="1152631" cy="434725"/>
          </a:xfrm>
          <a:prstGeom prst="rect">
            <a:avLst/>
          </a:prstGeom>
        </p:spPr>
      </p:pic>
    </p:spTree>
    <p:extLst>
      <p:ext uri="{BB962C8B-B14F-4D97-AF65-F5344CB8AC3E}">
        <p14:creationId xmlns:p14="http://schemas.microsoft.com/office/powerpoint/2010/main" val="41968621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3B91B77-437E-344B-91C1-832FD1B03F8B}"/>
              </a:ext>
            </a:extLst>
          </p:cNvPr>
          <p:cNvSpPr>
            <a:spLocks noGrp="1"/>
          </p:cNvSpPr>
          <p:nvPr>
            <p:ph type="title"/>
          </p:nvPr>
        </p:nvSpPr>
        <p:spPr/>
        <p:txBody>
          <a:bodyPr/>
          <a:lstStyle/>
          <a:p>
            <a:pPr algn="l"/>
            <a:r>
              <a:rPr lang="sv-SE" dirty="0" smtClean="0"/>
              <a:t>Rekryteringsutmaningen</a:t>
            </a:r>
            <a:endParaRPr lang="sv-SE" dirty="0"/>
          </a:p>
        </p:txBody>
      </p:sp>
      <p:sp>
        <p:nvSpPr>
          <p:cNvPr id="3" name="Platshållare för innehåll 2">
            <a:extLst>
              <a:ext uri="{FF2B5EF4-FFF2-40B4-BE49-F238E27FC236}">
                <a16:creationId xmlns:a16="http://schemas.microsoft.com/office/drawing/2014/main" id="{EBC0D82D-4E55-284F-B075-1ACE42D95C3E}"/>
              </a:ext>
            </a:extLst>
          </p:cNvPr>
          <p:cNvSpPr>
            <a:spLocks noGrp="1"/>
          </p:cNvSpPr>
          <p:nvPr>
            <p:ph idx="1"/>
          </p:nvPr>
        </p:nvSpPr>
        <p:spPr>
          <a:xfrm>
            <a:off x="457200" y="1967947"/>
            <a:ext cx="7715250" cy="4158215"/>
          </a:xfrm>
        </p:spPr>
        <p:txBody>
          <a:bodyPr>
            <a:normAutofit/>
          </a:bodyPr>
          <a:lstStyle/>
          <a:p>
            <a:pPr>
              <a:buFont typeface="Wingdings" pitchFamily="2" charset="2"/>
              <a:buChar char="q"/>
            </a:pPr>
            <a:r>
              <a:rPr lang="sv-SE" dirty="0">
                <a:highlight>
                  <a:srgbClr val="FFFF99"/>
                </a:highlight>
              </a:rPr>
              <a:t>H</a:t>
            </a:r>
            <a:r>
              <a:rPr lang="sv-SE" sz="1800" dirty="0">
                <a:highlight>
                  <a:srgbClr val="FFFF99"/>
                </a:highlight>
              </a:rPr>
              <a:t>ur kommer </a:t>
            </a:r>
            <a:r>
              <a:rPr lang="sv-SE" sz="1800" dirty="0" smtClean="0">
                <a:highlight>
                  <a:srgbClr val="FFFF99"/>
                </a:highlight>
              </a:rPr>
              <a:t>rekryteringsutmaningen </a:t>
            </a:r>
            <a:r>
              <a:rPr lang="sv-SE" sz="1800" dirty="0">
                <a:highlight>
                  <a:srgbClr val="FFFF99"/>
                </a:highlight>
              </a:rPr>
              <a:t>att påverka er?</a:t>
            </a:r>
          </a:p>
          <a:p>
            <a:pPr>
              <a:buFont typeface="Wingdings" pitchFamily="2" charset="2"/>
              <a:buChar char="q"/>
            </a:pPr>
            <a:endParaRPr lang="sv-SE" dirty="0">
              <a:highlight>
                <a:srgbClr val="FFFF99"/>
              </a:highlight>
            </a:endParaRPr>
          </a:p>
          <a:p>
            <a:pPr>
              <a:buFont typeface="Wingdings" pitchFamily="2" charset="2"/>
              <a:buChar char="q"/>
            </a:pPr>
            <a:r>
              <a:rPr lang="sv-SE" dirty="0">
                <a:highlight>
                  <a:srgbClr val="FFFF99"/>
                </a:highlight>
              </a:rPr>
              <a:t>Har ni lätt att rekrytera ny personal? </a:t>
            </a:r>
            <a:endParaRPr lang="sv-SE" sz="1800" dirty="0">
              <a:highlight>
                <a:srgbClr val="FFFF99"/>
              </a:highlight>
            </a:endParaRPr>
          </a:p>
          <a:p>
            <a:pPr>
              <a:buFont typeface="Wingdings" pitchFamily="2" charset="2"/>
              <a:buChar char="q"/>
            </a:pPr>
            <a:endParaRPr lang="sv-SE" sz="1800" dirty="0">
              <a:highlight>
                <a:srgbClr val="FFFF99"/>
              </a:highlight>
            </a:endParaRPr>
          </a:p>
          <a:p>
            <a:pPr>
              <a:buFont typeface="Wingdings" pitchFamily="2" charset="2"/>
              <a:buChar char="q"/>
            </a:pPr>
            <a:r>
              <a:rPr lang="sv-SE" sz="1800" dirty="0">
                <a:highlight>
                  <a:srgbClr val="FFFF99"/>
                </a:highlight>
              </a:rPr>
              <a:t>Vad säger Heltidsplanen om nuläge och framtida rekryteringsbehov?</a:t>
            </a:r>
          </a:p>
          <a:p>
            <a:pPr marL="0" indent="0">
              <a:buNone/>
            </a:pPr>
            <a:endParaRPr lang="sv-SE" sz="1800" dirty="0"/>
          </a:p>
          <a:p>
            <a:pPr>
              <a:buFont typeface="Wingdings" pitchFamily="2" charset="2"/>
              <a:buChar char="q"/>
            </a:pPr>
            <a:r>
              <a:rPr lang="sv-SE" dirty="0">
                <a:highlight>
                  <a:srgbClr val="FFFF99"/>
                </a:highlight>
              </a:rPr>
              <a:t>Är ni beredda och motiverade att organisera och bemanna er verksamhet på ett nytt sätt?</a:t>
            </a:r>
          </a:p>
          <a:p>
            <a:pPr marL="0" indent="0">
              <a:buNone/>
            </a:pPr>
            <a:endParaRPr lang="sv-SE" sz="1800" dirty="0"/>
          </a:p>
          <a:p>
            <a:pPr>
              <a:buFont typeface="Wingdings" pitchFamily="2" charset="2"/>
              <a:buChar char="q"/>
            </a:pPr>
            <a:endParaRPr lang="sv-SE" dirty="0"/>
          </a:p>
          <a:p>
            <a:endParaRPr lang="sv-SE" dirty="0"/>
          </a:p>
        </p:txBody>
      </p:sp>
      <p:sp>
        <p:nvSpPr>
          <p:cNvPr id="4" name="Oval pratbubbla 3">
            <a:extLst>
              <a:ext uri="{FF2B5EF4-FFF2-40B4-BE49-F238E27FC236}">
                <a16:creationId xmlns:a16="http://schemas.microsoft.com/office/drawing/2014/main" id="{9E4BB8E3-8975-BA4D-9B21-4A3B0CC3E863}"/>
              </a:ext>
            </a:extLst>
          </p:cNvPr>
          <p:cNvSpPr/>
          <p:nvPr/>
        </p:nvSpPr>
        <p:spPr>
          <a:xfrm>
            <a:off x="7225560" y="4324773"/>
            <a:ext cx="1591733" cy="1588029"/>
          </a:xfrm>
          <a:prstGeom prst="wedgeEllipseCallout">
            <a:avLst>
              <a:gd name="adj1" fmla="val -50620"/>
              <a:gd name="adj2" fmla="val 54680"/>
            </a:avLst>
          </a:prstGeom>
          <a:solidFill>
            <a:srgbClr val="FDD88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sv-SE" sz="1600" dirty="0" smtClean="0">
                <a:solidFill>
                  <a:sysClr val="windowText" lastClr="000000"/>
                </a:solidFill>
                <a:latin typeface="Trebuchet MS" panose="020B0703020202090204" pitchFamily="34" charset="0"/>
              </a:rPr>
              <a:t>Dialog</a:t>
            </a:r>
            <a:endParaRPr lang="sv-SE" sz="1600" dirty="0">
              <a:solidFill>
                <a:sysClr val="windowText" lastClr="000000"/>
              </a:solidFill>
              <a:latin typeface="Trebuchet MS" panose="020B0703020202090204" pitchFamily="34" charset="0"/>
            </a:endParaRPr>
          </a:p>
        </p:txBody>
      </p:sp>
      <p:sp>
        <p:nvSpPr>
          <p:cNvPr id="5" name="Rektangel 4"/>
          <p:cNvSpPr/>
          <p:nvPr/>
        </p:nvSpPr>
        <p:spPr>
          <a:xfrm>
            <a:off x="7884515" y="162636"/>
            <a:ext cx="1224793" cy="48174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6" name="Platshållare för innehåll 5"/>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7951083" y="186146"/>
            <a:ext cx="1152631" cy="434725"/>
          </a:xfrm>
          <a:prstGeom prst="rect">
            <a:avLst/>
          </a:prstGeom>
        </p:spPr>
      </p:pic>
    </p:spTree>
    <p:extLst>
      <p:ext uri="{BB962C8B-B14F-4D97-AF65-F5344CB8AC3E}">
        <p14:creationId xmlns:p14="http://schemas.microsoft.com/office/powerpoint/2010/main" val="32045668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6B22104-923C-DC42-A48B-DBF84CB5D3B4}"/>
              </a:ext>
            </a:extLst>
          </p:cNvPr>
          <p:cNvSpPr>
            <a:spLocks noGrp="1"/>
          </p:cNvSpPr>
          <p:nvPr>
            <p:ph type="title"/>
          </p:nvPr>
        </p:nvSpPr>
        <p:spPr>
          <a:xfrm>
            <a:off x="457200" y="586409"/>
            <a:ext cx="8229600" cy="3080308"/>
          </a:xfrm>
        </p:spPr>
        <p:txBody>
          <a:bodyPr>
            <a:normAutofit/>
          </a:bodyPr>
          <a:lstStyle/>
          <a:p>
            <a:r>
              <a:rPr lang="sv-SE" sz="7200" dirty="0" smtClean="0"/>
              <a:t>Organisera </a:t>
            </a:r>
            <a:r>
              <a:rPr lang="sv-SE" sz="7200" dirty="0"/>
              <a:t/>
            </a:r>
            <a:br>
              <a:rPr lang="sv-SE" sz="7200" dirty="0"/>
            </a:br>
            <a:r>
              <a:rPr lang="sv-SE" sz="7200" dirty="0"/>
              <a:t>och bemanna</a:t>
            </a:r>
          </a:p>
        </p:txBody>
      </p:sp>
      <p:sp>
        <p:nvSpPr>
          <p:cNvPr id="5" name="Platshållare för innehåll 4">
            <a:extLst>
              <a:ext uri="{FF2B5EF4-FFF2-40B4-BE49-F238E27FC236}">
                <a16:creationId xmlns:a16="http://schemas.microsoft.com/office/drawing/2014/main" id="{98FCE19A-D200-1747-BDBD-D5BC2E3229B3}"/>
              </a:ext>
            </a:extLst>
          </p:cNvPr>
          <p:cNvSpPr>
            <a:spLocks noGrp="1"/>
          </p:cNvSpPr>
          <p:nvPr>
            <p:ph sz="half" idx="2"/>
          </p:nvPr>
        </p:nvSpPr>
        <p:spPr>
          <a:xfrm>
            <a:off x="457200" y="3796747"/>
            <a:ext cx="8229600" cy="2329415"/>
          </a:xfrm>
        </p:spPr>
        <p:txBody>
          <a:bodyPr>
            <a:normAutofit/>
          </a:bodyPr>
          <a:lstStyle/>
          <a:p>
            <a:r>
              <a:rPr lang="sv-SE" sz="2400" dirty="0"/>
              <a:t>Att planera heltidsresan i praktiken</a:t>
            </a:r>
          </a:p>
          <a:p>
            <a:endParaRPr lang="sv-SE" sz="2800" dirty="0">
              <a:solidFill>
                <a:schemeClr val="bg1">
                  <a:lumMod val="50000"/>
                </a:schemeClr>
              </a:solidFill>
            </a:endParaRPr>
          </a:p>
        </p:txBody>
      </p:sp>
    </p:spTree>
    <p:extLst>
      <p:ext uri="{BB962C8B-B14F-4D97-AF65-F5344CB8AC3E}">
        <p14:creationId xmlns:p14="http://schemas.microsoft.com/office/powerpoint/2010/main" val="37328175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5636443-C454-8044-9716-01334A3EFFC5}"/>
              </a:ext>
            </a:extLst>
          </p:cNvPr>
          <p:cNvSpPr>
            <a:spLocks noGrp="1"/>
          </p:cNvSpPr>
          <p:nvPr>
            <p:ph type="title"/>
          </p:nvPr>
        </p:nvSpPr>
        <p:spPr/>
        <p:txBody>
          <a:bodyPr/>
          <a:lstStyle/>
          <a:p>
            <a:pPr algn="l"/>
            <a:r>
              <a:rPr lang="sv-SE" dirty="0"/>
              <a:t>Att organisera och bemanna heltid</a:t>
            </a:r>
          </a:p>
        </p:txBody>
      </p:sp>
      <p:sp>
        <p:nvSpPr>
          <p:cNvPr id="3" name="Platshållare för innehåll 2">
            <a:extLst>
              <a:ext uri="{FF2B5EF4-FFF2-40B4-BE49-F238E27FC236}">
                <a16:creationId xmlns:a16="http://schemas.microsoft.com/office/drawing/2014/main" id="{5C15C00C-B626-4349-8FEF-768F2DF7B3B3}"/>
              </a:ext>
            </a:extLst>
          </p:cNvPr>
          <p:cNvSpPr>
            <a:spLocks noGrp="1"/>
          </p:cNvSpPr>
          <p:nvPr>
            <p:ph idx="1"/>
          </p:nvPr>
        </p:nvSpPr>
        <p:spPr>
          <a:xfrm>
            <a:off x="457200" y="1967947"/>
            <a:ext cx="8366760" cy="4158215"/>
          </a:xfrm>
        </p:spPr>
        <p:txBody>
          <a:bodyPr>
            <a:normAutofit/>
          </a:bodyPr>
          <a:lstStyle/>
          <a:p>
            <a:pPr marL="0" lvl="0" indent="0" defTabSz="914400">
              <a:spcBef>
                <a:spcPts val="0"/>
              </a:spcBef>
              <a:buNone/>
              <a:defRPr/>
            </a:pPr>
            <a:r>
              <a:rPr lang="sv-SE" sz="1600" dirty="0"/>
              <a:t>Många arbetsplatser har fortfarande en deltidsorganisation för att det är lättare att parera en ojämn arbetsbelastning om man är många anställda som arbetar kortare turer. </a:t>
            </a:r>
          </a:p>
          <a:p>
            <a:pPr marL="0" lvl="0" indent="0" defTabSz="914400">
              <a:spcBef>
                <a:spcPts val="0"/>
              </a:spcBef>
              <a:buNone/>
              <a:defRPr/>
            </a:pPr>
            <a:endParaRPr lang="sv-SE" sz="1600" dirty="0"/>
          </a:p>
          <a:p>
            <a:pPr marL="0" lvl="0" indent="0" defTabSz="914400">
              <a:spcBef>
                <a:spcPts val="0"/>
              </a:spcBef>
              <a:buNone/>
              <a:defRPr/>
            </a:pPr>
            <a:r>
              <a:rPr lang="sv-SE" sz="1600" dirty="0"/>
              <a:t>En heltidsbemanning innebär att de anställdas arbetspass behöver vara ca 7 -10 timmar. Det innebär att planeringen behöver se annorlunda ut för att täcka upp för arbetstoppar och dalar. </a:t>
            </a:r>
          </a:p>
          <a:p>
            <a:pPr marL="0" lvl="0" indent="0" defTabSz="914400">
              <a:spcBef>
                <a:spcPts val="0"/>
              </a:spcBef>
              <a:buNone/>
              <a:defRPr/>
            </a:pPr>
            <a:endParaRPr lang="sv-SE" sz="1600" dirty="0"/>
          </a:p>
          <a:p>
            <a:pPr defTabSz="914400">
              <a:spcBef>
                <a:spcPts val="0"/>
              </a:spcBef>
              <a:buFont typeface="Wingdings" pitchFamily="2" charset="2"/>
              <a:buChar char="q"/>
              <a:defRPr/>
            </a:pPr>
            <a:r>
              <a:rPr lang="sv-SE" sz="1600" dirty="0">
                <a:highlight>
                  <a:srgbClr val="FFFF99"/>
                </a:highlight>
              </a:rPr>
              <a:t>Notera vilka tidpunkter på dygnet och/eller vilka dagar, det oftast är mest respektive minst att göra.</a:t>
            </a:r>
            <a:endParaRPr lang="sv-SE" sz="1600" i="1" u="sng" dirty="0">
              <a:highlight>
                <a:srgbClr val="FFFF99"/>
              </a:highlight>
            </a:endParaRPr>
          </a:p>
          <a:p>
            <a:pPr marL="0" lvl="0" indent="0" defTabSz="914400">
              <a:spcBef>
                <a:spcPts val="0"/>
              </a:spcBef>
              <a:buNone/>
              <a:defRPr/>
            </a:pPr>
            <a:endParaRPr lang="sv-SE" sz="1600" dirty="0"/>
          </a:p>
          <a:p>
            <a:pPr marL="0" indent="0">
              <a:buNone/>
            </a:pPr>
            <a:r>
              <a:rPr lang="sv-SE" sz="2000" dirty="0"/>
              <a:t> </a:t>
            </a:r>
          </a:p>
        </p:txBody>
      </p:sp>
      <p:sp>
        <p:nvSpPr>
          <p:cNvPr id="9" name="Oval pratbubbla 8">
            <a:extLst>
              <a:ext uri="{FF2B5EF4-FFF2-40B4-BE49-F238E27FC236}">
                <a16:creationId xmlns:a16="http://schemas.microsoft.com/office/drawing/2014/main" id="{8CFB9006-E2E4-C442-A766-6F1C1A2A0962}"/>
              </a:ext>
            </a:extLst>
          </p:cNvPr>
          <p:cNvSpPr/>
          <p:nvPr/>
        </p:nvSpPr>
        <p:spPr>
          <a:xfrm>
            <a:off x="5667030" y="4219128"/>
            <a:ext cx="1591733" cy="1588029"/>
          </a:xfrm>
          <a:prstGeom prst="wedgeEllipseCallout">
            <a:avLst>
              <a:gd name="adj1" fmla="val -50620"/>
              <a:gd name="adj2" fmla="val 54680"/>
            </a:avLst>
          </a:prstGeom>
          <a:solidFill>
            <a:srgbClr val="FDD88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sv-SE" sz="1600" dirty="0">
                <a:solidFill>
                  <a:sysClr val="windowText" lastClr="000000"/>
                </a:solidFill>
                <a:latin typeface="Trebuchet MS" panose="020B0703020202090204" pitchFamily="34" charset="0"/>
              </a:rPr>
              <a:t>Arbeta i grupp</a:t>
            </a:r>
          </a:p>
        </p:txBody>
      </p:sp>
      <p:pic>
        <p:nvPicPr>
          <p:cNvPr id="10" name="Bildobjekt 9" descr="En bild som visar LEGO, leksak&#10;&#10;Automatiskt genererad beskrivning">
            <a:extLst>
              <a:ext uri="{FF2B5EF4-FFF2-40B4-BE49-F238E27FC236}">
                <a16:creationId xmlns:a16="http://schemas.microsoft.com/office/drawing/2014/main" id="{CE48C20B-BEBB-4A47-A8B4-5C9FDB4F8B15}"/>
              </a:ext>
            </a:extLst>
          </p:cNvPr>
          <p:cNvPicPr>
            <a:picLocks noChangeAspect="1"/>
          </p:cNvPicPr>
          <p:nvPr/>
        </p:nvPicPr>
        <p:blipFill>
          <a:blip r:embed="rId3"/>
          <a:stretch>
            <a:fillRect/>
          </a:stretch>
        </p:blipFill>
        <p:spPr>
          <a:xfrm>
            <a:off x="2438170" y="4020550"/>
            <a:ext cx="3604591" cy="2422285"/>
          </a:xfrm>
          <a:prstGeom prst="rect">
            <a:avLst/>
          </a:prstGeom>
        </p:spPr>
      </p:pic>
      <p:sp>
        <p:nvSpPr>
          <p:cNvPr id="6" name="Rektangel 5"/>
          <p:cNvSpPr/>
          <p:nvPr/>
        </p:nvSpPr>
        <p:spPr>
          <a:xfrm>
            <a:off x="7884515" y="162636"/>
            <a:ext cx="1224793" cy="48174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7" name="Platshållare för innehåll 5"/>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7951083" y="186146"/>
            <a:ext cx="1152631" cy="434725"/>
          </a:xfrm>
          <a:prstGeom prst="rect">
            <a:avLst/>
          </a:prstGeom>
        </p:spPr>
      </p:pic>
    </p:spTree>
    <p:extLst>
      <p:ext uri="{BB962C8B-B14F-4D97-AF65-F5344CB8AC3E}">
        <p14:creationId xmlns:p14="http://schemas.microsoft.com/office/powerpoint/2010/main" val="41204243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5636443-C454-8044-9716-01334A3EFFC5}"/>
              </a:ext>
            </a:extLst>
          </p:cNvPr>
          <p:cNvSpPr>
            <a:spLocks noGrp="1"/>
          </p:cNvSpPr>
          <p:nvPr>
            <p:ph type="title"/>
          </p:nvPr>
        </p:nvSpPr>
        <p:spPr/>
        <p:txBody>
          <a:bodyPr/>
          <a:lstStyle/>
          <a:p>
            <a:pPr algn="l"/>
            <a:r>
              <a:rPr lang="sv-SE" dirty="0" smtClean="0"/>
              <a:t>Arbetstoppar </a:t>
            </a:r>
            <a:r>
              <a:rPr lang="sv-SE" dirty="0"/>
              <a:t>och dalar</a:t>
            </a:r>
          </a:p>
        </p:txBody>
      </p:sp>
      <p:sp>
        <p:nvSpPr>
          <p:cNvPr id="3" name="Platshållare för innehåll 2">
            <a:extLst>
              <a:ext uri="{FF2B5EF4-FFF2-40B4-BE49-F238E27FC236}">
                <a16:creationId xmlns:a16="http://schemas.microsoft.com/office/drawing/2014/main" id="{5C15C00C-B626-4349-8FEF-768F2DF7B3B3}"/>
              </a:ext>
            </a:extLst>
          </p:cNvPr>
          <p:cNvSpPr>
            <a:spLocks noGrp="1"/>
          </p:cNvSpPr>
          <p:nvPr>
            <p:ph idx="1"/>
          </p:nvPr>
        </p:nvSpPr>
        <p:spPr>
          <a:xfrm>
            <a:off x="457200" y="1967947"/>
            <a:ext cx="8229600" cy="4158215"/>
          </a:xfrm>
        </p:spPr>
        <p:txBody>
          <a:bodyPr>
            <a:normAutofit/>
          </a:bodyPr>
          <a:lstStyle/>
          <a:p>
            <a:pPr>
              <a:buFont typeface="Wingdings" pitchFamily="2" charset="2"/>
              <a:buChar char="q"/>
            </a:pPr>
            <a:r>
              <a:rPr lang="sv-SE" sz="1600" dirty="0">
                <a:highlight>
                  <a:srgbClr val="FFFF99"/>
                </a:highlight>
              </a:rPr>
              <a:t>När under en arbetsvecka har ni en jämn arbetsbelastning som är i balans med bemanningen?</a:t>
            </a:r>
          </a:p>
          <a:p>
            <a:pPr>
              <a:buFont typeface="Wingdings" pitchFamily="2" charset="2"/>
              <a:buChar char="q"/>
            </a:pPr>
            <a:endParaRPr lang="sv-SE" sz="1600" dirty="0"/>
          </a:p>
          <a:p>
            <a:pPr>
              <a:buFont typeface="Wingdings" pitchFamily="2" charset="2"/>
              <a:buChar char="q"/>
            </a:pPr>
            <a:r>
              <a:rPr lang="sv-SE" sz="1600" dirty="0">
                <a:highlight>
                  <a:srgbClr val="FFFF99"/>
                </a:highlight>
              </a:rPr>
              <a:t>Finns det andra tider då det återkommande är en hög arbetsbelastning i förhållande till bemanningen? När infaller arbetstopparna?</a:t>
            </a:r>
          </a:p>
          <a:p>
            <a:pPr>
              <a:buFont typeface="Wingdings" pitchFamily="2" charset="2"/>
              <a:buChar char="q"/>
            </a:pPr>
            <a:endParaRPr lang="sv-SE" sz="1600" dirty="0"/>
          </a:p>
          <a:p>
            <a:pPr>
              <a:buFont typeface="Wingdings" pitchFamily="2" charset="2"/>
              <a:buChar char="q"/>
            </a:pPr>
            <a:r>
              <a:rPr lang="sv-SE" sz="1600" dirty="0">
                <a:highlight>
                  <a:srgbClr val="FFFF99"/>
                </a:highlight>
              </a:rPr>
              <a:t>Finns det tider </a:t>
            </a:r>
            <a:r>
              <a:rPr lang="sv-SE" sz="1600" dirty="0" smtClean="0">
                <a:highlight>
                  <a:srgbClr val="FFFF99"/>
                </a:highlight>
              </a:rPr>
              <a:t>med en lägre arbetsbelastning? </a:t>
            </a:r>
            <a:br>
              <a:rPr lang="sv-SE" sz="1600" dirty="0" smtClean="0">
                <a:highlight>
                  <a:srgbClr val="FFFF99"/>
                </a:highlight>
              </a:rPr>
            </a:br>
            <a:r>
              <a:rPr lang="sv-SE" sz="1600" dirty="0" smtClean="0">
                <a:highlight>
                  <a:srgbClr val="FFFF99"/>
                </a:highlight>
              </a:rPr>
              <a:t>När infaller dalarna? </a:t>
            </a:r>
            <a:endParaRPr lang="sv-SE" sz="1600" dirty="0">
              <a:highlight>
                <a:srgbClr val="FFFF99"/>
              </a:highlight>
            </a:endParaRPr>
          </a:p>
          <a:p>
            <a:pPr marL="0" indent="0">
              <a:buNone/>
            </a:pPr>
            <a:endParaRPr lang="sv-SE" sz="1600" dirty="0"/>
          </a:p>
          <a:p>
            <a:pPr marL="0" indent="0">
              <a:buNone/>
            </a:pPr>
            <a:endParaRPr lang="sv-SE" sz="1800" dirty="0"/>
          </a:p>
          <a:p>
            <a:pPr marL="0" indent="0">
              <a:buNone/>
            </a:pPr>
            <a:endParaRPr lang="sv-SE" sz="2000" dirty="0"/>
          </a:p>
        </p:txBody>
      </p:sp>
      <p:sp>
        <p:nvSpPr>
          <p:cNvPr id="5" name="Oval pratbubbla 4">
            <a:extLst>
              <a:ext uri="{FF2B5EF4-FFF2-40B4-BE49-F238E27FC236}">
                <a16:creationId xmlns:a16="http://schemas.microsoft.com/office/drawing/2014/main" id="{4033BB86-C833-684A-BEFC-8AF2AC73EA9D}"/>
              </a:ext>
            </a:extLst>
          </p:cNvPr>
          <p:cNvSpPr/>
          <p:nvPr/>
        </p:nvSpPr>
        <p:spPr>
          <a:xfrm>
            <a:off x="6324978" y="3429000"/>
            <a:ext cx="1591733" cy="1588029"/>
          </a:xfrm>
          <a:prstGeom prst="wedgeEllipseCallout">
            <a:avLst>
              <a:gd name="adj1" fmla="val -50620"/>
              <a:gd name="adj2" fmla="val 54680"/>
            </a:avLst>
          </a:prstGeom>
          <a:solidFill>
            <a:srgbClr val="FDD88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sv-SE" sz="1600" dirty="0" smtClean="0">
                <a:solidFill>
                  <a:sysClr val="windowText" lastClr="000000"/>
                </a:solidFill>
                <a:latin typeface="Trebuchet MS" panose="020B0703020202090204" pitchFamily="34" charset="0"/>
              </a:rPr>
              <a:t>Dialog</a:t>
            </a:r>
            <a:endParaRPr lang="sv-SE" sz="1600" dirty="0">
              <a:solidFill>
                <a:sysClr val="windowText" lastClr="000000"/>
              </a:solidFill>
              <a:latin typeface="Trebuchet MS" panose="020B0703020202090204" pitchFamily="34" charset="0"/>
            </a:endParaRPr>
          </a:p>
        </p:txBody>
      </p:sp>
      <p:pic>
        <p:nvPicPr>
          <p:cNvPr id="6" name="Bildobjekt 5">
            <a:extLst>
              <a:ext uri="{FF2B5EF4-FFF2-40B4-BE49-F238E27FC236}">
                <a16:creationId xmlns:a16="http://schemas.microsoft.com/office/drawing/2014/main" id="{6CE7187D-9674-6448-B0B9-1003CE8EE8E2}"/>
              </a:ext>
            </a:extLst>
          </p:cNvPr>
          <p:cNvPicPr>
            <a:picLocks noChangeAspect="1"/>
          </p:cNvPicPr>
          <p:nvPr/>
        </p:nvPicPr>
        <p:blipFill rotWithShape="1">
          <a:blip r:embed="rId3"/>
          <a:srcRect l="9481" t="15392" r="9091" b="11163"/>
          <a:stretch/>
        </p:blipFill>
        <p:spPr>
          <a:xfrm>
            <a:off x="2235669" y="3936051"/>
            <a:ext cx="4374258" cy="2405141"/>
          </a:xfrm>
          <a:prstGeom prst="rect">
            <a:avLst/>
          </a:prstGeom>
        </p:spPr>
      </p:pic>
      <p:sp>
        <p:nvSpPr>
          <p:cNvPr id="7" name="Rektangel 6"/>
          <p:cNvSpPr/>
          <p:nvPr/>
        </p:nvSpPr>
        <p:spPr>
          <a:xfrm>
            <a:off x="7884515" y="162636"/>
            <a:ext cx="1224793" cy="48174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8" name="Platshållare för innehåll 5"/>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7951083" y="186146"/>
            <a:ext cx="1152631" cy="434725"/>
          </a:xfrm>
          <a:prstGeom prst="rect">
            <a:avLst/>
          </a:prstGeom>
        </p:spPr>
      </p:pic>
    </p:spTree>
    <p:extLst>
      <p:ext uri="{BB962C8B-B14F-4D97-AF65-F5344CB8AC3E}">
        <p14:creationId xmlns:p14="http://schemas.microsoft.com/office/powerpoint/2010/main" val="15908179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5636443-C454-8044-9716-01334A3EFFC5}"/>
              </a:ext>
            </a:extLst>
          </p:cNvPr>
          <p:cNvSpPr>
            <a:spLocks noGrp="1"/>
          </p:cNvSpPr>
          <p:nvPr>
            <p:ph type="title"/>
          </p:nvPr>
        </p:nvSpPr>
        <p:spPr/>
        <p:txBody>
          <a:bodyPr/>
          <a:lstStyle/>
          <a:p>
            <a:pPr algn="l"/>
            <a:r>
              <a:rPr lang="sv-SE" dirty="0"/>
              <a:t>Hur är er interna kultur på arbetsplatsen?</a:t>
            </a:r>
          </a:p>
        </p:txBody>
      </p:sp>
      <p:sp>
        <p:nvSpPr>
          <p:cNvPr id="3" name="Platshållare för innehåll 2">
            <a:extLst>
              <a:ext uri="{FF2B5EF4-FFF2-40B4-BE49-F238E27FC236}">
                <a16:creationId xmlns:a16="http://schemas.microsoft.com/office/drawing/2014/main" id="{5C15C00C-B626-4349-8FEF-768F2DF7B3B3}"/>
              </a:ext>
            </a:extLst>
          </p:cNvPr>
          <p:cNvSpPr>
            <a:spLocks noGrp="1"/>
          </p:cNvSpPr>
          <p:nvPr>
            <p:ph idx="1"/>
          </p:nvPr>
        </p:nvSpPr>
        <p:spPr/>
        <p:txBody>
          <a:bodyPr>
            <a:normAutofit/>
          </a:bodyPr>
          <a:lstStyle/>
          <a:p>
            <a:pPr marL="0" indent="0">
              <a:buNone/>
            </a:pPr>
            <a:r>
              <a:rPr lang="sv-SE" sz="1600" dirty="0"/>
              <a:t>På många arbetsplatser finns det en kultur som till exempel styr när, hur eller vem som ska utföra olika arbetsuppgifter. Oskrivna regler som ”sitter i väggarna”. </a:t>
            </a:r>
          </a:p>
          <a:p>
            <a:pPr marL="0" indent="0">
              <a:buNone/>
            </a:pPr>
            <a:r>
              <a:rPr lang="sv-SE" sz="1600" dirty="0"/>
              <a:t>Ibland kan man vara mer eller mindre medveten om att </a:t>
            </a:r>
            <a:r>
              <a:rPr lang="sv-SE" sz="1600" dirty="0" smtClean="0"/>
              <a:t>man själv </a:t>
            </a:r>
            <a:r>
              <a:rPr lang="sv-SE" sz="1600" dirty="0"/>
              <a:t>är en del av en kultur som man egentligen skulle vilja förändra. </a:t>
            </a:r>
          </a:p>
          <a:p>
            <a:pPr marL="0" indent="0">
              <a:buNone/>
            </a:pPr>
            <a:r>
              <a:rPr lang="sv-SE" sz="1600" dirty="0"/>
              <a:t>Försök zooma ut och titta på er arbetsplats med lite distans.  </a:t>
            </a:r>
          </a:p>
          <a:p>
            <a:pPr marL="0" indent="0">
              <a:buNone/>
            </a:pPr>
            <a:endParaRPr lang="sv-SE" sz="2000" dirty="0"/>
          </a:p>
        </p:txBody>
      </p:sp>
      <p:pic>
        <p:nvPicPr>
          <p:cNvPr id="5" name="Bildobjekt 4">
            <a:extLst>
              <a:ext uri="{FF2B5EF4-FFF2-40B4-BE49-F238E27FC236}">
                <a16:creationId xmlns:a16="http://schemas.microsoft.com/office/drawing/2014/main" id="{8BF69728-3040-F44E-8FA5-F3ACFF73FCFF}"/>
              </a:ext>
            </a:extLst>
          </p:cNvPr>
          <p:cNvPicPr>
            <a:picLocks noChangeAspect="1"/>
          </p:cNvPicPr>
          <p:nvPr/>
        </p:nvPicPr>
        <p:blipFill rotWithShape="1">
          <a:blip r:embed="rId3"/>
          <a:srcRect b="18125"/>
          <a:stretch/>
        </p:blipFill>
        <p:spPr>
          <a:xfrm>
            <a:off x="2758440" y="4090627"/>
            <a:ext cx="3976065" cy="2298298"/>
          </a:xfrm>
          <a:prstGeom prst="rect">
            <a:avLst/>
          </a:prstGeom>
        </p:spPr>
      </p:pic>
      <p:sp>
        <p:nvSpPr>
          <p:cNvPr id="6" name="Rektangel 5"/>
          <p:cNvSpPr/>
          <p:nvPr/>
        </p:nvSpPr>
        <p:spPr>
          <a:xfrm>
            <a:off x="7884515" y="162636"/>
            <a:ext cx="1224793" cy="48174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7" name="Platshållare för innehåll 5"/>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7951083" y="186146"/>
            <a:ext cx="1152631" cy="434725"/>
          </a:xfrm>
          <a:prstGeom prst="rect">
            <a:avLst/>
          </a:prstGeom>
        </p:spPr>
      </p:pic>
    </p:spTree>
    <p:extLst>
      <p:ext uri="{BB962C8B-B14F-4D97-AF65-F5344CB8AC3E}">
        <p14:creationId xmlns:p14="http://schemas.microsoft.com/office/powerpoint/2010/main" val="22828987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 name="Diagram 22">
            <a:extLst>
              <a:ext uri="{FF2B5EF4-FFF2-40B4-BE49-F238E27FC236}">
                <a16:creationId xmlns:a16="http://schemas.microsoft.com/office/drawing/2014/main" id="{334790AD-8A8F-8943-B42B-9107B2623C8B}"/>
              </a:ext>
            </a:extLst>
          </p:cNvPr>
          <p:cNvGraphicFramePr/>
          <p:nvPr>
            <p:extLst>
              <p:ext uri="{D42A27DB-BD31-4B8C-83A1-F6EECF244321}">
                <p14:modId xmlns:p14="http://schemas.microsoft.com/office/powerpoint/2010/main" val="1617140409"/>
              </p:ext>
            </p:extLst>
          </p:nvPr>
        </p:nvGraphicFramePr>
        <p:xfrm>
          <a:off x="457199" y="209658"/>
          <a:ext cx="8229602" cy="563818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Rubrik 1">
            <a:extLst>
              <a:ext uri="{FF2B5EF4-FFF2-40B4-BE49-F238E27FC236}">
                <a16:creationId xmlns:a16="http://schemas.microsoft.com/office/drawing/2014/main" id="{EA2FF43C-1ADE-C749-BCC8-0CD2ACB195C1}"/>
              </a:ext>
            </a:extLst>
          </p:cNvPr>
          <p:cNvSpPr>
            <a:spLocks noGrp="1"/>
          </p:cNvSpPr>
          <p:nvPr>
            <p:ph type="title" idx="4294967295"/>
          </p:nvPr>
        </p:nvSpPr>
        <p:spPr>
          <a:xfrm>
            <a:off x="457198" y="817296"/>
            <a:ext cx="2962895" cy="1063625"/>
          </a:xfrm>
        </p:spPr>
        <p:txBody>
          <a:bodyPr/>
          <a:lstStyle/>
          <a:p>
            <a:pPr algn="l"/>
            <a:r>
              <a:rPr lang="sv-SE" dirty="0"/>
              <a:t>Heltidsresan steg för steg</a:t>
            </a:r>
          </a:p>
        </p:txBody>
      </p:sp>
      <p:sp>
        <p:nvSpPr>
          <p:cNvPr id="20" name="Rubrik 1">
            <a:extLst>
              <a:ext uri="{FF2B5EF4-FFF2-40B4-BE49-F238E27FC236}">
                <a16:creationId xmlns:a16="http://schemas.microsoft.com/office/drawing/2014/main" id="{C843F83C-E3B6-2147-A226-63DDE0BF3697}"/>
              </a:ext>
            </a:extLst>
          </p:cNvPr>
          <p:cNvSpPr txBox="1">
            <a:spLocks/>
          </p:cNvSpPr>
          <p:nvPr/>
        </p:nvSpPr>
        <p:spPr>
          <a:xfrm>
            <a:off x="457199" y="2488558"/>
            <a:ext cx="2529068" cy="2303337"/>
          </a:xfrm>
          <a:prstGeom prst="rect">
            <a:avLst/>
          </a:prstGeom>
        </p:spPr>
        <p:txBody>
          <a:bodyPr vert="horz" lIns="91440" tIns="45720" rIns="91440" bIns="45720" rtlCol="0" anchor="t">
            <a:normAutofit/>
          </a:bodyPr>
          <a:lstStyle>
            <a:lvl1pPr algn="ctr" defTabSz="457200" rtl="0" eaLnBrk="1" latinLnBrk="0" hangingPunct="1">
              <a:spcBef>
                <a:spcPct val="0"/>
              </a:spcBef>
              <a:buNone/>
              <a:defRPr sz="3000" b="1" i="0" kern="1200">
                <a:solidFill>
                  <a:srgbClr val="5AAFD7"/>
                </a:solidFill>
                <a:latin typeface="Trebuchet MS" panose="020B0703020202090204" pitchFamily="34" charset="0"/>
                <a:ea typeface="+mj-ea"/>
                <a:cs typeface="+mj-cs"/>
              </a:defRPr>
            </a:lvl1pPr>
          </a:lstStyle>
          <a:p>
            <a:pPr algn="l"/>
            <a:r>
              <a:rPr lang="sv-SE" sz="1800" b="0" dirty="0">
                <a:solidFill>
                  <a:schemeClr val="bg1">
                    <a:lumMod val="50000"/>
                  </a:schemeClr>
                </a:solidFill>
              </a:rPr>
              <a:t>Kontinuerlig dialog och samverkan</a:t>
            </a:r>
          </a:p>
          <a:p>
            <a:pPr algn="l"/>
            <a:r>
              <a:rPr lang="sv-SE" sz="1800" b="0" dirty="0">
                <a:solidFill>
                  <a:schemeClr val="bg1">
                    <a:lumMod val="50000"/>
                  </a:schemeClr>
                </a:solidFill>
              </a:rPr>
              <a:t>genom hela processen</a:t>
            </a:r>
          </a:p>
          <a:p>
            <a:pPr algn="l"/>
            <a:endParaRPr lang="sv-SE" sz="1800" b="0" dirty="0">
              <a:solidFill>
                <a:schemeClr val="bg1">
                  <a:lumMod val="50000"/>
                </a:schemeClr>
              </a:solidFill>
            </a:endParaRPr>
          </a:p>
          <a:p>
            <a:pPr algn="l"/>
            <a:r>
              <a:rPr lang="sv-SE" sz="1800" b="0" dirty="0">
                <a:solidFill>
                  <a:schemeClr val="bg1">
                    <a:lumMod val="50000"/>
                  </a:schemeClr>
                </a:solidFill>
              </a:rPr>
              <a:t>Planera, genomför, utvärdera varje steg</a:t>
            </a:r>
          </a:p>
          <a:p>
            <a:pPr algn="l"/>
            <a:endParaRPr lang="sv-SE" sz="1800" b="0" dirty="0">
              <a:solidFill>
                <a:schemeClr val="bg1">
                  <a:lumMod val="50000"/>
                </a:schemeClr>
              </a:solidFill>
            </a:endParaRPr>
          </a:p>
          <a:p>
            <a:pPr algn="l"/>
            <a:endParaRPr lang="sv-SE" sz="1800" b="0" dirty="0">
              <a:solidFill>
                <a:schemeClr val="bg1">
                  <a:lumMod val="50000"/>
                </a:schemeClr>
              </a:solidFill>
            </a:endParaRPr>
          </a:p>
        </p:txBody>
      </p:sp>
      <p:sp>
        <p:nvSpPr>
          <p:cNvPr id="12" name="Rektangel 11"/>
          <p:cNvSpPr/>
          <p:nvPr/>
        </p:nvSpPr>
        <p:spPr>
          <a:xfrm>
            <a:off x="7884515" y="162636"/>
            <a:ext cx="1224793" cy="48174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13" name="Platshållare för innehåll 5"/>
          <p:cNvPicPr>
            <a:picLocks noChangeAspect="1"/>
          </p:cNvPicPr>
          <p:nvPr/>
        </p:nvPicPr>
        <p:blipFill>
          <a:blip r:embed="rId8" cstate="hqprint">
            <a:extLst>
              <a:ext uri="{28A0092B-C50C-407E-A947-70E740481C1C}">
                <a14:useLocalDpi xmlns:a14="http://schemas.microsoft.com/office/drawing/2010/main" val="0"/>
              </a:ext>
            </a:extLst>
          </a:blip>
          <a:stretch>
            <a:fillRect/>
          </a:stretch>
        </p:blipFill>
        <p:spPr>
          <a:xfrm>
            <a:off x="7951083" y="186146"/>
            <a:ext cx="1152631" cy="434725"/>
          </a:xfrm>
          <a:prstGeom prst="rect">
            <a:avLst/>
          </a:prstGeom>
        </p:spPr>
      </p:pic>
    </p:spTree>
    <p:extLst>
      <p:ext uri="{BB962C8B-B14F-4D97-AF65-F5344CB8AC3E}">
        <p14:creationId xmlns:p14="http://schemas.microsoft.com/office/powerpoint/2010/main" val="37598786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5636443-C454-8044-9716-01334A3EFFC5}"/>
              </a:ext>
            </a:extLst>
          </p:cNvPr>
          <p:cNvSpPr>
            <a:spLocks noGrp="1"/>
          </p:cNvSpPr>
          <p:nvPr>
            <p:ph type="title"/>
          </p:nvPr>
        </p:nvSpPr>
        <p:spPr/>
        <p:txBody>
          <a:bodyPr/>
          <a:lstStyle/>
          <a:p>
            <a:pPr algn="l"/>
            <a:r>
              <a:rPr lang="sv-SE" dirty="0" smtClean="0"/>
              <a:t>Arbetsplatskulturen</a:t>
            </a:r>
            <a:endParaRPr lang="sv-SE" dirty="0"/>
          </a:p>
        </p:txBody>
      </p:sp>
      <p:sp>
        <p:nvSpPr>
          <p:cNvPr id="3" name="Platshållare för innehåll 2">
            <a:extLst>
              <a:ext uri="{FF2B5EF4-FFF2-40B4-BE49-F238E27FC236}">
                <a16:creationId xmlns:a16="http://schemas.microsoft.com/office/drawing/2014/main" id="{5C15C00C-B626-4349-8FEF-768F2DF7B3B3}"/>
              </a:ext>
            </a:extLst>
          </p:cNvPr>
          <p:cNvSpPr>
            <a:spLocks noGrp="1"/>
          </p:cNvSpPr>
          <p:nvPr>
            <p:ph idx="1"/>
          </p:nvPr>
        </p:nvSpPr>
        <p:spPr/>
        <p:txBody>
          <a:bodyPr>
            <a:normAutofit/>
          </a:bodyPr>
          <a:lstStyle/>
          <a:p>
            <a:pPr>
              <a:buFont typeface="Wingdings" pitchFamily="2" charset="2"/>
              <a:buChar char="q"/>
            </a:pPr>
            <a:r>
              <a:rPr lang="sv-SE" sz="1600" dirty="0">
                <a:highlight>
                  <a:srgbClr val="FFFF99"/>
                </a:highlight>
              </a:rPr>
              <a:t>Finns inslag av en kultur på er arbetsplats som motarbetar förändringar? Försök att ge några konkreta exempel på vad det innebär. </a:t>
            </a:r>
          </a:p>
          <a:p>
            <a:pPr marL="0" indent="0">
              <a:buNone/>
            </a:pPr>
            <a:endParaRPr lang="sv-SE" sz="1600" dirty="0"/>
          </a:p>
          <a:p>
            <a:pPr>
              <a:buFont typeface="Wingdings" pitchFamily="2" charset="2"/>
              <a:buChar char="q"/>
            </a:pPr>
            <a:r>
              <a:rPr lang="sv-SE" sz="1600" dirty="0">
                <a:highlight>
                  <a:srgbClr val="FFFF99"/>
                </a:highlight>
              </a:rPr>
              <a:t>Försök att ge några konkreta exempel på förändringar som ni har genomfört under de senaste </a:t>
            </a:r>
            <a:r>
              <a:rPr lang="sv-SE" sz="1600" dirty="0" smtClean="0">
                <a:highlight>
                  <a:srgbClr val="FFFF99"/>
                </a:highlight>
              </a:rPr>
              <a:t>åren </a:t>
            </a:r>
            <a:r>
              <a:rPr lang="sv-SE" sz="1600" dirty="0">
                <a:highlight>
                  <a:srgbClr val="FFFF99"/>
                </a:highlight>
              </a:rPr>
              <a:t>och vad det var som gjorde att ni lyckades genomföra dem.</a:t>
            </a:r>
          </a:p>
          <a:p>
            <a:pPr marL="0" indent="0">
              <a:buNone/>
            </a:pPr>
            <a:endParaRPr lang="sv-SE" sz="1600" dirty="0"/>
          </a:p>
        </p:txBody>
      </p:sp>
      <p:sp>
        <p:nvSpPr>
          <p:cNvPr id="4" name="Oval pratbubbla 3">
            <a:extLst>
              <a:ext uri="{FF2B5EF4-FFF2-40B4-BE49-F238E27FC236}">
                <a16:creationId xmlns:a16="http://schemas.microsoft.com/office/drawing/2014/main" id="{0A69A80A-5C88-754D-AE44-D5EE002210DE}"/>
              </a:ext>
            </a:extLst>
          </p:cNvPr>
          <p:cNvSpPr/>
          <p:nvPr/>
        </p:nvSpPr>
        <p:spPr>
          <a:xfrm>
            <a:off x="5746017" y="3875500"/>
            <a:ext cx="1591733" cy="1588029"/>
          </a:xfrm>
          <a:prstGeom prst="wedgeEllipseCallout">
            <a:avLst>
              <a:gd name="adj1" fmla="val -50620"/>
              <a:gd name="adj2" fmla="val 54680"/>
            </a:avLst>
          </a:prstGeom>
          <a:solidFill>
            <a:srgbClr val="FDD88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sv-SE" sz="1600" dirty="0" smtClean="0">
                <a:solidFill>
                  <a:sysClr val="windowText" lastClr="000000"/>
                </a:solidFill>
                <a:latin typeface="Trebuchet MS" panose="020B0703020202090204" pitchFamily="34" charset="0"/>
              </a:rPr>
              <a:t>Dialog</a:t>
            </a:r>
            <a:endParaRPr lang="sv-SE" sz="1600" dirty="0">
              <a:solidFill>
                <a:sysClr val="windowText" lastClr="000000"/>
              </a:solidFill>
              <a:latin typeface="Trebuchet MS" panose="020B0703020202090204" pitchFamily="34" charset="0"/>
            </a:endParaRPr>
          </a:p>
        </p:txBody>
      </p:sp>
      <p:pic>
        <p:nvPicPr>
          <p:cNvPr id="7" name="Bildobjekt 6">
            <a:extLst>
              <a:ext uri="{FF2B5EF4-FFF2-40B4-BE49-F238E27FC236}">
                <a16:creationId xmlns:a16="http://schemas.microsoft.com/office/drawing/2014/main" id="{66A56395-CAB9-8F46-90D2-22946FA0BDF4}"/>
              </a:ext>
            </a:extLst>
          </p:cNvPr>
          <p:cNvPicPr>
            <a:picLocks noChangeAspect="1"/>
          </p:cNvPicPr>
          <p:nvPr/>
        </p:nvPicPr>
        <p:blipFill rotWithShape="1">
          <a:blip r:embed="rId3"/>
          <a:srcRect l="40946" b="18125"/>
          <a:stretch/>
        </p:blipFill>
        <p:spPr>
          <a:xfrm>
            <a:off x="3397982" y="4090627"/>
            <a:ext cx="2348035" cy="2298298"/>
          </a:xfrm>
          <a:prstGeom prst="rect">
            <a:avLst/>
          </a:prstGeom>
        </p:spPr>
      </p:pic>
      <p:sp>
        <p:nvSpPr>
          <p:cNvPr id="6" name="Rektangel 5"/>
          <p:cNvSpPr/>
          <p:nvPr/>
        </p:nvSpPr>
        <p:spPr>
          <a:xfrm>
            <a:off x="7884515" y="162636"/>
            <a:ext cx="1224793" cy="48174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8" name="Platshållare för innehåll 5"/>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7951083" y="186146"/>
            <a:ext cx="1152631" cy="434725"/>
          </a:xfrm>
          <a:prstGeom prst="rect">
            <a:avLst/>
          </a:prstGeom>
        </p:spPr>
      </p:pic>
    </p:spTree>
    <p:extLst>
      <p:ext uri="{BB962C8B-B14F-4D97-AF65-F5344CB8AC3E}">
        <p14:creationId xmlns:p14="http://schemas.microsoft.com/office/powerpoint/2010/main" val="28498230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9BB623E-C054-3340-A243-9EAD225200C9}"/>
              </a:ext>
            </a:extLst>
          </p:cNvPr>
          <p:cNvSpPr>
            <a:spLocks noGrp="1"/>
          </p:cNvSpPr>
          <p:nvPr>
            <p:ph type="title"/>
          </p:nvPr>
        </p:nvSpPr>
        <p:spPr/>
        <p:txBody>
          <a:bodyPr/>
          <a:lstStyle/>
          <a:p>
            <a:pPr algn="l"/>
            <a:r>
              <a:rPr lang="sv-SE" dirty="0"/>
              <a:t>Samplanera</a:t>
            </a:r>
          </a:p>
        </p:txBody>
      </p:sp>
      <p:sp>
        <p:nvSpPr>
          <p:cNvPr id="3" name="Platshållare för innehåll 2">
            <a:extLst>
              <a:ext uri="{FF2B5EF4-FFF2-40B4-BE49-F238E27FC236}">
                <a16:creationId xmlns:a16="http://schemas.microsoft.com/office/drawing/2014/main" id="{8695FC96-0DAC-6144-9BEB-3280F2AAFFA7}"/>
              </a:ext>
            </a:extLst>
          </p:cNvPr>
          <p:cNvSpPr>
            <a:spLocks noGrp="1"/>
          </p:cNvSpPr>
          <p:nvPr>
            <p:ph idx="1"/>
          </p:nvPr>
        </p:nvSpPr>
        <p:spPr/>
        <p:txBody>
          <a:bodyPr/>
          <a:lstStyle/>
          <a:p>
            <a:pPr marL="0" indent="0">
              <a:buNone/>
            </a:pPr>
            <a:r>
              <a:rPr lang="sv-SE" dirty="0"/>
              <a:t>När fler jobbar mer måste timmarna tas till vara på ett smart sätt. När tillsvidareanställda vikarierar för varandra minskar behovet av timavlönade, fyllnadstid och övertid. </a:t>
            </a:r>
          </a:p>
          <a:p>
            <a:pPr marL="0" indent="0">
              <a:buNone/>
            </a:pPr>
            <a:r>
              <a:rPr lang="sv-SE" dirty="0"/>
              <a:t>Samplanering framstår som en viktig strategi för att klara både heltidsarbete och budget.</a:t>
            </a:r>
          </a:p>
          <a:p>
            <a:pPr marL="0" indent="0">
              <a:buNone/>
            </a:pPr>
            <a:endParaRPr lang="sv-SE" dirty="0"/>
          </a:p>
        </p:txBody>
      </p:sp>
      <p:pic>
        <p:nvPicPr>
          <p:cNvPr id="7" name="Bildobjekt 6" descr="En bild som visar leksak&#10;&#10;Automatiskt genererad beskrivning">
            <a:extLst>
              <a:ext uri="{FF2B5EF4-FFF2-40B4-BE49-F238E27FC236}">
                <a16:creationId xmlns:a16="http://schemas.microsoft.com/office/drawing/2014/main" id="{0C702A7A-3257-AF4C-809F-A5974C55C0A2}"/>
              </a:ext>
            </a:extLst>
          </p:cNvPr>
          <p:cNvPicPr>
            <a:picLocks noChangeAspect="1"/>
          </p:cNvPicPr>
          <p:nvPr/>
        </p:nvPicPr>
        <p:blipFill>
          <a:blip r:embed="rId3"/>
          <a:stretch>
            <a:fillRect/>
          </a:stretch>
        </p:blipFill>
        <p:spPr>
          <a:xfrm>
            <a:off x="1898896" y="4557608"/>
            <a:ext cx="5217519" cy="1737434"/>
          </a:xfrm>
          <a:prstGeom prst="rect">
            <a:avLst/>
          </a:prstGeom>
        </p:spPr>
      </p:pic>
      <p:sp>
        <p:nvSpPr>
          <p:cNvPr id="5" name="Rektangel 4"/>
          <p:cNvSpPr/>
          <p:nvPr/>
        </p:nvSpPr>
        <p:spPr>
          <a:xfrm>
            <a:off x="7884515" y="162636"/>
            <a:ext cx="1224793" cy="48174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6" name="Platshållare för innehåll 5"/>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7951083" y="186146"/>
            <a:ext cx="1152631" cy="434725"/>
          </a:xfrm>
          <a:prstGeom prst="rect">
            <a:avLst/>
          </a:prstGeom>
        </p:spPr>
      </p:pic>
    </p:spTree>
    <p:extLst>
      <p:ext uri="{BB962C8B-B14F-4D97-AF65-F5344CB8AC3E}">
        <p14:creationId xmlns:p14="http://schemas.microsoft.com/office/powerpoint/2010/main" val="281312621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9BB623E-C054-3340-A243-9EAD225200C9}"/>
              </a:ext>
            </a:extLst>
          </p:cNvPr>
          <p:cNvSpPr>
            <a:spLocks noGrp="1"/>
          </p:cNvSpPr>
          <p:nvPr>
            <p:ph type="title"/>
          </p:nvPr>
        </p:nvSpPr>
        <p:spPr/>
        <p:txBody>
          <a:bodyPr/>
          <a:lstStyle/>
          <a:p>
            <a:pPr algn="l"/>
            <a:r>
              <a:rPr lang="sv-SE" dirty="0"/>
              <a:t>S</a:t>
            </a:r>
            <a:r>
              <a:rPr lang="sv-SE" dirty="0" smtClean="0"/>
              <a:t>amplanering</a:t>
            </a:r>
            <a:endParaRPr lang="sv-SE" dirty="0"/>
          </a:p>
        </p:txBody>
      </p:sp>
      <p:sp>
        <p:nvSpPr>
          <p:cNvPr id="3" name="Platshållare för innehåll 2">
            <a:extLst>
              <a:ext uri="{FF2B5EF4-FFF2-40B4-BE49-F238E27FC236}">
                <a16:creationId xmlns:a16="http://schemas.microsoft.com/office/drawing/2014/main" id="{8695FC96-0DAC-6144-9BEB-3280F2AAFFA7}"/>
              </a:ext>
            </a:extLst>
          </p:cNvPr>
          <p:cNvSpPr>
            <a:spLocks noGrp="1"/>
          </p:cNvSpPr>
          <p:nvPr>
            <p:ph idx="1"/>
          </p:nvPr>
        </p:nvSpPr>
        <p:spPr/>
        <p:txBody>
          <a:bodyPr/>
          <a:lstStyle/>
          <a:p>
            <a:pPr>
              <a:buFont typeface="Wingdings" pitchFamily="2" charset="2"/>
              <a:buChar char="q"/>
            </a:pPr>
            <a:r>
              <a:rPr lang="sv-SE" dirty="0">
                <a:highlight>
                  <a:srgbClr val="FFFF99"/>
                </a:highlight>
              </a:rPr>
              <a:t>Vilka enheter samplanerar ni tillsammans med redan nu?</a:t>
            </a:r>
          </a:p>
          <a:p>
            <a:pPr>
              <a:buFont typeface="Wingdings" pitchFamily="2" charset="2"/>
              <a:buChar char="q"/>
            </a:pPr>
            <a:endParaRPr lang="sv-SE" dirty="0"/>
          </a:p>
          <a:p>
            <a:pPr>
              <a:buFont typeface="Wingdings" pitchFamily="2" charset="2"/>
              <a:buChar char="q"/>
            </a:pPr>
            <a:r>
              <a:rPr lang="sv-SE" dirty="0">
                <a:highlight>
                  <a:srgbClr val="FFFF99"/>
                </a:highlight>
              </a:rPr>
              <a:t>Vilka skulle ni kunna samplanera med?</a:t>
            </a:r>
          </a:p>
          <a:p>
            <a:pPr marL="0" indent="0">
              <a:buNone/>
            </a:pPr>
            <a:endParaRPr lang="sv-SE" dirty="0"/>
          </a:p>
          <a:p>
            <a:pPr>
              <a:buFont typeface="Wingdings" pitchFamily="2" charset="2"/>
              <a:buChar char="q"/>
            </a:pPr>
            <a:r>
              <a:rPr lang="sv-SE" dirty="0">
                <a:highlight>
                  <a:srgbClr val="FFFF99"/>
                </a:highlight>
              </a:rPr>
              <a:t>Vilka hinder och möjligheter förknippar ni med att ibland täcka upp på en annan arbetsplats</a:t>
            </a:r>
            <a:r>
              <a:rPr lang="sv-SE" sz="2000" dirty="0">
                <a:highlight>
                  <a:srgbClr val="FFFF99"/>
                </a:highlight>
              </a:rPr>
              <a:t>?</a:t>
            </a:r>
          </a:p>
          <a:p>
            <a:endParaRPr lang="sv-SE" dirty="0"/>
          </a:p>
        </p:txBody>
      </p:sp>
      <p:sp>
        <p:nvSpPr>
          <p:cNvPr id="4" name="Oval pratbubbla 3">
            <a:extLst>
              <a:ext uri="{FF2B5EF4-FFF2-40B4-BE49-F238E27FC236}">
                <a16:creationId xmlns:a16="http://schemas.microsoft.com/office/drawing/2014/main" id="{2E38A847-E322-7E41-B771-A8C44CF1EC41}"/>
              </a:ext>
            </a:extLst>
          </p:cNvPr>
          <p:cNvSpPr/>
          <p:nvPr/>
        </p:nvSpPr>
        <p:spPr>
          <a:xfrm>
            <a:off x="7245104" y="4086041"/>
            <a:ext cx="1591733" cy="1588029"/>
          </a:xfrm>
          <a:prstGeom prst="wedgeEllipseCallout">
            <a:avLst>
              <a:gd name="adj1" fmla="val -50620"/>
              <a:gd name="adj2" fmla="val 54680"/>
            </a:avLst>
          </a:prstGeom>
          <a:solidFill>
            <a:srgbClr val="FDD88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sv-SE" sz="1600" dirty="0" smtClean="0">
                <a:solidFill>
                  <a:sysClr val="windowText" lastClr="000000"/>
                </a:solidFill>
                <a:latin typeface="Trebuchet MS" panose="020B0703020202090204" pitchFamily="34" charset="0"/>
              </a:rPr>
              <a:t>Dialog</a:t>
            </a:r>
            <a:endParaRPr lang="sv-SE" sz="1600" dirty="0">
              <a:solidFill>
                <a:sysClr val="windowText" lastClr="000000"/>
              </a:solidFill>
              <a:latin typeface="Trebuchet MS" panose="020B0703020202090204" pitchFamily="34" charset="0"/>
            </a:endParaRPr>
          </a:p>
        </p:txBody>
      </p:sp>
      <p:pic>
        <p:nvPicPr>
          <p:cNvPr id="7" name="Bildobjekt 6" descr="En bild som visar leksak&#10;&#10;Automatiskt genererad beskrivning">
            <a:extLst>
              <a:ext uri="{FF2B5EF4-FFF2-40B4-BE49-F238E27FC236}">
                <a16:creationId xmlns:a16="http://schemas.microsoft.com/office/drawing/2014/main" id="{C3A3B33E-4FA9-A446-A920-4B02540BB4A4}"/>
              </a:ext>
            </a:extLst>
          </p:cNvPr>
          <p:cNvPicPr>
            <a:picLocks noChangeAspect="1"/>
          </p:cNvPicPr>
          <p:nvPr/>
        </p:nvPicPr>
        <p:blipFill>
          <a:blip r:embed="rId3"/>
          <a:stretch>
            <a:fillRect/>
          </a:stretch>
        </p:blipFill>
        <p:spPr>
          <a:xfrm>
            <a:off x="1898896" y="4557608"/>
            <a:ext cx="5217519" cy="1737434"/>
          </a:xfrm>
          <a:prstGeom prst="rect">
            <a:avLst/>
          </a:prstGeom>
        </p:spPr>
      </p:pic>
      <p:sp>
        <p:nvSpPr>
          <p:cNvPr id="6" name="Rektangel 5"/>
          <p:cNvSpPr/>
          <p:nvPr/>
        </p:nvSpPr>
        <p:spPr>
          <a:xfrm>
            <a:off x="7884515" y="162636"/>
            <a:ext cx="1224793" cy="48174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8" name="Platshållare för innehåll 5"/>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7951083" y="186146"/>
            <a:ext cx="1152631" cy="434725"/>
          </a:xfrm>
          <a:prstGeom prst="rect">
            <a:avLst/>
          </a:prstGeom>
        </p:spPr>
      </p:pic>
    </p:spTree>
    <p:extLst>
      <p:ext uri="{BB962C8B-B14F-4D97-AF65-F5344CB8AC3E}">
        <p14:creationId xmlns:p14="http://schemas.microsoft.com/office/powerpoint/2010/main" val="425683344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6B22104-923C-DC42-A48B-DBF84CB5D3B4}"/>
              </a:ext>
            </a:extLst>
          </p:cNvPr>
          <p:cNvSpPr>
            <a:spLocks noGrp="1"/>
          </p:cNvSpPr>
          <p:nvPr>
            <p:ph type="title"/>
          </p:nvPr>
        </p:nvSpPr>
        <p:spPr/>
        <p:txBody>
          <a:bodyPr>
            <a:normAutofit/>
          </a:bodyPr>
          <a:lstStyle/>
          <a:p>
            <a:r>
              <a:rPr lang="sv-SE" sz="7200" dirty="0"/>
              <a:t>Från ord till handling</a:t>
            </a:r>
          </a:p>
        </p:txBody>
      </p:sp>
      <p:sp>
        <p:nvSpPr>
          <p:cNvPr id="5" name="Platshållare för innehåll 4">
            <a:extLst>
              <a:ext uri="{FF2B5EF4-FFF2-40B4-BE49-F238E27FC236}">
                <a16:creationId xmlns:a16="http://schemas.microsoft.com/office/drawing/2014/main" id="{98FCE19A-D200-1747-BDBD-D5BC2E3229B3}"/>
              </a:ext>
            </a:extLst>
          </p:cNvPr>
          <p:cNvSpPr>
            <a:spLocks noGrp="1"/>
          </p:cNvSpPr>
          <p:nvPr>
            <p:ph sz="half" idx="2"/>
          </p:nvPr>
        </p:nvSpPr>
        <p:spPr/>
        <p:txBody>
          <a:bodyPr>
            <a:normAutofit/>
          </a:bodyPr>
          <a:lstStyle/>
          <a:p>
            <a:r>
              <a:rPr lang="sv-SE" sz="2800" dirty="0"/>
              <a:t>Att göra heltidsresan i praktiken</a:t>
            </a:r>
          </a:p>
          <a:p>
            <a:endParaRPr lang="sv-SE" sz="2800" dirty="0">
              <a:solidFill>
                <a:schemeClr val="bg1">
                  <a:lumMod val="50000"/>
                </a:schemeClr>
              </a:solidFill>
            </a:endParaRPr>
          </a:p>
        </p:txBody>
      </p:sp>
    </p:spTree>
    <p:extLst>
      <p:ext uri="{BB962C8B-B14F-4D97-AF65-F5344CB8AC3E}">
        <p14:creationId xmlns:p14="http://schemas.microsoft.com/office/powerpoint/2010/main" val="85724754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9BB623E-C054-3340-A243-9EAD225200C9}"/>
              </a:ext>
            </a:extLst>
          </p:cNvPr>
          <p:cNvSpPr>
            <a:spLocks noGrp="1"/>
          </p:cNvSpPr>
          <p:nvPr>
            <p:ph type="title"/>
          </p:nvPr>
        </p:nvSpPr>
        <p:spPr/>
        <p:txBody>
          <a:bodyPr/>
          <a:lstStyle/>
          <a:p>
            <a:pPr algn="l"/>
            <a:r>
              <a:rPr lang="sv-SE" dirty="0"/>
              <a:t>Lista arbetsuppgifter</a:t>
            </a:r>
          </a:p>
        </p:txBody>
      </p:sp>
      <p:sp>
        <p:nvSpPr>
          <p:cNvPr id="3" name="Platshållare för innehåll 2">
            <a:extLst>
              <a:ext uri="{FF2B5EF4-FFF2-40B4-BE49-F238E27FC236}">
                <a16:creationId xmlns:a16="http://schemas.microsoft.com/office/drawing/2014/main" id="{8695FC96-0DAC-6144-9BEB-3280F2AAFFA7}"/>
              </a:ext>
            </a:extLst>
          </p:cNvPr>
          <p:cNvSpPr>
            <a:spLocks noGrp="1"/>
          </p:cNvSpPr>
          <p:nvPr>
            <p:ph idx="1"/>
          </p:nvPr>
        </p:nvSpPr>
        <p:spPr>
          <a:xfrm>
            <a:off x="457200" y="1967947"/>
            <a:ext cx="8326192" cy="4158215"/>
          </a:xfrm>
        </p:spPr>
        <p:txBody>
          <a:bodyPr>
            <a:normAutofit/>
          </a:bodyPr>
          <a:lstStyle/>
          <a:p>
            <a:pPr marL="0" indent="0">
              <a:buNone/>
            </a:pPr>
            <a:r>
              <a:rPr lang="sv-SE" sz="1800" dirty="0"/>
              <a:t>Vi är inte alltid medvetna om hur många olika arbetsuppgifter som vi utför </a:t>
            </a:r>
            <a:r>
              <a:rPr lang="sv-SE" sz="1800" dirty="0" smtClean="0"/>
              <a:t>under en </a:t>
            </a:r>
            <a:r>
              <a:rPr lang="sv-SE" sz="1800" dirty="0"/>
              <a:t>dag eller en vecka. Ett sätt att få syn på dem är att </a:t>
            </a:r>
            <a:r>
              <a:rPr lang="sv-SE" sz="1800" dirty="0" smtClean="0"/>
              <a:t>lista dem.</a:t>
            </a:r>
            <a:endParaRPr lang="sv-SE" sz="1800" dirty="0"/>
          </a:p>
          <a:p>
            <a:pPr>
              <a:buFont typeface="Wingdings" pitchFamily="2" charset="2"/>
              <a:buChar char="q"/>
            </a:pPr>
            <a:endParaRPr lang="sv-SE" dirty="0">
              <a:highlight>
                <a:srgbClr val="FFFF99"/>
              </a:highlight>
            </a:endParaRPr>
          </a:p>
          <a:p>
            <a:pPr>
              <a:buFont typeface="Wingdings" pitchFamily="2" charset="2"/>
              <a:buChar char="q"/>
            </a:pPr>
            <a:r>
              <a:rPr lang="sv-SE" sz="1800" dirty="0" smtClean="0">
                <a:highlight>
                  <a:srgbClr val="FFFF99"/>
                </a:highlight>
              </a:rPr>
              <a:t>Gör </a:t>
            </a:r>
            <a:r>
              <a:rPr lang="sv-SE" dirty="0">
                <a:highlight>
                  <a:srgbClr val="FFFF99"/>
                </a:highlight>
              </a:rPr>
              <a:t>två listor med arbetsuppgifter som utförs under en normalvecka</a:t>
            </a:r>
            <a:r>
              <a:rPr lang="sv-SE" sz="1800" dirty="0" smtClean="0">
                <a:highlight>
                  <a:srgbClr val="FFFF99"/>
                </a:highlight>
              </a:rPr>
              <a:t>. </a:t>
            </a:r>
            <a:br>
              <a:rPr lang="sv-SE" sz="1800" dirty="0" smtClean="0">
                <a:highlight>
                  <a:srgbClr val="FFFF99"/>
                </a:highlight>
              </a:rPr>
            </a:br>
            <a:r>
              <a:rPr lang="sv-SE" sz="1800" dirty="0" smtClean="0">
                <a:highlight>
                  <a:srgbClr val="FFFF99"/>
                </a:highlight>
              </a:rPr>
              <a:t>En </a:t>
            </a:r>
            <a:r>
              <a:rPr lang="sv-SE" sz="1800" dirty="0">
                <a:highlight>
                  <a:srgbClr val="FFFF99"/>
                </a:highlight>
              </a:rPr>
              <a:t>lista </a:t>
            </a:r>
            <a:r>
              <a:rPr lang="sv-SE" sz="1800" dirty="0" smtClean="0">
                <a:highlight>
                  <a:srgbClr val="FFFF99"/>
                </a:highlight>
              </a:rPr>
              <a:t>med uppgifter som</a:t>
            </a:r>
            <a:r>
              <a:rPr lang="sv-SE" sz="1800" i="1" dirty="0" smtClean="0">
                <a:highlight>
                  <a:srgbClr val="FFFF99"/>
                </a:highlight>
              </a:rPr>
              <a:t> </a:t>
            </a:r>
            <a:r>
              <a:rPr lang="sv-SE" sz="1800" b="1" i="1" dirty="0">
                <a:highlight>
                  <a:srgbClr val="FFFF99"/>
                </a:highlight>
              </a:rPr>
              <a:t>måste</a:t>
            </a:r>
            <a:r>
              <a:rPr lang="sv-SE" sz="1800" i="1" dirty="0">
                <a:highlight>
                  <a:srgbClr val="FFFF99"/>
                </a:highlight>
              </a:rPr>
              <a:t> </a:t>
            </a:r>
            <a:r>
              <a:rPr lang="sv-SE" sz="1800" dirty="0">
                <a:highlight>
                  <a:srgbClr val="FFFF99"/>
                </a:highlight>
              </a:rPr>
              <a:t>utföras </a:t>
            </a:r>
            <a:r>
              <a:rPr lang="sv-SE" i="1" u="sng" dirty="0">
                <a:highlight>
                  <a:srgbClr val="FFFF99"/>
                </a:highlight>
              </a:rPr>
              <a:t>vid ett visst klockslag</a:t>
            </a:r>
            <a:r>
              <a:rPr lang="sv-SE" i="1" dirty="0">
                <a:highlight>
                  <a:srgbClr val="FFFF99"/>
                </a:highlight>
              </a:rPr>
              <a:t> </a:t>
            </a:r>
            <a:r>
              <a:rPr lang="sv-SE" dirty="0">
                <a:highlight>
                  <a:srgbClr val="FFFF99"/>
                </a:highlight>
              </a:rPr>
              <a:t>och </a:t>
            </a:r>
            <a:r>
              <a:rPr lang="sv-SE" dirty="0" smtClean="0">
                <a:highlight>
                  <a:srgbClr val="FFFF99"/>
                </a:highlight>
              </a:rPr>
              <a:t>en lista med uppgifter </a:t>
            </a:r>
            <a:r>
              <a:rPr lang="sv-SE" dirty="0">
                <a:highlight>
                  <a:srgbClr val="FFFF99"/>
                </a:highlight>
              </a:rPr>
              <a:t>som </a:t>
            </a:r>
            <a:r>
              <a:rPr lang="sv-SE" sz="1800" b="1" i="1" dirty="0">
                <a:highlight>
                  <a:srgbClr val="FFFF99"/>
                </a:highlight>
              </a:rPr>
              <a:t>kan</a:t>
            </a:r>
            <a:r>
              <a:rPr lang="sv-SE" sz="1800" dirty="0">
                <a:highlight>
                  <a:srgbClr val="FFFF99"/>
                </a:highlight>
              </a:rPr>
              <a:t> utföras på </a:t>
            </a:r>
            <a:r>
              <a:rPr lang="sv-SE" sz="1800" i="1" u="sng" dirty="0">
                <a:highlight>
                  <a:srgbClr val="FFFF99"/>
                </a:highlight>
              </a:rPr>
              <a:t>valfri tid</a:t>
            </a:r>
          </a:p>
          <a:p>
            <a:pPr>
              <a:buFont typeface="Wingdings" pitchFamily="2" charset="2"/>
              <a:buChar char="q"/>
            </a:pPr>
            <a:endParaRPr lang="sv-SE" b="1" dirty="0"/>
          </a:p>
          <a:p>
            <a:pPr marL="0" indent="0">
              <a:buNone/>
            </a:pPr>
            <a:endParaRPr lang="sv-SE" sz="1800" b="1" dirty="0"/>
          </a:p>
          <a:p>
            <a:pPr>
              <a:buFont typeface="Wingdings" pitchFamily="2" charset="2"/>
              <a:buChar char="q"/>
            </a:pPr>
            <a:endParaRPr lang="sv-SE" sz="1800" dirty="0"/>
          </a:p>
          <a:p>
            <a:endParaRPr lang="sv-SE" sz="2000" dirty="0"/>
          </a:p>
        </p:txBody>
      </p:sp>
      <p:sp>
        <p:nvSpPr>
          <p:cNvPr id="4" name="Oval pratbubbla 3">
            <a:extLst>
              <a:ext uri="{FF2B5EF4-FFF2-40B4-BE49-F238E27FC236}">
                <a16:creationId xmlns:a16="http://schemas.microsoft.com/office/drawing/2014/main" id="{6D1F4BC3-4BFE-B64E-9363-9F72CBE43091}"/>
              </a:ext>
            </a:extLst>
          </p:cNvPr>
          <p:cNvSpPr/>
          <p:nvPr/>
        </p:nvSpPr>
        <p:spPr>
          <a:xfrm>
            <a:off x="5667030" y="4219128"/>
            <a:ext cx="1591733" cy="1588029"/>
          </a:xfrm>
          <a:prstGeom prst="wedgeEllipseCallout">
            <a:avLst>
              <a:gd name="adj1" fmla="val -50620"/>
              <a:gd name="adj2" fmla="val 54680"/>
            </a:avLst>
          </a:prstGeom>
          <a:solidFill>
            <a:srgbClr val="FDD88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sv-SE" sz="1600" dirty="0">
                <a:solidFill>
                  <a:sysClr val="windowText" lastClr="000000"/>
                </a:solidFill>
                <a:latin typeface="Trebuchet MS" panose="020B0703020202090204" pitchFamily="34" charset="0"/>
              </a:rPr>
              <a:t>Arbeta i grupp</a:t>
            </a:r>
          </a:p>
        </p:txBody>
      </p:sp>
      <p:pic>
        <p:nvPicPr>
          <p:cNvPr id="5" name="Bildobjekt 4" descr="En bild som visar LEGO, leksak&#10;&#10;Automatiskt genererad beskrivning">
            <a:extLst>
              <a:ext uri="{FF2B5EF4-FFF2-40B4-BE49-F238E27FC236}">
                <a16:creationId xmlns:a16="http://schemas.microsoft.com/office/drawing/2014/main" id="{4DC2F91A-D18F-CE46-A41D-D207FA40ED57}"/>
              </a:ext>
            </a:extLst>
          </p:cNvPr>
          <p:cNvPicPr>
            <a:picLocks noChangeAspect="1"/>
          </p:cNvPicPr>
          <p:nvPr/>
        </p:nvPicPr>
        <p:blipFill>
          <a:blip r:embed="rId3"/>
          <a:stretch>
            <a:fillRect/>
          </a:stretch>
        </p:blipFill>
        <p:spPr>
          <a:xfrm>
            <a:off x="2438170" y="4020550"/>
            <a:ext cx="3604591" cy="2422285"/>
          </a:xfrm>
          <a:prstGeom prst="rect">
            <a:avLst/>
          </a:prstGeom>
        </p:spPr>
      </p:pic>
      <p:sp>
        <p:nvSpPr>
          <p:cNvPr id="6" name="Rektangel 5"/>
          <p:cNvSpPr/>
          <p:nvPr/>
        </p:nvSpPr>
        <p:spPr>
          <a:xfrm>
            <a:off x="7884515" y="162636"/>
            <a:ext cx="1224793" cy="48174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7" name="Platshållare för innehåll 5"/>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7951083" y="186146"/>
            <a:ext cx="1152631" cy="434725"/>
          </a:xfrm>
          <a:prstGeom prst="rect">
            <a:avLst/>
          </a:prstGeom>
        </p:spPr>
      </p:pic>
    </p:spTree>
    <p:extLst>
      <p:ext uri="{BB962C8B-B14F-4D97-AF65-F5344CB8AC3E}">
        <p14:creationId xmlns:p14="http://schemas.microsoft.com/office/powerpoint/2010/main" val="134202721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9BB623E-C054-3340-A243-9EAD225200C9}"/>
              </a:ext>
            </a:extLst>
          </p:cNvPr>
          <p:cNvSpPr>
            <a:spLocks noGrp="1"/>
          </p:cNvSpPr>
          <p:nvPr>
            <p:ph type="title"/>
          </p:nvPr>
        </p:nvSpPr>
        <p:spPr/>
        <p:txBody>
          <a:bodyPr/>
          <a:lstStyle/>
          <a:p>
            <a:pPr algn="l"/>
            <a:r>
              <a:rPr lang="sv-SE" dirty="0"/>
              <a:t>Flytta arbetsuppgifter</a:t>
            </a:r>
          </a:p>
        </p:txBody>
      </p:sp>
      <p:sp>
        <p:nvSpPr>
          <p:cNvPr id="3" name="Platshållare för innehåll 2">
            <a:extLst>
              <a:ext uri="{FF2B5EF4-FFF2-40B4-BE49-F238E27FC236}">
                <a16:creationId xmlns:a16="http://schemas.microsoft.com/office/drawing/2014/main" id="{8695FC96-0DAC-6144-9BEB-3280F2AAFFA7}"/>
              </a:ext>
            </a:extLst>
          </p:cNvPr>
          <p:cNvSpPr>
            <a:spLocks noGrp="1"/>
          </p:cNvSpPr>
          <p:nvPr>
            <p:ph idx="1"/>
          </p:nvPr>
        </p:nvSpPr>
        <p:spPr/>
        <p:txBody>
          <a:bodyPr>
            <a:normAutofit/>
          </a:bodyPr>
          <a:lstStyle/>
          <a:p>
            <a:pPr>
              <a:buFont typeface="Wingdings" pitchFamily="2" charset="2"/>
              <a:buChar char="q"/>
            </a:pPr>
            <a:r>
              <a:rPr lang="sv-SE" sz="1800" dirty="0">
                <a:highlight>
                  <a:srgbClr val="FFFF99"/>
                </a:highlight>
              </a:rPr>
              <a:t>Vilka arbetsuppgifter </a:t>
            </a:r>
            <a:r>
              <a:rPr lang="sv-SE" sz="1800" dirty="0" smtClean="0">
                <a:highlight>
                  <a:srgbClr val="FFFF99"/>
                </a:highlight>
              </a:rPr>
              <a:t>från listan </a:t>
            </a:r>
            <a:r>
              <a:rPr lang="sv-SE" sz="1800" i="1" dirty="0" smtClean="0">
                <a:highlight>
                  <a:srgbClr val="FFFF99"/>
                </a:highlight>
              </a:rPr>
              <a:t>”valfri </a:t>
            </a:r>
            <a:r>
              <a:rPr lang="sv-SE" sz="1800" i="1" dirty="0">
                <a:highlight>
                  <a:srgbClr val="FFFF99"/>
                </a:highlight>
              </a:rPr>
              <a:t>tid” </a:t>
            </a:r>
            <a:r>
              <a:rPr lang="sv-SE" sz="1800" dirty="0" smtClean="0">
                <a:highlight>
                  <a:srgbClr val="FFFF99"/>
                </a:highlight>
              </a:rPr>
              <a:t>kan ni flytta från en arbetstopp och i stället utföra dem vid en tidpunkt då det normalt är lite lugnare?</a:t>
            </a:r>
            <a:endParaRPr lang="sv-SE" sz="1800" dirty="0">
              <a:highlight>
                <a:srgbClr val="FFFF99"/>
              </a:highlight>
            </a:endParaRPr>
          </a:p>
          <a:p>
            <a:pPr marL="0" indent="0">
              <a:buNone/>
            </a:pPr>
            <a:endParaRPr lang="sv-SE" sz="1800" dirty="0"/>
          </a:p>
          <a:p>
            <a:pPr>
              <a:buFont typeface="Wingdings" pitchFamily="2" charset="2"/>
              <a:buChar char="q"/>
            </a:pPr>
            <a:r>
              <a:rPr lang="sv-SE" sz="1800" dirty="0">
                <a:highlight>
                  <a:srgbClr val="FFFF99"/>
                </a:highlight>
              </a:rPr>
              <a:t>Finns det </a:t>
            </a:r>
            <a:r>
              <a:rPr lang="sv-SE" sz="1800" dirty="0" smtClean="0">
                <a:highlight>
                  <a:srgbClr val="FFFF99"/>
                </a:highlight>
              </a:rPr>
              <a:t>några uppgifter </a:t>
            </a:r>
            <a:r>
              <a:rPr lang="sv-SE" sz="1800" dirty="0">
                <a:highlight>
                  <a:srgbClr val="FFFF99"/>
                </a:highlight>
              </a:rPr>
              <a:t>på listan </a:t>
            </a:r>
            <a:r>
              <a:rPr lang="sv-SE" sz="1800" i="1" dirty="0">
                <a:highlight>
                  <a:srgbClr val="FFFF99"/>
                </a:highlight>
              </a:rPr>
              <a:t>”vid ett visst </a:t>
            </a:r>
            <a:r>
              <a:rPr lang="sv-SE" sz="1800" i="1" dirty="0" smtClean="0">
                <a:highlight>
                  <a:srgbClr val="FFFF99"/>
                </a:highlight>
              </a:rPr>
              <a:t>klockslag” </a:t>
            </a:r>
            <a:r>
              <a:rPr lang="sv-SE" sz="1800" dirty="0">
                <a:highlight>
                  <a:srgbClr val="FFFF99"/>
                </a:highlight>
              </a:rPr>
              <a:t>som ni kan rucka på för att få en jämnare arbetsbelastning? Vad skulle krävas för att göra det möjligt?</a:t>
            </a:r>
          </a:p>
          <a:p>
            <a:pPr marL="0" indent="0">
              <a:buNone/>
            </a:pPr>
            <a:endParaRPr lang="sv-SE" sz="1800" dirty="0">
              <a:highlight>
                <a:srgbClr val="FFFF99"/>
              </a:highlight>
            </a:endParaRPr>
          </a:p>
          <a:p>
            <a:pPr>
              <a:buFont typeface="Wingdings" pitchFamily="2" charset="2"/>
              <a:buChar char="q"/>
            </a:pPr>
            <a:endParaRPr lang="sv-SE" dirty="0"/>
          </a:p>
          <a:p>
            <a:pPr>
              <a:buFont typeface="Wingdings" pitchFamily="2" charset="2"/>
              <a:buChar char="q"/>
            </a:pPr>
            <a:endParaRPr lang="sv-SE" sz="1800" dirty="0"/>
          </a:p>
          <a:p>
            <a:pPr>
              <a:buFont typeface="Wingdings" pitchFamily="2" charset="2"/>
              <a:buChar char="q"/>
            </a:pPr>
            <a:endParaRPr lang="sv-SE" sz="1800" dirty="0"/>
          </a:p>
          <a:p>
            <a:pPr marL="0" indent="0">
              <a:buNone/>
            </a:pPr>
            <a:endParaRPr lang="sv-SE" sz="2000" dirty="0"/>
          </a:p>
        </p:txBody>
      </p:sp>
      <p:sp>
        <p:nvSpPr>
          <p:cNvPr id="4" name="Oval pratbubbla 3">
            <a:extLst>
              <a:ext uri="{FF2B5EF4-FFF2-40B4-BE49-F238E27FC236}">
                <a16:creationId xmlns:a16="http://schemas.microsoft.com/office/drawing/2014/main" id="{C018AA49-CC08-7041-977F-ED0C1D8AAEFB}"/>
              </a:ext>
            </a:extLst>
          </p:cNvPr>
          <p:cNvSpPr/>
          <p:nvPr/>
        </p:nvSpPr>
        <p:spPr>
          <a:xfrm>
            <a:off x="6137721" y="4180325"/>
            <a:ext cx="1591733" cy="1588029"/>
          </a:xfrm>
          <a:prstGeom prst="wedgeEllipseCallout">
            <a:avLst>
              <a:gd name="adj1" fmla="val -50620"/>
              <a:gd name="adj2" fmla="val 54680"/>
            </a:avLst>
          </a:prstGeom>
          <a:solidFill>
            <a:srgbClr val="FDD88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sv-SE" sz="1600" dirty="0">
                <a:solidFill>
                  <a:sysClr val="windowText" lastClr="000000"/>
                </a:solidFill>
                <a:latin typeface="Trebuchet MS" panose="020B0703020202090204" pitchFamily="34" charset="0"/>
              </a:rPr>
              <a:t>Arbeta i grupp</a:t>
            </a:r>
          </a:p>
        </p:txBody>
      </p:sp>
      <p:pic>
        <p:nvPicPr>
          <p:cNvPr id="5" name="Bildobjekt 4">
            <a:extLst>
              <a:ext uri="{FF2B5EF4-FFF2-40B4-BE49-F238E27FC236}">
                <a16:creationId xmlns:a16="http://schemas.microsoft.com/office/drawing/2014/main" id="{A0E2D6EA-7860-EB48-A746-69A42C4E6965}"/>
              </a:ext>
            </a:extLst>
          </p:cNvPr>
          <p:cNvPicPr>
            <a:picLocks noChangeAspect="1"/>
          </p:cNvPicPr>
          <p:nvPr/>
        </p:nvPicPr>
        <p:blipFill rotWithShape="1">
          <a:blip r:embed="rId3"/>
          <a:srcRect l="9481" t="15392" r="9091" b="11163"/>
          <a:stretch/>
        </p:blipFill>
        <p:spPr>
          <a:xfrm>
            <a:off x="1957373" y="3936051"/>
            <a:ext cx="4374258" cy="2405141"/>
          </a:xfrm>
          <a:prstGeom prst="rect">
            <a:avLst/>
          </a:prstGeom>
        </p:spPr>
      </p:pic>
      <p:sp>
        <p:nvSpPr>
          <p:cNvPr id="6" name="Rektangel 5"/>
          <p:cNvSpPr/>
          <p:nvPr/>
        </p:nvSpPr>
        <p:spPr>
          <a:xfrm>
            <a:off x="7884515" y="162636"/>
            <a:ext cx="1224793" cy="48174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7" name="Platshållare för innehåll 5"/>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7951083" y="186146"/>
            <a:ext cx="1152631" cy="434725"/>
          </a:xfrm>
          <a:prstGeom prst="rect">
            <a:avLst/>
          </a:prstGeom>
        </p:spPr>
      </p:pic>
    </p:spTree>
    <p:extLst>
      <p:ext uri="{BB962C8B-B14F-4D97-AF65-F5344CB8AC3E}">
        <p14:creationId xmlns:p14="http://schemas.microsoft.com/office/powerpoint/2010/main" val="56361373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6B22104-923C-DC42-A48B-DBF84CB5D3B4}"/>
              </a:ext>
            </a:extLst>
          </p:cNvPr>
          <p:cNvSpPr>
            <a:spLocks noGrp="1"/>
          </p:cNvSpPr>
          <p:nvPr>
            <p:ph type="title"/>
          </p:nvPr>
        </p:nvSpPr>
        <p:spPr>
          <a:xfrm>
            <a:off x="457200" y="586408"/>
            <a:ext cx="8229600" cy="3771279"/>
          </a:xfrm>
        </p:spPr>
        <p:txBody>
          <a:bodyPr>
            <a:normAutofit/>
          </a:bodyPr>
          <a:lstStyle/>
          <a:p>
            <a:r>
              <a:rPr lang="sv-SE" sz="7200" dirty="0"/>
              <a:t>Insikter och reflektioner?</a:t>
            </a:r>
          </a:p>
        </p:txBody>
      </p:sp>
    </p:spTree>
    <p:extLst>
      <p:ext uri="{BB962C8B-B14F-4D97-AF65-F5344CB8AC3E}">
        <p14:creationId xmlns:p14="http://schemas.microsoft.com/office/powerpoint/2010/main" val="181099881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upp 6"/>
          <p:cNvGrpSpPr/>
          <p:nvPr/>
        </p:nvGrpSpPr>
        <p:grpSpPr>
          <a:xfrm>
            <a:off x="6842426" y="224760"/>
            <a:ext cx="2054156" cy="348379"/>
            <a:chOff x="3347757" y="89904"/>
            <a:chExt cx="2054156" cy="348379"/>
          </a:xfrm>
        </p:grpSpPr>
        <p:pic>
          <p:nvPicPr>
            <p:cNvPr id="2" name="Bildobjekt 1" descr="logotyp_friyta.png"/>
            <p:cNvPicPr>
              <a:picLocks noChangeAspect="1"/>
            </p:cNvPicPr>
            <p:nvPr/>
          </p:nvPicPr>
          <p:blipFill rotWithShape="1">
            <a:blip r:embed="rId3">
              <a:extLst>
                <a:ext uri="{28A0092B-C50C-407E-A947-70E740481C1C}">
                  <a14:useLocalDpi xmlns:a14="http://schemas.microsoft.com/office/drawing/2010/main" val="0"/>
                </a:ext>
              </a:extLst>
            </a:blip>
            <a:srcRect l="8336" t="17223" r="8782" b="17423"/>
            <a:stretch/>
          </p:blipFill>
          <p:spPr>
            <a:xfrm>
              <a:off x="4537056" y="89904"/>
              <a:ext cx="864857" cy="348379"/>
            </a:xfrm>
            <a:prstGeom prst="rect">
              <a:avLst/>
            </a:prstGeom>
          </p:spPr>
        </p:pic>
        <p:pic>
          <p:nvPicPr>
            <p:cNvPr id="3" name="Bildobjekt 2" descr="logo_rummet_RGB.eps"/>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47757" y="89904"/>
              <a:ext cx="1029990" cy="348379"/>
            </a:xfrm>
            <a:prstGeom prst="rect">
              <a:avLst/>
            </a:prstGeom>
          </p:spPr>
        </p:pic>
      </p:grpSp>
      <p:sp>
        <p:nvSpPr>
          <p:cNvPr id="11" name="Rubrik 12"/>
          <p:cNvSpPr>
            <a:spLocks noGrp="1"/>
          </p:cNvSpPr>
          <p:nvPr>
            <p:ph type="title"/>
          </p:nvPr>
        </p:nvSpPr>
        <p:spPr/>
        <p:txBody>
          <a:bodyPr>
            <a:normAutofit/>
          </a:bodyPr>
          <a:lstStyle/>
          <a:p>
            <a:pPr lvl="4" algn="l"/>
            <a:r>
              <a:rPr lang="sv-SE" sz="3000" b="1" dirty="0">
                <a:solidFill>
                  <a:srgbClr val="5AAFD7"/>
                </a:solidFill>
                <a:latin typeface="Trebuchet MS"/>
              </a:rPr>
              <a:t>Från ord till handling på arbetsplatsnivå!</a:t>
            </a:r>
            <a:endParaRPr lang="sv-SE" sz="3000" b="1" kern="1200" dirty="0">
              <a:solidFill>
                <a:srgbClr val="5AAFD7"/>
              </a:solidFill>
              <a:latin typeface="Trebuchet MS"/>
              <a:ea typeface="+mj-ea"/>
              <a:cs typeface="+mj-cs"/>
            </a:endParaRPr>
          </a:p>
        </p:txBody>
      </p:sp>
      <p:sp>
        <p:nvSpPr>
          <p:cNvPr id="10" name="Platshållare för innehåll 2"/>
          <p:cNvSpPr>
            <a:spLocks noGrp="1"/>
          </p:cNvSpPr>
          <p:nvPr>
            <p:ph idx="1"/>
          </p:nvPr>
        </p:nvSpPr>
        <p:spPr/>
        <p:txBody>
          <a:bodyPr>
            <a:normAutofit/>
          </a:bodyPr>
          <a:lstStyle/>
          <a:p>
            <a:pPr>
              <a:buFont typeface="Wingdings" pitchFamily="2" charset="2"/>
              <a:buChar char="q"/>
            </a:pPr>
            <a:r>
              <a:rPr lang="sv-SE" sz="1600" dirty="0"/>
              <a:t>Skriv ner era viktigaste slutsatser och insikter.</a:t>
            </a:r>
          </a:p>
          <a:p>
            <a:pPr>
              <a:buFont typeface="Wingdings" pitchFamily="2" charset="2"/>
              <a:buChar char="q"/>
            </a:pPr>
            <a:r>
              <a:rPr lang="sv-SE" sz="1600" dirty="0"/>
              <a:t>Kom överens om vad som blir ert nästa steg på Heltidsresan.</a:t>
            </a:r>
          </a:p>
          <a:p>
            <a:pPr>
              <a:buFont typeface="Wingdings" pitchFamily="2" charset="2"/>
              <a:buChar char="q"/>
            </a:pPr>
            <a:r>
              <a:rPr lang="sv-SE" sz="1600" dirty="0"/>
              <a:t>Vem är ansvarig och när det ska ske?</a:t>
            </a:r>
          </a:p>
          <a:p>
            <a:endParaRPr lang="sv-SE" sz="2100" dirty="0"/>
          </a:p>
          <a:p>
            <a:pPr marL="0" indent="0">
              <a:buNone/>
            </a:pPr>
            <a:r>
              <a:rPr lang="sv-SE" sz="2100" dirty="0"/>
              <a:t/>
            </a:r>
            <a:br>
              <a:rPr lang="sv-SE" sz="2100" dirty="0"/>
            </a:br>
            <a:endParaRPr lang="sv-SE" sz="2100" dirty="0"/>
          </a:p>
        </p:txBody>
      </p:sp>
      <p:sp>
        <p:nvSpPr>
          <p:cNvPr id="8" name="Oval pratbubbla 7">
            <a:extLst>
              <a:ext uri="{FF2B5EF4-FFF2-40B4-BE49-F238E27FC236}">
                <a16:creationId xmlns:a16="http://schemas.microsoft.com/office/drawing/2014/main" id="{69193826-9090-0C4A-8307-1CD61F4B49FF}"/>
              </a:ext>
            </a:extLst>
          </p:cNvPr>
          <p:cNvSpPr/>
          <p:nvPr/>
        </p:nvSpPr>
        <p:spPr>
          <a:xfrm>
            <a:off x="7303912" y="4402666"/>
            <a:ext cx="1591733" cy="1588029"/>
          </a:xfrm>
          <a:prstGeom prst="wedgeEllipseCallout">
            <a:avLst>
              <a:gd name="adj1" fmla="val -50620"/>
              <a:gd name="adj2" fmla="val 54680"/>
            </a:avLst>
          </a:prstGeom>
          <a:solidFill>
            <a:srgbClr val="FDD88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sv-SE" sz="1600" dirty="0">
                <a:solidFill>
                  <a:sysClr val="windowText" lastClr="000000"/>
                </a:solidFill>
                <a:latin typeface="Trebuchet MS" panose="020B0703020202090204" pitchFamily="34" charset="0"/>
              </a:rPr>
              <a:t>Arbeta i grupp</a:t>
            </a:r>
          </a:p>
        </p:txBody>
      </p:sp>
      <p:pic>
        <p:nvPicPr>
          <p:cNvPr id="12" name="Bildobjekt 11" descr="En bild som visar LEGO, leksak&#10;&#10;Automatiskt genererad beskrivning">
            <a:extLst>
              <a:ext uri="{FF2B5EF4-FFF2-40B4-BE49-F238E27FC236}">
                <a16:creationId xmlns:a16="http://schemas.microsoft.com/office/drawing/2014/main" id="{38F4CB29-934B-C247-A165-995C993E424F}"/>
              </a:ext>
            </a:extLst>
          </p:cNvPr>
          <p:cNvPicPr>
            <a:picLocks noChangeAspect="1"/>
          </p:cNvPicPr>
          <p:nvPr/>
        </p:nvPicPr>
        <p:blipFill rotWithShape="1">
          <a:blip r:embed="rId5"/>
          <a:srcRect l="11868" t="19059" r="20608" b="5315"/>
          <a:stretch/>
        </p:blipFill>
        <p:spPr>
          <a:xfrm>
            <a:off x="1802296" y="3260033"/>
            <a:ext cx="4055165" cy="3052003"/>
          </a:xfrm>
          <a:prstGeom prst="rect">
            <a:avLst/>
          </a:prstGeom>
        </p:spPr>
      </p:pic>
      <p:sp>
        <p:nvSpPr>
          <p:cNvPr id="9" name="Rektangel 8"/>
          <p:cNvSpPr/>
          <p:nvPr/>
        </p:nvSpPr>
        <p:spPr>
          <a:xfrm>
            <a:off x="7884515" y="162636"/>
            <a:ext cx="1224793" cy="48174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13" name="Platshållare för innehåll 5"/>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a:off x="7951083" y="186146"/>
            <a:ext cx="1152631" cy="434725"/>
          </a:xfrm>
          <a:prstGeom prst="rect">
            <a:avLst/>
          </a:prstGeom>
        </p:spPr>
      </p:pic>
    </p:spTree>
    <p:extLst>
      <p:ext uri="{BB962C8B-B14F-4D97-AF65-F5344CB8AC3E}">
        <p14:creationId xmlns:p14="http://schemas.microsoft.com/office/powerpoint/2010/main" val="418969624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6B22104-923C-DC42-A48B-DBF84CB5D3B4}"/>
              </a:ext>
            </a:extLst>
          </p:cNvPr>
          <p:cNvSpPr>
            <a:spLocks noGrp="1"/>
          </p:cNvSpPr>
          <p:nvPr>
            <p:ph type="title"/>
          </p:nvPr>
        </p:nvSpPr>
        <p:spPr/>
        <p:txBody>
          <a:bodyPr>
            <a:normAutofit/>
          </a:bodyPr>
          <a:lstStyle/>
          <a:p>
            <a:r>
              <a:rPr lang="sv-SE" sz="7200" dirty="0"/>
              <a:t>Tack!</a:t>
            </a:r>
          </a:p>
        </p:txBody>
      </p:sp>
    </p:spTree>
    <p:extLst>
      <p:ext uri="{BB962C8B-B14F-4D97-AF65-F5344CB8AC3E}">
        <p14:creationId xmlns:p14="http://schemas.microsoft.com/office/powerpoint/2010/main" val="38942031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 name="Diagram 18">
            <a:extLst>
              <a:ext uri="{FF2B5EF4-FFF2-40B4-BE49-F238E27FC236}">
                <a16:creationId xmlns:a16="http://schemas.microsoft.com/office/drawing/2014/main" id="{66211500-DE00-C440-8288-DE286F2E6286}"/>
              </a:ext>
            </a:extLst>
          </p:cNvPr>
          <p:cNvGraphicFramePr/>
          <p:nvPr>
            <p:extLst>
              <p:ext uri="{D42A27DB-BD31-4B8C-83A1-F6EECF244321}">
                <p14:modId xmlns:p14="http://schemas.microsoft.com/office/powerpoint/2010/main" val="2499414636"/>
              </p:ext>
            </p:extLst>
          </p:nvPr>
        </p:nvGraphicFramePr>
        <p:xfrm flipH="1">
          <a:off x="1914163" y="209658"/>
          <a:ext cx="5315673" cy="56686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6" name="Rubrik 1">
            <a:extLst>
              <a:ext uri="{FF2B5EF4-FFF2-40B4-BE49-F238E27FC236}">
                <a16:creationId xmlns:a16="http://schemas.microsoft.com/office/drawing/2014/main" id="{946FADBB-1D0B-E944-819D-B002F1488B2F}"/>
              </a:ext>
            </a:extLst>
          </p:cNvPr>
          <p:cNvSpPr txBox="1">
            <a:spLocks/>
          </p:cNvSpPr>
          <p:nvPr/>
        </p:nvSpPr>
        <p:spPr>
          <a:xfrm>
            <a:off x="457198" y="2488558"/>
            <a:ext cx="2529068" cy="2303337"/>
          </a:xfrm>
          <a:prstGeom prst="rect">
            <a:avLst/>
          </a:prstGeom>
        </p:spPr>
        <p:txBody>
          <a:bodyPr vert="horz" lIns="91440" tIns="45720" rIns="91440" bIns="45720" rtlCol="0" anchor="t">
            <a:normAutofit/>
          </a:bodyPr>
          <a:lstStyle>
            <a:lvl1pPr algn="ctr" defTabSz="457200" rtl="0" eaLnBrk="1" latinLnBrk="0" hangingPunct="1">
              <a:spcBef>
                <a:spcPct val="0"/>
              </a:spcBef>
              <a:buNone/>
              <a:defRPr sz="3000" b="1" i="0" kern="1200">
                <a:solidFill>
                  <a:srgbClr val="5AAFD7"/>
                </a:solidFill>
                <a:latin typeface="Trebuchet MS" panose="020B0703020202090204" pitchFamily="34" charset="0"/>
                <a:ea typeface="+mj-ea"/>
                <a:cs typeface="+mj-cs"/>
              </a:defRPr>
            </a:lvl1pPr>
          </a:lstStyle>
          <a:p>
            <a:pPr algn="l"/>
            <a:r>
              <a:rPr lang="sv-SE" sz="1800" b="0" dirty="0">
                <a:solidFill>
                  <a:schemeClr val="bg1">
                    <a:lumMod val="50000"/>
                  </a:schemeClr>
                </a:solidFill>
              </a:rPr>
              <a:t>Kontinuerlig dialog och samverkan</a:t>
            </a:r>
          </a:p>
          <a:p>
            <a:pPr algn="l"/>
            <a:r>
              <a:rPr lang="sv-SE" sz="1800" b="0" dirty="0">
                <a:solidFill>
                  <a:schemeClr val="bg1">
                    <a:lumMod val="50000"/>
                  </a:schemeClr>
                </a:solidFill>
              </a:rPr>
              <a:t>genom hela processen</a:t>
            </a:r>
          </a:p>
          <a:p>
            <a:pPr algn="l"/>
            <a:endParaRPr lang="sv-SE" sz="1800" b="0" dirty="0">
              <a:solidFill>
                <a:schemeClr val="bg1">
                  <a:lumMod val="50000"/>
                </a:schemeClr>
              </a:solidFill>
            </a:endParaRPr>
          </a:p>
          <a:p>
            <a:pPr algn="l"/>
            <a:r>
              <a:rPr lang="sv-SE" sz="1800" b="0" dirty="0">
                <a:solidFill>
                  <a:schemeClr val="bg1">
                    <a:lumMod val="50000"/>
                  </a:schemeClr>
                </a:solidFill>
              </a:rPr>
              <a:t>Planera, genomför, utvärdera varje steg</a:t>
            </a:r>
          </a:p>
          <a:p>
            <a:pPr algn="l"/>
            <a:endParaRPr lang="sv-SE" sz="1800" b="0" dirty="0">
              <a:solidFill>
                <a:schemeClr val="bg1">
                  <a:lumMod val="50000"/>
                </a:schemeClr>
              </a:solidFill>
            </a:endParaRPr>
          </a:p>
          <a:p>
            <a:pPr algn="l"/>
            <a:endParaRPr lang="sv-SE" sz="1800" b="0" dirty="0">
              <a:solidFill>
                <a:schemeClr val="bg1">
                  <a:lumMod val="50000"/>
                </a:schemeClr>
              </a:solidFill>
            </a:endParaRPr>
          </a:p>
          <a:p>
            <a:pPr algn="l"/>
            <a:endParaRPr lang="sv-SE" sz="1800" b="0" dirty="0">
              <a:solidFill>
                <a:schemeClr val="bg1">
                  <a:lumMod val="50000"/>
                </a:schemeClr>
              </a:solidFill>
            </a:endParaRPr>
          </a:p>
        </p:txBody>
      </p:sp>
      <p:graphicFrame>
        <p:nvGraphicFramePr>
          <p:cNvPr id="6" name="Diagram 5">
            <a:extLst>
              <a:ext uri="{FF2B5EF4-FFF2-40B4-BE49-F238E27FC236}">
                <a16:creationId xmlns:a16="http://schemas.microsoft.com/office/drawing/2014/main" id="{07C99D24-05F0-0646-9A6F-B3CDB6371753}"/>
              </a:ext>
            </a:extLst>
          </p:cNvPr>
          <p:cNvGraphicFramePr/>
          <p:nvPr>
            <p:extLst>
              <p:ext uri="{D42A27DB-BD31-4B8C-83A1-F6EECF244321}">
                <p14:modId xmlns:p14="http://schemas.microsoft.com/office/powerpoint/2010/main" val="4074479390"/>
              </p:ext>
            </p:extLst>
          </p:nvPr>
        </p:nvGraphicFramePr>
        <p:xfrm>
          <a:off x="7044285" y="1696255"/>
          <a:ext cx="1799861" cy="2898323"/>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cxnSp>
        <p:nvCxnSpPr>
          <p:cNvPr id="4" name="Rak 3">
            <a:extLst>
              <a:ext uri="{FF2B5EF4-FFF2-40B4-BE49-F238E27FC236}">
                <a16:creationId xmlns:a16="http://schemas.microsoft.com/office/drawing/2014/main" id="{CC979DE9-A0D7-B445-B8B4-BC378D51C4C4}"/>
              </a:ext>
            </a:extLst>
          </p:cNvPr>
          <p:cNvCxnSpPr>
            <a:cxnSpLocks/>
          </p:cNvCxnSpPr>
          <p:nvPr/>
        </p:nvCxnSpPr>
        <p:spPr>
          <a:xfrm>
            <a:off x="5741158" y="723331"/>
            <a:ext cx="2329218" cy="2156347"/>
          </a:xfrm>
          <a:prstGeom prst="line">
            <a:avLst/>
          </a:prstGeom>
          <a:ln>
            <a:solidFill>
              <a:srgbClr val="FDD889"/>
            </a:solidFill>
          </a:ln>
        </p:spPr>
        <p:style>
          <a:lnRef idx="1">
            <a:schemeClr val="accent6"/>
          </a:lnRef>
          <a:fillRef idx="0">
            <a:schemeClr val="accent6"/>
          </a:fillRef>
          <a:effectRef idx="0">
            <a:schemeClr val="accent6"/>
          </a:effectRef>
          <a:fontRef idx="minor">
            <a:schemeClr val="tx1"/>
          </a:fontRef>
        </p:style>
      </p:cxnSp>
      <p:cxnSp>
        <p:nvCxnSpPr>
          <p:cNvPr id="9" name="Rak 8">
            <a:extLst>
              <a:ext uri="{FF2B5EF4-FFF2-40B4-BE49-F238E27FC236}">
                <a16:creationId xmlns:a16="http://schemas.microsoft.com/office/drawing/2014/main" id="{AAAADD8E-7FDA-9F4C-81E4-51AF970BFFC7}"/>
              </a:ext>
            </a:extLst>
          </p:cNvPr>
          <p:cNvCxnSpPr>
            <a:cxnSpLocks/>
          </p:cNvCxnSpPr>
          <p:nvPr/>
        </p:nvCxnSpPr>
        <p:spPr>
          <a:xfrm flipH="1">
            <a:off x="5813947" y="3548418"/>
            <a:ext cx="1988023" cy="1937982"/>
          </a:xfrm>
          <a:prstGeom prst="line">
            <a:avLst/>
          </a:prstGeom>
          <a:ln>
            <a:solidFill>
              <a:srgbClr val="FDD889"/>
            </a:solidFill>
          </a:ln>
        </p:spPr>
        <p:style>
          <a:lnRef idx="1">
            <a:schemeClr val="accent6"/>
          </a:lnRef>
          <a:fillRef idx="0">
            <a:schemeClr val="accent6"/>
          </a:fillRef>
          <a:effectRef idx="0">
            <a:schemeClr val="accent6"/>
          </a:effectRef>
          <a:fontRef idx="minor">
            <a:schemeClr val="tx1"/>
          </a:fontRef>
        </p:style>
      </p:cxnSp>
      <p:sp>
        <p:nvSpPr>
          <p:cNvPr id="8" name="Rubrik 1">
            <a:extLst>
              <a:ext uri="{FF2B5EF4-FFF2-40B4-BE49-F238E27FC236}">
                <a16:creationId xmlns:a16="http://schemas.microsoft.com/office/drawing/2014/main" id="{EFF3661C-BEC3-0941-9041-97E19400A2C0}"/>
              </a:ext>
            </a:extLst>
          </p:cNvPr>
          <p:cNvSpPr txBox="1">
            <a:spLocks/>
          </p:cNvSpPr>
          <p:nvPr/>
        </p:nvSpPr>
        <p:spPr>
          <a:xfrm>
            <a:off x="457199" y="817296"/>
            <a:ext cx="3117274" cy="1063625"/>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3000" b="1" i="0" kern="1200">
                <a:solidFill>
                  <a:srgbClr val="5AAFD7"/>
                </a:solidFill>
                <a:latin typeface="Trebuchet MS" panose="020B0703020202090204" pitchFamily="34" charset="0"/>
                <a:ea typeface="+mj-ea"/>
                <a:cs typeface="+mj-cs"/>
              </a:defRPr>
            </a:lvl1pPr>
          </a:lstStyle>
          <a:p>
            <a:r>
              <a:rPr lang="sv-SE" dirty="0"/>
              <a:t>Organisera och bemanna 2.0</a:t>
            </a:r>
          </a:p>
        </p:txBody>
      </p:sp>
      <p:sp>
        <p:nvSpPr>
          <p:cNvPr id="11" name="Rektangel 10"/>
          <p:cNvSpPr/>
          <p:nvPr/>
        </p:nvSpPr>
        <p:spPr>
          <a:xfrm>
            <a:off x="7884515" y="162636"/>
            <a:ext cx="1224793" cy="48174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12" name="Platshållare för innehåll 5"/>
          <p:cNvPicPr>
            <a:picLocks noChangeAspect="1"/>
          </p:cNvPicPr>
          <p:nvPr/>
        </p:nvPicPr>
        <p:blipFill>
          <a:blip r:embed="rId13" cstate="hqprint">
            <a:extLst>
              <a:ext uri="{28A0092B-C50C-407E-A947-70E740481C1C}">
                <a14:useLocalDpi xmlns:a14="http://schemas.microsoft.com/office/drawing/2010/main" val="0"/>
              </a:ext>
            </a:extLst>
          </a:blip>
          <a:stretch>
            <a:fillRect/>
          </a:stretch>
        </p:blipFill>
        <p:spPr>
          <a:xfrm>
            <a:off x="7951083" y="186146"/>
            <a:ext cx="1152631" cy="434725"/>
          </a:xfrm>
          <a:prstGeom prst="rect">
            <a:avLst/>
          </a:prstGeom>
        </p:spPr>
      </p:pic>
    </p:spTree>
    <p:extLst>
      <p:ext uri="{BB962C8B-B14F-4D97-AF65-F5344CB8AC3E}">
        <p14:creationId xmlns:p14="http://schemas.microsoft.com/office/powerpoint/2010/main" val="3490727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ubrik 10">
            <a:extLst>
              <a:ext uri="{FF2B5EF4-FFF2-40B4-BE49-F238E27FC236}">
                <a16:creationId xmlns:a16="http://schemas.microsoft.com/office/drawing/2014/main" id="{883F05C3-A72B-4D4F-A8C4-117978FE6912}"/>
              </a:ext>
            </a:extLst>
          </p:cNvPr>
          <p:cNvSpPr>
            <a:spLocks noGrp="1"/>
          </p:cNvSpPr>
          <p:nvPr>
            <p:ph type="title"/>
          </p:nvPr>
        </p:nvSpPr>
        <p:spPr/>
        <p:txBody>
          <a:bodyPr>
            <a:normAutofit/>
          </a:bodyPr>
          <a:lstStyle/>
          <a:p>
            <a:r>
              <a:rPr lang="sv-SE" sz="6000" dirty="0"/>
              <a:t>Förberedande</a:t>
            </a:r>
            <a:br>
              <a:rPr lang="sv-SE" sz="6000" dirty="0"/>
            </a:br>
            <a:r>
              <a:rPr lang="sv-SE" sz="6000" dirty="0"/>
              <a:t>frågeställningar</a:t>
            </a:r>
          </a:p>
        </p:txBody>
      </p:sp>
      <p:sp>
        <p:nvSpPr>
          <p:cNvPr id="3" name="Platshållare för innehåll 2">
            <a:extLst>
              <a:ext uri="{FF2B5EF4-FFF2-40B4-BE49-F238E27FC236}">
                <a16:creationId xmlns:a16="http://schemas.microsoft.com/office/drawing/2014/main" id="{50C5CB20-0F0E-2647-AE60-608478BAB8E7}"/>
              </a:ext>
            </a:extLst>
          </p:cNvPr>
          <p:cNvSpPr>
            <a:spLocks noGrp="1"/>
          </p:cNvSpPr>
          <p:nvPr>
            <p:ph sz="half" idx="2"/>
          </p:nvPr>
        </p:nvSpPr>
        <p:spPr>
          <a:xfrm>
            <a:off x="457200" y="4043363"/>
            <a:ext cx="8229600" cy="2082799"/>
          </a:xfrm>
        </p:spPr>
        <p:txBody>
          <a:bodyPr>
            <a:normAutofit/>
          </a:bodyPr>
          <a:lstStyle/>
          <a:p>
            <a:r>
              <a:rPr lang="sv-SE" sz="2400" spc="300" dirty="0">
                <a:solidFill>
                  <a:srgbClr val="5AAFD7"/>
                </a:solidFill>
              </a:rPr>
              <a:t>INFÖR ARBETSPLATSTRÄFFAR</a:t>
            </a:r>
            <a:endParaRPr lang="sv-SE" sz="2000" dirty="0"/>
          </a:p>
        </p:txBody>
      </p:sp>
    </p:spTree>
    <p:extLst>
      <p:ext uri="{BB962C8B-B14F-4D97-AF65-F5344CB8AC3E}">
        <p14:creationId xmlns:p14="http://schemas.microsoft.com/office/powerpoint/2010/main" val="20705768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ubrik 10">
            <a:extLst>
              <a:ext uri="{FF2B5EF4-FFF2-40B4-BE49-F238E27FC236}">
                <a16:creationId xmlns:a16="http://schemas.microsoft.com/office/drawing/2014/main" id="{973D378E-A765-C34E-92AF-843F57D2823B}"/>
              </a:ext>
            </a:extLst>
          </p:cNvPr>
          <p:cNvSpPr>
            <a:spLocks noGrp="1"/>
          </p:cNvSpPr>
          <p:nvPr>
            <p:ph type="title"/>
          </p:nvPr>
        </p:nvSpPr>
        <p:spPr/>
        <p:txBody>
          <a:bodyPr/>
          <a:lstStyle/>
          <a:p>
            <a:r>
              <a:rPr lang="sv-SE" dirty="0"/>
              <a:t>Är Heltidsresan förankrad i ledningen?</a:t>
            </a:r>
          </a:p>
        </p:txBody>
      </p:sp>
      <p:sp>
        <p:nvSpPr>
          <p:cNvPr id="3" name="Platshållare för innehåll 2">
            <a:extLst>
              <a:ext uri="{FF2B5EF4-FFF2-40B4-BE49-F238E27FC236}">
                <a16:creationId xmlns:a16="http://schemas.microsoft.com/office/drawing/2014/main" id="{6559AFAD-98B9-C94D-AB2D-303738A0DCBD}"/>
              </a:ext>
            </a:extLst>
          </p:cNvPr>
          <p:cNvSpPr>
            <a:spLocks noGrp="1"/>
          </p:cNvSpPr>
          <p:nvPr>
            <p:ph idx="1"/>
          </p:nvPr>
        </p:nvSpPr>
        <p:spPr/>
        <p:txBody>
          <a:bodyPr>
            <a:normAutofit/>
          </a:bodyPr>
          <a:lstStyle/>
          <a:p>
            <a:pPr marL="0" lvl="0" indent="0" defTabSz="914400">
              <a:spcBef>
                <a:spcPts val="0"/>
              </a:spcBef>
              <a:buNone/>
              <a:defRPr/>
            </a:pPr>
            <a:r>
              <a:rPr lang="sv-SE" sz="1600" dirty="0"/>
              <a:t>Om heltidsresan inte är förankrad i </a:t>
            </a:r>
            <a:r>
              <a:rPr lang="sv-SE" sz="1600" dirty="0" smtClean="0"/>
              <a:t>högsta </a:t>
            </a:r>
            <a:r>
              <a:rPr lang="sv-SE" sz="1600" b="1" dirty="0" smtClean="0"/>
              <a:t>ledningen</a:t>
            </a:r>
            <a:r>
              <a:rPr lang="sv-SE" sz="1600" dirty="0" smtClean="0"/>
              <a:t> </a:t>
            </a:r>
            <a:r>
              <a:rPr lang="sv-SE" sz="1600" dirty="0"/>
              <a:t>behöver det göras först. Samma sak gäller</a:t>
            </a:r>
            <a:r>
              <a:rPr lang="sv-SE" sz="1600" b="1" dirty="0"/>
              <a:t> cheferna </a:t>
            </a:r>
            <a:r>
              <a:rPr lang="sv-SE" sz="1600" dirty="0"/>
              <a:t>som ska leda det konkreta förändringsarbetet. De behöver se behovet, möjligheten och potentialen.</a:t>
            </a:r>
          </a:p>
          <a:p>
            <a:pPr marL="0" lvl="0" indent="0" defTabSz="914400">
              <a:spcBef>
                <a:spcPts val="0"/>
              </a:spcBef>
              <a:buNone/>
              <a:defRPr/>
            </a:pPr>
            <a:endParaRPr lang="sv-SE" sz="1600" dirty="0"/>
          </a:p>
          <a:p>
            <a:pPr lvl="0" defTabSz="914400">
              <a:spcBef>
                <a:spcPts val="0"/>
              </a:spcBef>
              <a:buFont typeface="Wingdings" pitchFamily="2" charset="2"/>
              <a:buChar char="q"/>
              <a:defRPr/>
            </a:pPr>
            <a:r>
              <a:rPr lang="sv-SE" sz="1600" dirty="0" smtClean="0">
                <a:highlight>
                  <a:srgbClr val="FFFF99"/>
                </a:highlight>
              </a:rPr>
              <a:t>Är behovet av Heltidsresan förankrat hos högsta ledningen och cheferna?</a:t>
            </a:r>
            <a:endParaRPr lang="sv-SE" sz="1600" dirty="0">
              <a:highlight>
                <a:srgbClr val="FFFF99"/>
              </a:highlight>
            </a:endParaRPr>
          </a:p>
        </p:txBody>
      </p:sp>
      <p:pic>
        <p:nvPicPr>
          <p:cNvPr id="8" name="Bildobjekt 7">
            <a:extLst>
              <a:ext uri="{FF2B5EF4-FFF2-40B4-BE49-F238E27FC236}">
                <a16:creationId xmlns:a16="http://schemas.microsoft.com/office/drawing/2014/main" id="{83E72587-4B4B-A24D-9ACD-5BCEC3A845FF}"/>
              </a:ext>
            </a:extLst>
          </p:cNvPr>
          <p:cNvPicPr>
            <a:picLocks noChangeAspect="1"/>
          </p:cNvPicPr>
          <p:nvPr/>
        </p:nvPicPr>
        <p:blipFill>
          <a:blip r:embed="rId3"/>
          <a:stretch>
            <a:fillRect/>
          </a:stretch>
        </p:blipFill>
        <p:spPr>
          <a:xfrm>
            <a:off x="4521172" y="4624185"/>
            <a:ext cx="2123468" cy="1674848"/>
          </a:xfrm>
          <a:prstGeom prst="rect">
            <a:avLst/>
          </a:prstGeom>
        </p:spPr>
      </p:pic>
      <p:pic>
        <p:nvPicPr>
          <p:cNvPr id="4" name="Bildobjekt 3" descr="En bild som visar leksak, LEGO&#10;&#10;Automatiskt genererad beskrivning">
            <a:extLst>
              <a:ext uri="{FF2B5EF4-FFF2-40B4-BE49-F238E27FC236}">
                <a16:creationId xmlns:a16="http://schemas.microsoft.com/office/drawing/2014/main" id="{C95E23BA-7B87-4147-BF66-7C00C3AC77AF}"/>
              </a:ext>
            </a:extLst>
          </p:cNvPr>
          <p:cNvPicPr>
            <a:picLocks noChangeAspect="1"/>
          </p:cNvPicPr>
          <p:nvPr/>
        </p:nvPicPr>
        <p:blipFill rotWithShape="1">
          <a:blip r:embed="rId4"/>
          <a:srcRect l="16376" t="16107" r="16107" b="8465"/>
          <a:stretch/>
        </p:blipFill>
        <p:spPr>
          <a:xfrm>
            <a:off x="2346960" y="4654665"/>
            <a:ext cx="2123468" cy="1674848"/>
          </a:xfrm>
          <a:prstGeom prst="rect">
            <a:avLst/>
          </a:prstGeom>
        </p:spPr>
      </p:pic>
      <p:sp>
        <p:nvSpPr>
          <p:cNvPr id="6" name="Rektangel 5"/>
          <p:cNvSpPr/>
          <p:nvPr/>
        </p:nvSpPr>
        <p:spPr>
          <a:xfrm>
            <a:off x="7884515" y="162636"/>
            <a:ext cx="1224793" cy="48174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7" name="Platshållare för innehåll 5"/>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7951083" y="186146"/>
            <a:ext cx="1152631" cy="434725"/>
          </a:xfrm>
          <a:prstGeom prst="rect">
            <a:avLst/>
          </a:prstGeom>
        </p:spPr>
      </p:pic>
    </p:spTree>
    <p:extLst>
      <p:ext uri="{BB962C8B-B14F-4D97-AF65-F5344CB8AC3E}">
        <p14:creationId xmlns:p14="http://schemas.microsoft.com/office/powerpoint/2010/main" val="2617262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C0E5B3B-0765-894B-A7B3-DC35092BB3D7}"/>
              </a:ext>
            </a:extLst>
          </p:cNvPr>
          <p:cNvSpPr>
            <a:spLocks noGrp="1"/>
          </p:cNvSpPr>
          <p:nvPr>
            <p:ph type="title"/>
          </p:nvPr>
        </p:nvSpPr>
        <p:spPr/>
        <p:txBody>
          <a:bodyPr>
            <a:normAutofit/>
          </a:bodyPr>
          <a:lstStyle/>
          <a:p>
            <a:r>
              <a:rPr lang="sv-SE" dirty="0"/>
              <a:t>Är förutsättningarna för en partsgemensam process goda?</a:t>
            </a:r>
          </a:p>
        </p:txBody>
      </p:sp>
      <p:sp>
        <p:nvSpPr>
          <p:cNvPr id="3" name="Platshållare för innehåll 2">
            <a:extLst>
              <a:ext uri="{FF2B5EF4-FFF2-40B4-BE49-F238E27FC236}">
                <a16:creationId xmlns:a16="http://schemas.microsoft.com/office/drawing/2014/main" id="{6559AFAD-98B9-C94D-AB2D-303738A0DCBD}"/>
              </a:ext>
            </a:extLst>
          </p:cNvPr>
          <p:cNvSpPr>
            <a:spLocks noGrp="1"/>
          </p:cNvSpPr>
          <p:nvPr>
            <p:ph idx="1"/>
          </p:nvPr>
        </p:nvSpPr>
        <p:spPr/>
        <p:txBody>
          <a:bodyPr>
            <a:normAutofit/>
          </a:bodyPr>
          <a:lstStyle/>
          <a:p>
            <a:pPr marL="0" indent="0" defTabSz="914400">
              <a:spcBef>
                <a:spcPts val="0"/>
              </a:spcBef>
              <a:buNone/>
              <a:defRPr/>
            </a:pPr>
            <a:r>
              <a:rPr lang="sv-SE" sz="1600" dirty="0"/>
              <a:t>Heltidsresan är ett samarbete mellan arbetsgivaren och Kommunal. Genom att agera gemensamt med respekt för varandras roller skapas goda förutsättningar för både verksamhet och medarbetare att utvecklas.</a:t>
            </a:r>
          </a:p>
          <a:p>
            <a:pPr marL="0" indent="0" defTabSz="914400">
              <a:spcBef>
                <a:spcPts val="0"/>
              </a:spcBef>
              <a:buNone/>
              <a:defRPr/>
            </a:pPr>
            <a:endParaRPr lang="sv-SE" sz="1600" dirty="0"/>
          </a:p>
          <a:p>
            <a:pPr marL="0" indent="0" defTabSz="914400">
              <a:spcBef>
                <a:spcPts val="0"/>
              </a:spcBef>
              <a:buNone/>
              <a:defRPr/>
            </a:pPr>
            <a:r>
              <a:rPr lang="sv-SE" sz="1600" dirty="0"/>
              <a:t>Ett förändringsarbete kräver </a:t>
            </a:r>
            <a:r>
              <a:rPr lang="sv-SE" sz="1600" dirty="0" smtClean="0"/>
              <a:t>resurser </a:t>
            </a:r>
            <a:r>
              <a:rPr lang="sv-SE" sz="1600" dirty="0"/>
              <a:t>och tar tid - i ett inledningsskede kan det behövas extra resurser. </a:t>
            </a:r>
          </a:p>
          <a:p>
            <a:pPr marL="0" indent="0" defTabSz="914400">
              <a:spcBef>
                <a:spcPts val="0"/>
              </a:spcBef>
              <a:buNone/>
              <a:defRPr/>
            </a:pPr>
            <a:endParaRPr lang="sv-SE" sz="1600" dirty="0"/>
          </a:p>
          <a:p>
            <a:pPr lvl="0" defTabSz="914400">
              <a:spcBef>
                <a:spcPts val="0"/>
              </a:spcBef>
              <a:buFont typeface="Wingdings" pitchFamily="2" charset="2"/>
              <a:buChar char="q"/>
              <a:defRPr/>
            </a:pPr>
            <a:r>
              <a:rPr lang="sv-SE" sz="1600" dirty="0">
                <a:highlight>
                  <a:srgbClr val="FFFF99"/>
                </a:highlight>
              </a:rPr>
              <a:t>Hur kan en väl fungerande samverkan skapa trygghet i förändringen?</a:t>
            </a:r>
          </a:p>
          <a:p>
            <a:pPr marL="0" lvl="0" indent="0" defTabSz="914400">
              <a:spcBef>
                <a:spcPts val="0"/>
              </a:spcBef>
              <a:buNone/>
              <a:defRPr/>
            </a:pPr>
            <a:endParaRPr lang="sv-SE" sz="1600" dirty="0">
              <a:highlight>
                <a:srgbClr val="FFFF99"/>
              </a:highlight>
            </a:endParaRPr>
          </a:p>
          <a:p>
            <a:pPr lvl="0" defTabSz="914400">
              <a:spcBef>
                <a:spcPts val="0"/>
              </a:spcBef>
              <a:buFont typeface="Wingdings" pitchFamily="2" charset="2"/>
              <a:buChar char="q"/>
              <a:defRPr/>
            </a:pPr>
            <a:r>
              <a:rPr lang="sv-SE" sz="1600" dirty="0">
                <a:highlight>
                  <a:srgbClr val="FFFF99"/>
                </a:highlight>
              </a:rPr>
              <a:t>Finns förutsättningar för att </a:t>
            </a:r>
            <a:r>
              <a:rPr lang="sv-SE" sz="1600" dirty="0" smtClean="0">
                <a:highlight>
                  <a:srgbClr val="FFFF99"/>
                </a:highlight>
              </a:rPr>
              <a:t>både chefer och </a:t>
            </a:r>
            <a:r>
              <a:rPr lang="sv-SE" sz="1600" dirty="0">
                <a:highlight>
                  <a:srgbClr val="FFFF99"/>
                </a:highlight>
              </a:rPr>
              <a:t>medarbetare ska kunna bidra till konstruktiva lösningar?</a:t>
            </a:r>
            <a:endParaRPr lang="sv-SE" sz="1500" dirty="0">
              <a:highlight>
                <a:srgbClr val="FFFF99"/>
              </a:highlight>
            </a:endParaRPr>
          </a:p>
          <a:p>
            <a:pPr lvl="0" defTabSz="914400">
              <a:spcBef>
                <a:spcPts val="0"/>
              </a:spcBef>
              <a:buFont typeface="Wingdings" pitchFamily="2" charset="2"/>
              <a:buChar char="q"/>
              <a:defRPr/>
            </a:pPr>
            <a:endParaRPr lang="sv-SE" sz="1600" dirty="0">
              <a:highlight>
                <a:srgbClr val="FFFF99"/>
              </a:highlight>
            </a:endParaRPr>
          </a:p>
          <a:p>
            <a:pPr marL="0" indent="0" defTabSz="914400">
              <a:spcBef>
                <a:spcPts val="0"/>
              </a:spcBef>
              <a:buNone/>
              <a:defRPr/>
            </a:pPr>
            <a:endParaRPr lang="sv-SE" sz="1600" dirty="0"/>
          </a:p>
          <a:p>
            <a:pPr marL="0" indent="0" defTabSz="914400">
              <a:spcBef>
                <a:spcPts val="0"/>
              </a:spcBef>
              <a:buNone/>
              <a:defRPr/>
            </a:pPr>
            <a:endParaRPr lang="sv-SE" sz="1600" dirty="0"/>
          </a:p>
          <a:p>
            <a:pPr marL="0" indent="0" defTabSz="914400">
              <a:spcBef>
                <a:spcPts val="0"/>
              </a:spcBef>
              <a:buNone/>
              <a:defRPr/>
            </a:pPr>
            <a:endParaRPr lang="sv-SE" sz="1600" dirty="0"/>
          </a:p>
          <a:p>
            <a:pPr defTabSz="914400">
              <a:spcBef>
                <a:spcPts val="0"/>
              </a:spcBef>
              <a:buFont typeface="+mj-lt"/>
              <a:buAutoNum type="arabicPeriod"/>
              <a:defRPr/>
            </a:pPr>
            <a:endParaRPr lang="sv-SE" sz="1200" dirty="0"/>
          </a:p>
          <a:p>
            <a:pPr lvl="1"/>
            <a:endParaRPr lang="sv-SE" sz="800" dirty="0">
              <a:solidFill>
                <a:schemeClr val="tx1">
                  <a:lumMod val="85000"/>
                  <a:lumOff val="15000"/>
                </a:schemeClr>
              </a:solidFill>
              <a:latin typeface="Georgia"/>
            </a:endParaRPr>
          </a:p>
          <a:p>
            <a:pPr marL="457200" lvl="1" indent="0">
              <a:buNone/>
            </a:pPr>
            <a:endParaRPr lang="sv-SE" sz="800" dirty="0">
              <a:solidFill>
                <a:schemeClr val="tx1">
                  <a:lumMod val="85000"/>
                  <a:lumOff val="15000"/>
                </a:schemeClr>
              </a:solidFill>
              <a:latin typeface="Georgia"/>
            </a:endParaRPr>
          </a:p>
          <a:p>
            <a:pPr lvl="1"/>
            <a:endParaRPr lang="sv-SE" sz="800" dirty="0">
              <a:solidFill>
                <a:schemeClr val="tx1">
                  <a:lumMod val="85000"/>
                  <a:lumOff val="15000"/>
                </a:schemeClr>
              </a:solidFill>
              <a:latin typeface="Georgia"/>
            </a:endParaRPr>
          </a:p>
          <a:p>
            <a:pPr lvl="1"/>
            <a:endParaRPr lang="sv-SE" sz="800" dirty="0">
              <a:solidFill>
                <a:schemeClr val="tx1">
                  <a:lumMod val="85000"/>
                  <a:lumOff val="15000"/>
                </a:schemeClr>
              </a:solidFill>
              <a:latin typeface="Georgia"/>
            </a:endParaRPr>
          </a:p>
          <a:p>
            <a:endParaRPr lang="sv-SE" sz="1800" dirty="0"/>
          </a:p>
        </p:txBody>
      </p:sp>
      <p:sp>
        <p:nvSpPr>
          <p:cNvPr id="4" name="Rubrik 1">
            <a:extLst>
              <a:ext uri="{FF2B5EF4-FFF2-40B4-BE49-F238E27FC236}">
                <a16:creationId xmlns:a16="http://schemas.microsoft.com/office/drawing/2014/main" id="{1B663018-63F1-224E-BDB8-EE6ED544EACB}"/>
              </a:ext>
            </a:extLst>
          </p:cNvPr>
          <p:cNvSpPr txBox="1">
            <a:spLocks/>
          </p:cNvSpPr>
          <p:nvPr/>
        </p:nvSpPr>
        <p:spPr>
          <a:xfrm>
            <a:off x="457199" y="209658"/>
            <a:ext cx="7109461" cy="208213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3000" b="1" i="0" kern="1200">
                <a:solidFill>
                  <a:srgbClr val="5AAFD7"/>
                </a:solidFill>
                <a:latin typeface="Trebuchet MS" panose="020B0703020202090204" pitchFamily="34" charset="0"/>
                <a:ea typeface="+mj-ea"/>
                <a:cs typeface="+mj-cs"/>
              </a:defRPr>
            </a:lvl1pPr>
          </a:lstStyle>
          <a:p>
            <a:pPr algn="l"/>
            <a:endParaRPr lang="sv-SE" dirty="0"/>
          </a:p>
        </p:txBody>
      </p:sp>
      <p:pic>
        <p:nvPicPr>
          <p:cNvPr id="8" name="Bildobjekt 7" descr="En bild som visar leksak, LEGO&#10;&#10;Automatiskt genererad beskrivning">
            <a:extLst>
              <a:ext uri="{FF2B5EF4-FFF2-40B4-BE49-F238E27FC236}">
                <a16:creationId xmlns:a16="http://schemas.microsoft.com/office/drawing/2014/main" id="{4E41C93B-B293-BC4F-B18E-F24F4139B370}"/>
              </a:ext>
            </a:extLst>
          </p:cNvPr>
          <p:cNvPicPr>
            <a:picLocks noChangeAspect="1"/>
          </p:cNvPicPr>
          <p:nvPr/>
        </p:nvPicPr>
        <p:blipFill>
          <a:blip r:embed="rId3"/>
          <a:stretch>
            <a:fillRect/>
          </a:stretch>
        </p:blipFill>
        <p:spPr>
          <a:xfrm>
            <a:off x="4840014" y="4600505"/>
            <a:ext cx="2871425" cy="1694141"/>
          </a:xfrm>
          <a:prstGeom prst="rect">
            <a:avLst/>
          </a:prstGeom>
        </p:spPr>
      </p:pic>
      <p:sp>
        <p:nvSpPr>
          <p:cNvPr id="6" name="Rektangel 5"/>
          <p:cNvSpPr/>
          <p:nvPr/>
        </p:nvSpPr>
        <p:spPr>
          <a:xfrm>
            <a:off x="7884515" y="162636"/>
            <a:ext cx="1224793" cy="48174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7" name="Platshållare för innehåll 5"/>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7951083" y="186146"/>
            <a:ext cx="1152631" cy="434725"/>
          </a:xfrm>
          <a:prstGeom prst="rect">
            <a:avLst/>
          </a:prstGeom>
        </p:spPr>
      </p:pic>
    </p:spTree>
    <p:extLst>
      <p:ext uri="{BB962C8B-B14F-4D97-AF65-F5344CB8AC3E}">
        <p14:creationId xmlns:p14="http://schemas.microsoft.com/office/powerpoint/2010/main" val="22251303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E400186-F3B7-184F-9DC4-E9CD68E9CC50}"/>
              </a:ext>
            </a:extLst>
          </p:cNvPr>
          <p:cNvSpPr>
            <a:spLocks noGrp="1"/>
          </p:cNvSpPr>
          <p:nvPr>
            <p:ph type="title"/>
          </p:nvPr>
        </p:nvSpPr>
        <p:spPr/>
        <p:txBody>
          <a:bodyPr/>
          <a:lstStyle/>
          <a:p>
            <a:pPr algn="l"/>
            <a:r>
              <a:rPr lang="sv-SE" dirty="0"/>
              <a:t>Är ledning och personal i fas?</a:t>
            </a:r>
          </a:p>
        </p:txBody>
      </p:sp>
      <p:sp>
        <p:nvSpPr>
          <p:cNvPr id="30" name="Platshållare för innehåll 29">
            <a:extLst>
              <a:ext uri="{FF2B5EF4-FFF2-40B4-BE49-F238E27FC236}">
                <a16:creationId xmlns:a16="http://schemas.microsoft.com/office/drawing/2014/main" id="{0371BE40-76D8-9746-B57C-411317BB0602}"/>
              </a:ext>
            </a:extLst>
          </p:cNvPr>
          <p:cNvSpPr>
            <a:spLocks noGrp="1"/>
          </p:cNvSpPr>
          <p:nvPr>
            <p:ph idx="1"/>
          </p:nvPr>
        </p:nvSpPr>
        <p:spPr/>
        <p:txBody>
          <a:bodyPr>
            <a:normAutofit/>
          </a:bodyPr>
          <a:lstStyle/>
          <a:p>
            <a:pPr marL="0" indent="0">
              <a:buNone/>
            </a:pPr>
            <a:r>
              <a:rPr lang="sv-SE" sz="1600" dirty="0"/>
              <a:t>Förändring kräver tid, från besked till acceptans. När ledningsgruppen är på topp och tycker att det här kommer att bli riktigt bra och bestämmer sig för att ”nu kör vi!” då kanske medarbetarna är i sin djupaste svacka och undrar varför allt det fina som de har byggt upp ska raseras. Därför är det viktigt att förstå var deltagarna befinner sig i förändringskurvan.</a:t>
            </a:r>
          </a:p>
          <a:p>
            <a:endParaRPr lang="sv-SE" dirty="0"/>
          </a:p>
          <a:p>
            <a:endParaRPr lang="sv-SE" dirty="0"/>
          </a:p>
        </p:txBody>
      </p:sp>
      <p:pic>
        <p:nvPicPr>
          <p:cNvPr id="9" name="Bildobjekt 8">
            <a:extLst>
              <a:ext uri="{FF2B5EF4-FFF2-40B4-BE49-F238E27FC236}">
                <a16:creationId xmlns:a16="http://schemas.microsoft.com/office/drawing/2014/main" id="{09A48F11-0D41-0E42-B637-32588E867C18}"/>
              </a:ext>
            </a:extLst>
          </p:cNvPr>
          <p:cNvPicPr>
            <a:picLocks noChangeAspect="1"/>
          </p:cNvPicPr>
          <p:nvPr/>
        </p:nvPicPr>
        <p:blipFill>
          <a:blip r:embed="rId3"/>
          <a:stretch>
            <a:fillRect/>
          </a:stretch>
        </p:blipFill>
        <p:spPr>
          <a:xfrm>
            <a:off x="1646100" y="3582001"/>
            <a:ext cx="5851800" cy="2703532"/>
          </a:xfrm>
          <a:prstGeom prst="rect">
            <a:avLst/>
          </a:prstGeom>
        </p:spPr>
      </p:pic>
      <p:sp>
        <p:nvSpPr>
          <p:cNvPr id="5" name="Rektangel 4"/>
          <p:cNvSpPr/>
          <p:nvPr/>
        </p:nvSpPr>
        <p:spPr>
          <a:xfrm>
            <a:off x="7884515" y="162636"/>
            <a:ext cx="1224793" cy="48174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6" name="Platshållare för innehåll 5"/>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7951083" y="186146"/>
            <a:ext cx="1152631" cy="434725"/>
          </a:xfrm>
          <a:prstGeom prst="rect">
            <a:avLst/>
          </a:prstGeom>
        </p:spPr>
      </p:pic>
    </p:spTree>
    <p:extLst>
      <p:ext uri="{BB962C8B-B14F-4D97-AF65-F5344CB8AC3E}">
        <p14:creationId xmlns:p14="http://schemas.microsoft.com/office/powerpoint/2010/main" val="14361471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E400186-F3B7-184F-9DC4-E9CD68E9CC50}"/>
              </a:ext>
            </a:extLst>
          </p:cNvPr>
          <p:cNvSpPr>
            <a:spLocks noGrp="1"/>
          </p:cNvSpPr>
          <p:nvPr>
            <p:ph type="title"/>
          </p:nvPr>
        </p:nvSpPr>
        <p:spPr/>
        <p:txBody>
          <a:bodyPr/>
          <a:lstStyle/>
          <a:p>
            <a:pPr algn="l"/>
            <a:r>
              <a:rPr lang="sv-SE" dirty="0"/>
              <a:t>Fundera på…</a:t>
            </a:r>
          </a:p>
        </p:txBody>
      </p:sp>
      <p:sp>
        <p:nvSpPr>
          <p:cNvPr id="30" name="Platshållare för innehåll 29">
            <a:extLst>
              <a:ext uri="{FF2B5EF4-FFF2-40B4-BE49-F238E27FC236}">
                <a16:creationId xmlns:a16="http://schemas.microsoft.com/office/drawing/2014/main" id="{0371BE40-76D8-9746-B57C-411317BB0602}"/>
              </a:ext>
            </a:extLst>
          </p:cNvPr>
          <p:cNvSpPr>
            <a:spLocks noGrp="1"/>
          </p:cNvSpPr>
          <p:nvPr>
            <p:ph idx="1"/>
          </p:nvPr>
        </p:nvSpPr>
        <p:spPr/>
        <p:txBody>
          <a:bodyPr>
            <a:noAutofit/>
          </a:bodyPr>
          <a:lstStyle/>
          <a:p>
            <a:pPr defTabSz="914400">
              <a:spcBef>
                <a:spcPts val="0"/>
              </a:spcBef>
              <a:buFont typeface="Wingdings" pitchFamily="2" charset="2"/>
              <a:buChar char="q"/>
              <a:defRPr/>
            </a:pPr>
            <a:r>
              <a:rPr lang="sv-SE" sz="1600" dirty="0">
                <a:highlight>
                  <a:srgbClr val="FFFF99"/>
                </a:highlight>
              </a:rPr>
              <a:t>Var befinner sig er ledning i förändringsprocessen? Var befinner sig personalen? </a:t>
            </a:r>
          </a:p>
          <a:p>
            <a:pPr marL="0" indent="0">
              <a:buNone/>
            </a:pPr>
            <a:endParaRPr lang="sv-SE" sz="1600" dirty="0"/>
          </a:p>
          <a:p>
            <a:pPr>
              <a:buFont typeface="Wingdings" pitchFamily="2" charset="2"/>
              <a:buChar char="q"/>
            </a:pPr>
            <a:r>
              <a:rPr lang="sv-SE" sz="1600" dirty="0">
                <a:highlight>
                  <a:srgbClr val="FFFF99"/>
                </a:highlight>
              </a:rPr>
              <a:t>Är alla medvetna </a:t>
            </a:r>
            <a:r>
              <a:rPr lang="sv-SE" sz="1600" dirty="0" smtClean="0">
                <a:highlight>
                  <a:srgbClr val="FFFF99"/>
                </a:highlight>
              </a:rPr>
              <a:t>om </a:t>
            </a:r>
            <a:r>
              <a:rPr lang="sv-SE" sz="1600" dirty="0">
                <a:highlight>
                  <a:srgbClr val="FFFF99"/>
                </a:highlight>
              </a:rPr>
              <a:t>rekryteringsutmaningen?</a:t>
            </a:r>
          </a:p>
          <a:p>
            <a:pPr marL="0" indent="0">
              <a:buNone/>
            </a:pPr>
            <a:endParaRPr lang="sv-SE" sz="1600" dirty="0"/>
          </a:p>
          <a:p>
            <a:pPr>
              <a:buFont typeface="Wingdings" pitchFamily="2" charset="2"/>
              <a:buChar char="q"/>
            </a:pPr>
            <a:r>
              <a:rPr lang="sv-SE" sz="1600" dirty="0" smtClean="0">
                <a:highlight>
                  <a:srgbClr val="FFFF99"/>
                </a:highlight>
              </a:rPr>
              <a:t>De </a:t>
            </a:r>
            <a:r>
              <a:rPr lang="sv-SE" sz="1600" dirty="0">
                <a:highlight>
                  <a:srgbClr val="FFFF99"/>
                </a:highlight>
              </a:rPr>
              <a:t>förslag som läggs </a:t>
            </a:r>
            <a:r>
              <a:rPr lang="sv-SE" sz="1600" dirty="0" smtClean="0">
                <a:highlight>
                  <a:srgbClr val="FFFF99"/>
                </a:highlight>
              </a:rPr>
              <a:t>fram kan komma att väcka en del motstånd? Hur skapar ni tid </a:t>
            </a:r>
            <a:r>
              <a:rPr lang="sv-SE" sz="1600" dirty="0">
                <a:highlight>
                  <a:srgbClr val="FFFF99"/>
                </a:highlight>
              </a:rPr>
              <a:t>och möjlighet att ventilera </a:t>
            </a:r>
            <a:r>
              <a:rPr lang="sv-SE" sz="1600" dirty="0" smtClean="0">
                <a:highlight>
                  <a:srgbClr val="FFFF99"/>
                </a:highlight>
              </a:rPr>
              <a:t>den oron</a:t>
            </a:r>
            <a:r>
              <a:rPr lang="sv-SE" sz="1600" dirty="0" smtClean="0"/>
              <a:t>?</a:t>
            </a:r>
            <a:endParaRPr lang="sv-SE" sz="1600" dirty="0"/>
          </a:p>
          <a:p>
            <a:pPr>
              <a:buFont typeface="Wingdings" pitchFamily="2" charset="2"/>
              <a:buChar char="q"/>
            </a:pPr>
            <a:endParaRPr lang="sv-SE" sz="1600" dirty="0"/>
          </a:p>
          <a:p>
            <a:pPr>
              <a:buFont typeface="Wingdings" pitchFamily="2" charset="2"/>
              <a:buChar char="q"/>
            </a:pPr>
            <a:r>
              <a:rPr lang="sv-SE" sz="1600" dirty="0" smtClean="0">
                <a:highlight>
                  <a:srgbClr val="FFFF99"/>
                </a:highlight>
              </a:rPr>
              <a:t>Hur </a:t>
            </a:r>
            <a:r>
              <a:rPr lang="sv-SE" sz="1600" dirty="0">
                <a:highlight>
                  <a:srgbClr val="FFFF99"/>
                </a:highlight>
              </a:rPr>
              <a:t>kan </a:t>
            </a:r>
            <a:r>
              <a:rPr lang="sv-SE" sz="1600" dirty="0" smtClean="0">
                <a:highlight>
                  <a:srgbClr val="FFFF99"/>
                </a:highlight>
              </a:rPr>
              <a:t>ni arbeta </a:t>
            </a:r>
            <a:r>
              <a:rPr lang="sv-SE" sz="1600" dirty="0">
                <a:highlight>
                  <a:srgbClr val="FFFF99"/>
                </a:highlight>
              </a:rPr>
              <a:t>aktivt för att göra en så bra omställningsprocess som möjligt?</a:t>
            </a:r>
          </a:p>
          <a:p>
            <a:endParaRPr lang="sv-SE" sz="1600" dirty="0"/>
          </a:p>
        </p:txBody>
      </p:sp>
      <p:sp>
        <p:nvSpPr>
          <p:cNvPr id="4" name="Rektangel 3"/>
          <p:cNvSpPr/>
          <p:nvPr/>
        </p:nvSpPr>
        <p:spPr>
          <a:xfrm>
            <a:off x="7884515" y="162636"/>
            <a:ext cx="1224793" cy="48174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5" name="Platshållare för innehåll 5"/>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7951083" y="186146"/>
            <a:ext cx="1152631" cy="434725"/>
          </a:xfrm>
          <a:prstGeom prst="rect">
            <a:avLst/>
          </a:prstGeom>
        </p:spPr>
      </p:pic>
    </p:spTree>
    <p:extLst>
      <p:ext uri="{BB962C8B-B14F-4D97-AF65-F5344CB8AC3E}">
        <p14:creationId xmlns:p14="http://schemas.microsoft.com/office/powerpoint/2010/main" val="16374414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C57BAC2-19A3-0B4A-AEED-6E2603F7BFC0}"/>
              </a:ext>
            </a:extLst>
          </p:cNvPr>
          <p:cNvSpPr>
            <a:spLocks noGrp="1"/>
          </p:cNvSpPr>
          <p:nvPr>
            <p:ph type="title"/>
          </p:nvPr>
        </p:nvSpPr>
        <p:spPr>
          <a:xfrm>
            <a:off x="428625" y="1943100"/>
            <a:ext cx="8286750" cy="2260599"/>
          </a:xfrm>
        </p:spPr>
        <p:txBody>
          <a:bodyPr>
            <a:normAutofit/>
          </a:bodyPr>
          <a:lstStyle/>
          <a:p>
            <a:pPr algn="ctr"/>
            <a:r>
              <a:rPr lang="sv-SE" dirty="0"/>
              <a:t>Följande bilder </a:t>
            </a:r>
            <a:br>
              <a:rPr lang="sv-SE" dirty="0"/>
            </a:br>
            <a:r>
              <a:rPr lang="sv-SE" dirty="0"/>
              <a:t>är </a:t>
            </a:r>
            <a:r>
              <a:rPr lang="sv-SE" dirty="0" smtClean="0"/>
              <a:t>stöd </a:t>
            </a:r>
            <a:r>
              <a:rPr lang="sv-SE" dirty="0"/>
              <a:t>för </a:t>
            </a:r>
            <a:r>
              <a:rPr lang="sv-SE" dirty="0" smtClean="0"/>
              <a:t>en dialog </a:t>
            </a:r>
            <a:r>
              <a:rPr lang="sv-SE" dirty="0"/>
              <a:t/>
            </a:r>
            <a:br>
              <a:rPr lang="sv-SE" dirty="0"/>
            </a:br>
            <a:r>
              <a:rPr lang="sv-SE" dirty="0"/>
              <a:t>på </a:t>
            </a:r>
            <a:r>
              <a:rPr lang="sv-SE" dirty="0" smtClean="0"/>
              <a:t>en arbetsplatsträff</a:t>
            </a:r>
            <a:endParaRPr lang="sv-SE" dirty="0"/>
          </a:p>
        </p:txBody>
      </p:sp>
      <p:sp>
        <p:nvSpPr>
          <p:cNvPr id="3" name="Rektangel 2"/>
          <p:cNvSpPr/>
          <p:nvPr/>
        </p:nvSpPr>
        <p:spPr>
          <a:xfrm>
            <a:off x="7884515" y="162636"/>
            <a:ext cx="1224793" cy="48174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4" name="Platshållare för innehåll 5"/>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7951083" y="186146"/>
            <a:ext cx="1152631" cy="434725"/>
          </a:xfrm>
          <a:prstGeom prst="rect">
            <a:avLst/>
          </a:prstGeom>
        </p:spPr>
      </p:pic>
    </p:spTree>
    <p:extLst>
      <p:ext uri="{BB962C8B-B14F-4D97-AF65-F5344CB8AC3E}">
        <p14:creationId xmlns:p14="http://schemas.microsoft.com/office/powerpoint/2010/main" val="22880487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350265</TotalTime>
  <Words>1511</Words>
  <Application>Microsoft Office PowerPoint</Application>
  <PresentationFormat>Bildspel på skärmen (4:3)</PresentationFormat>
  <Paragraphs>197</Paragraphs>
  <Slides>28</Slides>
  <Notes>27</Notes>
  <HiddenSlides>0</HiddenSlides>
  <MMClips>0</MMClips>
  <ScaleCrop>false</ScaleCrop>
  <HeadingPairs>
    <vt:vector size="6" baseType="variant">
      <vt:variant>
        <vt:lpstr>Använt teckensnitt</vt:lpstr>
      </vt:variant>
      <vt:variant>
        <vt:i4>5</vt:i4>
      </vt:variant>
      <vt:variant>
        <vt:lpstr>Tema</vt:lpstr>
      </vt:variant>
      <vt:variant>
        <vt:i4>2</vt:i4>
      </vt:variant>
      <vt:variant>
        <vt:lpstr>Bildrubriker</vt:lpstr>
      </vt:variant>
      <vt:variant>
        <vt:i4>28</vt:i4>
      </vt:variant>
    </vt:vector>
  </HeadingPairs>
  <TitlesOfParts>
    <vt:vector size="35" baseType="lpstr">
      <vt:lpstr>Arial</vt:lpstr>
      <vt:lpstr>Calibri</vt:lpstr>
      <vt:lpstr>Georgia</vt:lpstr>
      <vt:lpstr>Trebuchet MS</vt:lpstr>
      <vt:lpstr>Wingdings</vt:lpstr>
      <vt:lpstr>Office-tema</vt:lpstr>
      <vt:lpstr>1_Office-tema</vt:lpstr>
      <vt:lpstr>Organisera och bemanna 2.0</vt:lpstr>
      <vt:lpstr>Heltidsresan steg för steg</vt:lpstr>
      <vt:lpstr>PowerPoint-presentation</vt:lpstr>
      <vt:lpstr>Förberedande frågeställningar</vt:lpstr>
      <vt:lpstr>Är Heltidsresan förankrad i ledningen?</vt:lpstr>
      <vt:lpstr>Är förutsättningarna för en partsgemensam process goda?</vt:lpstr>
      <vt:lpstr>Är ledning och personal i fas?</vt:lpstr>
      <vt:lpstr>Fundera på…</vt:lpstr>
      <vt:lpstr>Följande bilder  är stöd för en dialog  på en arbetsplatsträff</vt:lpstr>
      <vt:lpstr>Heltidsresan  i praktiken</vt:lpstr>
      <vt:lpstr>50 000 nya medarbetare  varje år fram till 2026</vt:lpstr>
      <vt:lpstr>Hur ser framtida vårdbehov ut län för än? </vt:lpstr>
      <vt:lpstr>Hur ser framtida vårdbehov ut län för än? </vt:lpstr>
      <vt:lpstr>Hur ser det ut i din kommun?</vt:lpstr>
      <vt:lpstr>Rekryteringsutmaningen</vt:lpstr>
      <vt:lpstr>Organisera  och bemanna</vt:lpstr>
      <vt:lpstr>Att organisera och bemanna heltid</vt:lpstr>
      <vt:lpstr>Arbetstoppar och dalar</vt:lpstr>
      <vt:lpstr>Hur är er interna kultur på arbetsplatsen?</vt:lpstr>
      <vt:lpstr>Arbetsplatskulturen</vt:lpstr>
      <vt:lpstr>Samplanera</vt:lpstr>
      <vt:lpstr>Samplanering</vt:lpstr>
      <vt:lpstr>Från ord till handling</vt:lpstr>
      <vt:lpstr>Lista arbetsuppgifter</vt:lpstr>
      <vt:lpstr>Flytta arbetsuppgifter</vt:lpstr>
      <vt:lpstr>Insikter och reflektioner?</vt:lpstr>
      <vt:lpstr>Från ord till handling på arbetsplatsnivå!</vt:lpstr>
      <vt:lpstr>Tack!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Christopher</dc:creator>
  <cp:lastModifiedBy>Karlsson Viktor</cp:lastModifiedBy>
  <cp:revision>1315</cp:revision>
  <cp:lastPrinted>2018-10-10T13:29:39Z</cp:lastPrinted>
  <dcterms:created xsi:type="dcterms:W3CDTF">2016-12-13T11:24:16Z</dcterms:created>
  <dcterms:modified xsi:type="dcterms:W3CDTF">2020-02-24T13:08:43Z</dcterms:modified>
</cp:coreProperties>
</file>