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147374743" r:id="rId5"/>
    <p:sldId id="2147374745" r:id="rId6"/>
    <p:sldId id="264" r:id="rId7"/>
    <p:sldId id="808" r:id="rId8"/>
    <p:sldId id="2147374736" r:id="rId9"/>
    <p:sldId id="265" r:id="rId10"/>
    <p:sldId id="270" r:id="rId11"/>
    <p:sldId id="2147374747" r:id="rId12"/>
    <p:sldId id="2147374748" r:id="rId13"/>
    <p:sldId id="2147374739" r:id="rId14"/>
    <p:sldId id="2147374749" r:id="rId15"/>
    <p:sldId id="2147374750" r:id="rId16"/>
    <p:sldId id="792" r:id="rId17"/>
    <p:sldId id="819" r:id="rId18"/>
    <p:sldId id="2147374738" r:id="rId19"/>
    <p:sldId id="787" r:id="rId20"/>
    <p:sldId id="816" r:id="rId21"/>
    <p:sldId id="815" r:id="rId22"/>
    <p:sldId id="817" r:id="rId23"/>
    <p:sldId id="818" r:id="rId24"/>
    <p:sldId id="820" r:id="rId25"/>
    <p:sldId id="821" r:id="rId26"/>
    <p:sldId id="2147374746" r:id="rId27"/>
    <p:sldId id="2147374751" r:id="rId28"/>
    <p:sldId id="823" r:id="rId29"/>
    <p:sldId id="824" r:id="rId30"/>
    <p:sldId id="2147374752" r:id="rId31"/>
    <p:sldId id="812" r:id="rId32"/>
    <p:sldId id="825" r:id="rId33"/>
    <p:sldId id="826" r:id="rId34"/>
    <p:sldId id="2147374753" r:id="rId35"/>
    <p:sldId id="2147374754" r:id="rId36"/>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FD223-9522-9F40-BF92-B30003B07157}" v="19" dt="2024-01-17T20:46:10.546"/>
    <p1510:client id="{8DC78C96-C050-4FB1-AF56-84B8041E25E0}" v="5" dt="2024-01-18T07:24:49.36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autoAdjust="0"/>
    <p:restoredTop sz="75650" autoAdjust="0"/>
  </p:normalViewPr>
  <p:slideViewPr>
    <p:cSldViewPr>
      <p:cViewPr varScale="1">
        <p:scale>
          <a:sx n="79" d="100"/>
          <a:sy n="79" d="100"/>
        </p:scale>
        <p:origin x="91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1" d="100"/>
        <a:sy n="18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0"/>
          </a:xfrm>
          <a:prstGeom prst="rect">
            <a:avLst/>
          </a:prstGeom>
        </p:spPr>
        <p:txBody>
          <a:bodyPr vert="horz" lIns="91029" tIns="45514" rIns="91029" bIns="45514"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0"/>
          </a:xfrm>
          <a:prstGeom prst="rect">
            <a:avLst/>
          </a:prstGeom>
        </p:spPr>
        <p:txBody>
          <a:bodyPr vert="horz" lIns="91029" tIns="45514" rIns="91029" bIns="45514" rtlCol="0"/>
          <a:lstStyle>
            <a:lvl1pPr algn="r">
              <a:defRPr sz="1200"/>
            </a:lvl1pPr>
          </a:lstStyle>
          <a:p>
            <a:fld id="{C51D43CF-4250-4FCC-9F87-67256B49C6C8}" type="datetimeFigureOut">
              <a:rPr lang="sv-SE" smtClean="0"/>
              <a:t>2024-01-18</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029" tIns="45514" rIns="91029" bIns="45514"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029" tIns="45514" rIns="91029" bIns="4551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6490"/>
          </a:xfrm>
          <a:prstGeom prst="rect">
            <a:avLst/>
          </a:prstGeom>
        </p:spPr>
        <p:txBody>
          <a:bodyPr vert="horz" lIns="91029" tIns="45514" rIns="91029" bIns="45514"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6490"/>
          </a:xfrm>
          <a:prstGeom prst="rect">
            <a:avLst/>
          </a:prstGeom>
        </p:spPr>
        <p:txBody>
          <a:bodyPr vert="horz" lIns="91029" tIns="45514" rIns="91029" bIns="45514" rtlCol="0" anchor="b"/>
          <a:lstStyle>
            <a:lvl1pPr algn="r">
              <a:defRPr sz="1200"/>
            </a:lvl1pPr>
          </a:lstStyle>
          <a:p>
            <a:fld id="{E356CE4E-E75E-48D9-88FC-8D09A4C446AD}" type="slidenum">
              <a:rPr lang="sv-SE" smtClean="0"/>
              <a:t>‹#›</a:t>
            </a:fld>
            <a:endParaRPr lang="sv-SE"/>
          </a:p>
        </p:txBody>
      </p:sp>
    </p:spTree>
    <p:extLst>
      <p:ext uri="{BB962C8B-B14F-4D97-AF65-F5344CB8AC3E}">
        <p14:creationId xmlns:p14="http://schemas.microsoft.com/office/powerpoint/2010/main" val="274084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356CE4E-E75E-48D9-88FC-8D09A4C446AD}" type="slidenum">
              <a:rPr lang="sv-SE" smtClean="0"/>
              <a:t>1</a:t>
            </a:fld>
            <a:endParaRPr lang="sv-SE"/>
          </a:p>
        </p:txBody>
      </p:sp>
    </p:spTree>
    <p:extLst>
      <p:ext uri="{BB962C8B-B14F-4D97-AF65-F5344CB8AC3E}">
        <p14:creationId xmlns:p14="http://schemas.microsoft.com/office/powerpoint/2010/main" val="389794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71CE2C-5CDF-470E-9D76-EE8C4835F023}" type="slidenum">
              <a:rPr lang="sv-SE" smtClean="0"/>
              <a:t>10</a:t>
            </a:fld>
            <a:endParaRPr lang="sv-SE"/>
          </a:p>
        </p:txBody>
      </p:sp>
    </p:spTree>
    <p:extLst>
      <p:ext uri="{BB962C8B-B14F-4D97-AF65-F5344CB8AC3E}">
        <p14:creationId xmlns:p14="http://schemas.microsoft.com/office/powerpoint/2010/main" val="5261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n-lt"/>
              </a:rPr>
              <a:t>Dessa mål är en beskrivning </a:t>
            </a:r>
            <a:r>
              <a:rPr lang="sv-SE"/>
              <a:t>om</a:t>
            </a:r>
            <a:r>
              <a:rPr lang="sv-SE">
                <a:latin typeface="+mn-lt"/>
              </a:rPr>
              <a:t> hur Sverige bestämt sig för att formulera problemet med ojämställdhet.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272829"/>
              </a:solidFill>
              <a:effectLst/>
              <a:latin typeface="+mn-lt"/>
            </a:endParaRPr>
          </a:p>
          <a:p>
            <a:r>
              <a:rPr lang="sv-SE" b="0" i="0">
                <a:solidFill>
                  <a:srgbClr val="272829"/>
                </a:solidFill>
                <a:effectLst/>
                <a:latin typeface="+mn-lt"/>
              </a:rPr>
              <a:t>Delmålen tar sikte på centrala ojämställdhetsproblem i samhället som ofta hänger ihop och påverkar varandra. Till exempel finns ett ömsesidigt samband </a:t>
            </a:r>
          </a:p>
          <a:p>
            <a:endParaRPr lang="sv-SE" b="0" i="0">
              <a:solidFill>
                <a:srgbClr val="272829"/>
              </a:solidFill>
              <a:effectLst/>
              <a:latin typeface="+mn-lt"/>
            </a:endParaRPr>
          </a:p>
          <a:p>
            <a:pPr algn="l"/>
            <a:r>
              <a:rPr lang="sv-SE" b="0" i="0">
                <a:solidFill>
                  <a:srgbClr val="272829"/>
                </a:solidFill>
                <a:effectLst/>
                <a:latin typeface="+mn-lt"/>
              </a:rPr>
              <a:t>I Sverige finns en lång tradition av att arbeta med jämställdhet. Ända sedan 1970-talet har frågorna om jämställdhet varit viktiga i samhällsdebatten. Jämställdhet handlar om att flickor och pojkar, kvinnor och män har samma rättigheter, skyldigheter och möjligheter inom alla områden i livet. Det övergripande mål är att kvinnor och män ska ha samma makt att forma samhället och sina egna liv. Målet antogs med bred politisk enighet 2006.</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None/>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En jämn fördelning av makt och inflytande. Kvinnor och män ska ha samma rätt och möjlighet att vara aktiva samhällsmedborgare och att forma villkoren för beslutsfattandet i samhällets alla sektorer.</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Ekonomisk jämställdhet. Kvinnor och män ska ha samma möjligheter och villkor i fråga om betalt arbete som ger ekonomisk självständighet livet ut.</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Jämställd utbildning. Kvinnor och män, flickor och pojkar ska ha samma möjligheter och villkor när det gäller utbildning, studieval och personlig utveckling.</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Jämn fördelning av det obetalda hem- och omsorgsarbetet. Kvinnor och män ska ta samma ansvar för hemarbetet och ha möjligheter att ge och få omsorg på lika villkor.</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Jämställd hälsa. Kvinnor och män, flickor och pojkar ska ha samma förutsättningar för en god hälsa samt erbjudas vård och omsorg på lika villkor.</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Mäns våld mot kvinnor ska upphöra. Kvinnor och män, flickor och pojkar, ska ha samma rätt och möjlighet till kroppslig integritet.</a:t>
            </a:r>
          </a:p>
          <a:p>
            <a:pPr algn="l">
              <a:buFont typeface="Arial" panose="020B0604020202020204" pitchFamily="34" charset="0"/>
              <a:buChar char="•"/>
            </a:pPr>
            <a:endParaRPr lang="sv-SE" b="1" i="0">
              <a:solidFill>
                <a:srgbClr val="333333"/>
              </a:solidFill>
              <a:effectLst/>
              <a:latin typeface="Verdana" panose="020B0604030504040204" pitchFamily="34" charset="0"/>
            </a:endParaRPr>
          </a:p>
        </p:txBody>
      </p:sp>
      <p:sp>
        <p:nvSpPr>
          <p:cNvPr id="4" name="Platshållare för bildnummer 3"/>
          <p:cNvSpPr>
            <a:spLocks noGrp="1"/>
          </p:cNvSpPr>
          <p:nvPr>
            <p:ph type="sldNum" sz="quarter" idx="5"/>
          </p:nvPr>
        </p:nvSpPr>
        <p:spPr/>
        <p:txBody>
          <a:bodyPr/>
          <a:lstStyle/>
          <a:p>
            <a:fld id="{E356CE4E-E75E-48D9-88FC-8D09A4C446AD}" type="slidenum">
              <a:rPr lang="sv-SE" smtClean="0"/>
              <a:t>11</a:t>
            </a:fld>
            <a:endParaRPr lang="sv-SE"/>
          </a:p>
        </p:txBody>
      </p:sp>
    </p:spTree>
    <p:extLst>
      <p:ext uri="{BB962C8B-B14F-4D97-AF65-F5344CB8AC3E}">
        <p14:creationId xmlns:p14="http://schemas.microsoft.com/office/powerpoint/2010/main" val="101753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a:t>
            </a:r>
          </a:p>
          <a:p>
            <a:endParaRPr lang="sv-SE"/>
          </a:p>
          <a:p>
            <a:r>
              <a:rPr lang="sv-SE"/>
              <a:t>Den könsuppdelade arbetsmarknaden och ojämställdhet i löner.</a:t>
            </a:r>
          </a:p>
        </p:txBody>
      </p:sp>
      <p:sp>
        <p:nvSpPr>
          <p:cNvPr id="4" name="Platshållare för bildnummer 3"/>
          <p:cNvSpPr>
            <a:spLocks noGrp="1"/>
          </p:cNvSpPr>
          <p:nvPr>
            <p:ph type="sldNum" sz="quarter" idx="5"/>
          </p:nvPr>
        </p:nvSpPr>
        <p:spPr/>
        <p:txBody>
          <a:bodyPr/>
          <a:lstStyle/>
          <a:p>
            <a:fld id="{2B4CF6CB-56F3-42CD-ABA0-F71239283048}" type="slidenum">
              <a:rPr lang="sv-SE" smtClean="0"/>
              <a:t>12</a:t>
            </a:fld>
            <a:endParaRPr lang="sv-SE"/>
          </a:p>
        </p:txBody>
      </p:sp>
    </p:spTree>
    <p:extLst>
      <p:ext uri="{BB962C8B-B14F-4D97-AF65-F5344CB8AC3E}">
        <p14:creationId xmlns:p14="http://schemas.microsoft.com/office/powerpoint/2010/main" val="372861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Times New Roman" panose="02020603050405020304" pitchFamily="18" charset="0"/>
              </a:rPr>
              <a:t>Ett sätt att starta ett uppföljningsarbete med jämställdhet som integrerad kvalitetsfaktor kan handla om att sätta upp ett jämställdhetsmål som undersöks och följs upp för att säkerställa var verksamheten befinner sig i relation till målet (jämställdhet som mål).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Times New Roman" panose="02020603050405020304" pitchFamily="18" charset="0"/>
              </a:rPr>
              <a:t>Det kan också handla om att en verksamhet redan har uppsatta verksamhetsmål där ett uppföljningsarbete med jämställdhet som integrerad kvalitetsaspekt blir ett verktyg för bredare målgruppsförståelse och förståelse för olika typer av påverkansfaktorer utifrån grupptillhörighet har betydelse (jämställdhet som medel). </a:t>
            </a:r>
          </a:p>
          <a:p>
            <a:endParaRPr lang="en-US"/>
          </a:p>
        </p:txBody>
      </p:sp>
      <p:sp>
        <p:nvSpPr>
          <p:cNvPr id="4" name="Slide Number Placeholder 3"/>
          <p:cNvSpPr>
            <a:spLocks noGrp="1"/>
          </p:cNvSpPr>
          <p:nvPr>
            <p:ph type="sldNum" sz="quarter" idx="5"/>
          </p:nvPr>
        </p:nvSpPr>
        <p:spPr/>
        <p:txBody>
          <a:bodyPr/>
          <a:lstStyle/>
          <a:p>
            <a:fld id="{6A71CE2C-5CDF-470E-9D76-EE8C4835F023}" type="slidenum">
              <a:rPr lang="sv-SE" smtClean="0"/>
              <a:t>13</a:t>
            </a:fld>
            <a:endParaRPr lang="sv-SE"/>
          </a:p>
        </p:txBody>
      </p:sp>
    </p:spTree>
    <p:extLst>
      <p:ext uri="{BB962C8B-B14F-4D97-AF65-F5344CB8AC3E}">
        <p14:creationId xmlns:p14="http://schemas.microsoft.com/office/powerpoint/2010/main" val="42976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1CE2C-5CDF-470E-9D76-EE8C4835F0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396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71CE2C-5CDF-470E-9D76-EE8C4835F023}" type="slidenum">
              <a:rPr lang="sv-SE" smtClean="0"/>
              <a:t>15</a:t>
            </a:fld>
            <a:endParaRPr lang="sv-SE"/>
          </a:p>
        </p:txBody>
      </p:sp>
    </p:spTree>
    <p:extLst>
      <p:ext uri="{BB962C8B-B14F-4D97-AF65-F5344CB8AC3E}">
        <p14:creationId xmlns:p14="http://schemas.microsoft.com/office/powerpoint/2010/main" val="322661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definitioner av data, information och kunskap:</a:t>
            </a:r>
          </a:p>
          <a:p>
            <a:endParaRPr lang="sv-SE"/>
          </a:p>
          <a:p>
            <a:r>
              <a:rPr lang="sv-SE" b="1"/>
              <a:t>Data</a:t>
            </a:r>
            <a:r>
              <a:rPr lang="sv-SE"/>
              <a:t> – fakta av olika slag. I form lämpad för överföring men utan krav på sammanhängande presentation.</a:t>
            </a:r>
          </a:p>
          <a:p>
            <a:endParaRPr lang="sv-SE"/>
          </a:p>
          <a:p>
            <a:r>
              <a:rPr lang="sv-SE" b="1"/>
              <a:t>Information</a:t>
            </a:r>
            <a:r>
              <a:rPr lang="sv-SE"/>
              <a:t> – data som organiserats och sammanställts, men som mottagaren ännu inte har tagit till sig och bearbetat med hjälp av sin föreställningsram.</a:t>
            </a:r>
          </a:p>
          <a:p>
            <a:endParaRPr lang="sv-SE"/>
          </a:p>
          <a:p>
            <a:r>
              <a:rPr lang="sv-SE" b="1"/>
              <a:t>Kunskap</a:t>
            </a:r>
            <a:r>
              <a:rPr lang="sv-SE"/>
              <a:t> – information som mottagaren har absorberat, bearbetat och tolkat med hjälp av sin föreställningsram.</a:t>
            </a:r>
          </a:p>
          <a:p>
            <a:endParaRPr lang="sv-SE" b="1"/>
          </a:p>
          <a:p>
            <a:r>
              <a:rPr lang="sv-SE"/>
              <a:t>(</a:t>
            </a:r>
            <a:r>
              <a:rPr lang="sv-SE" err="1"/>
              <a:t>Garpenby</a:t>
            </a:r>
            <a:r>
              <a:rPr lang="sv-SE"/>
              <a:t> &amp; Carlsson, 1999) </a:t>
            </a:r>
          </a:p>
        </p:txBody>
      </p:sp>
      <p:sp>
        <p:nvSpPr>
          <p:cNvPr id="4" name="Platshållare för bildnummer 3"/>
          <p:cNvSpPr>
            <a:spLocks noGrp="1"/>
          </p:cNvSpPr>
          <p:nvPr>
            <p:ph type="sldNum" sz="quarter" idx="10"/>
          </p:nvPr>
        </p:nvSpPr>
        <p:spPr/>
        <p:txBody>
          <a:bodyPr/>
          <a:lstStyle/>
          <a:p>
            <a:fld id="{6A71CE2C-5CDF-470E-9D76-EE8C4835F023}" type="slidenum">
              <a:rPr lang="sv-SE" smtClean="0"/>
              <a:t>16</a:t>
            </a:fld>
            <a:endParaRPr lang="sv-SE"/>
          </a:p>
        </p:txBody>
      </p:sp>
    </p:spTree>
    <p:extLst>
      <p:ext uri="{BB962C8B-B14F-4D97-AF65-F5344CB8AC3E}">
        <p14:creationId xmlns:p14="http://schemas.microsoft.com/office/powerpoint/2010/main" val="410247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Genom analys kan vi göra kunskap av data och information.</a:t>
            </a:r>
          </a:p>
          <a:p>
            <a:endParaRPr lang="sv-SE"/>
          </a:p>
          <a:p>
            <a:r>
              <a:rPr lang="sv-SE"/>
              <a:t>Beroende på </a:t>
            </a:r>
            <a:r>
              <a:rPr lang="sv-SE" noProof="0"/>
              <a:t>vilket</a:t>
            </a:r>
            <a:r>
              <a:rPr lang="sv-SE"/>
              <a:t> fokus vår uppföljning har så är ISU en bra utgångspunkt för att utveckla kunskap. (Se de exemplifierade områdena)</a:t>
            </a:r>
          </a:p>
        </p:txBody>
      </p:sp>
      <p:sp>
        <p:nvSpPr>
          <p:cNvPr id="4" name="Slide Number Placeholder 3"/>
          <p:cNvSpPr>
            <a:spLocks noGrp="1"/>
          </p:cNvSpPr>
          <p:nvPr>
            <p:ph type="sldNum" sz="quarter" idx="5"/>
          </p:nvPr>
        </p:nvSpPr>
        <p:spPr/>
        <p:txBody>
          <a:bodyPr/>
          <a:lstStyle/>
          <a:p>
            <a:fld id="{6A71CE2C-5CDF-470E-9D76-EE8C4835F023}" type="slidenum">
              <a:rPr lang="sv-SE" smtClean="0"/>
              <a:t>17</a:t>
            </a:fld>
            <a:endParaRPr lang="sv-SE"/>
          </a:p>
        </p:txBody>
      </p:sp>
    </p:spTree>
    <p:extLst>
      <p:ext uri="{BB962C8B-B14F-4D97-AF65-F5344CB8AC3E}">
        <p14:creationId xmlns:p14="http://schemas.microsoft.com/office/powerpoint/2010/main" val="316745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I varje läge i ett uppföljningsprojekt när en sammanställning ska användas är det relevant att uppmärksamma kvaliteten på uppgifterna genom att fundera </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om handläggares skilda uppfattningar har påverkat registreringen av uppgifter</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om urvalet i sammanställningen är det tänkta urvalet eller målgruppen för uppföljning </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om det finns bortfall i uppföljningen (ärenden som skulle ingå där ingen registrering skett) och på enskilda frågor  </a:t>
            </a:r>
          </a:p>
          <a:p>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Lite om bortfall och tillförlitlighet </a:t>
            </a:r>
          </a:p>
          <a:p>
            <a:r>
              <a:rPr lang="sv-SE" sz="1200" kern="1200">
                <a:solidFill>
                  <a:schemeClr val="tx1"/>
                </a:solidFill>
                <a:effectLst/>
                <a:latin typeface="+mn-lt"/>
                <a:ea typeface="+mn-ea"/>
                <a:cs typeface="+mn-cs"/>
              </a:rPr>
              <a:t>Det kommer sannolikt alltid att finnas ett bortfall som påverkar analyserna av de sammanställningar som görs av uppgifter från sys­tematisk uppföljning. Tillförlitligheten till resultatet påverkas av storlek och typ av bortfall.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Externt bortfall handlar om att personer, som skulle ingå i uppföljningen, ändå inte ingick. Det kan exempelvis bero på att några handläggare inte hunnit registrera sina brukares uppgifter. Internt bortfall innebär att viss information saknas eller inte går att använda, till exempel på grund av att en brukare inte svarat på vissa frågor eller att en handläggare inte registrerat vissa uppgifter i ett ärende.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Tillförlitligheten i resultaten beror också på hur många ärenden som registrerats; ju fler ärenden desto högre tillförlitlighet. Vilka ärenden som registrerats har också stor betydelse. För att kunna dra så säkra slutsatser som möjligt bör bortfallets storlek beaktas. Man behöver fundera över frågor som: Tror vi att information, som är central för de slutsatser vi vill dra, saknas? Gäller de uppgifter vi har även för dem som inte registrerats? Hur ser bortfallet ut?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Beroende på vilken</a:t>
            </a:r>
            <a:r>
              <a:rPr lang="sv-SE" sz="1200" kern="1200" baseline="0">
                <a:solidFill>
                  <a:schemeClr val="tx1"/>
                </a:solidFill>
                <a:effectLst/>
                <a:latin typeface="+mn-lt"/>
                <a:ea typeface="+mn-ea"/>
                <a:cs typeface="+mn-cs"/>
              </a:rPr>
              <a:t> fråga vi vill belysa kommer vi troligtvis att vara olika försiktiga i relation till urval och bortfall..</a:t>
            </a:r>
            <a:r>
              <a:rPr lang="sv-SE" sz="1200" kern="1200">
                <a:solidFill>
                  <a:schemeClr val="tx1"/>
                </a:solidFill>
                <a:effectLst/>
                <a:latin typeface="+mn-lt"/>
                <a:ea typeface="+mn-ea"/>
                <a:cs typeface="+mn-cs"/>
              </a:rPr>
              <a:t> En generell utgångspunkt kan vara att: </a:t>
            </a:r>
          </a:p>
          <a:p>
            <a:r>
              <a:rPr lang="sv-SE" sz="1200" kern="1200">
                <a:solidFill>
                  <a:schemeClr val="tx1"/>
                </a:solidFill>
                <a:effectLst/>
                <a:latin typeface="+mn-lt"/>
                <a:ea typeface="+mn-ea"/>
                <a:cs typeface="+mn-cs"/>
              </a:rPr>
              <a:t> </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Om verksamhetsutvecklingen gäller ett önskvärt, kanske till och med lagstadgat inslag i arbetet som exempelvis barns delaktighet, och de första sammanställningarna </a:t>
            </a:r>
            <a:r>
              <a:rPr lang="sv-SE" sz="1200" i="1" kern="1200">
                <a:solidFill>
                  <a:schemeClr val="tx1"/>
                </a:solidFill>
                <a:effectLst/>
                <a:latin typeface="+mn-lt"/>
                <a:ea typeface="+mn-ea"/>
                <a:cs typeface="+mn-cs"/>
              </a:rPr>
              <a:t>tyder</a:t>
            </a:r>
            <a:r>
              <a:rPr lang="sv-SE" sz="1200" kern="1200">
                <a:solidFill>
                  <a:schemeClr val="tx1"/>
                </a:solidFill>
                <a:effectLst/>
                <a:latin typeface="+mn-lt"/>
                <a:ea typeface="+mn-ea"/>
                <a:cs typeface="+mn-cs"/>
              </a:rPr>
              <a:t> på att samtal sällan förs med barn, så kan man börja utveckla verksamheten omgående. Visar uppföljningen i ett senare skede (när fler ärenden är med) att flera trots allt talade med barnen är ingen skada skedd. </a:t>
            </a:r>
          </a:p>
          <a:p>
            <a:r>
              <a:rPr lang="sv-SE" sz="1200" kern="1200">
                <a:solidFill>
                  <a:schemeClr val="tx1"/>
                </a:solidFill>
                <a:effectLst/>
                <a:latin typeface="+mn-lt"/>
                <a:ea typeface="+mn-ea"/>
                <a:cs typeface="+mn-cs"/>
              </a:rPr>
              <a:t> </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Om verksamhetsutvecklingen gäller huruvida en befintlig insats i verksamheten ska finnas kvar, till exempel en insats för barn som bevittnat våld, då behöver kan ställa högre krav på omfattning och tillförlitlighet i uppföljningsdata innan beslut tas.  Om de första sammanställningarna skulle visa att få barn har bevittnat våld är det vanskligt att dra slutsatsen att insatsen är onödig innan man har många ärenden i uppföljning och innan man har tagit ställning till hur man arbetet för att frågar om och upptäcka bevittande av våld.  </a:t>
            </a:r>
          </a:p>
          <a:p>
            <a:pPr marL="0" indent="0">
              <a:buFont typeface="Arial" panose="020B0604020202020204" pitchFamily="34" charset="0"/>
              <a:buNone/>
            </a:pPr>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91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En jämställdhetsanalys med syfte att främja jämställda och jämlika levnadsvillkor baserat på ISU kräver att tillgängliga individuppgifter omfattar bland annat kön och andra bakgrundsfaktorer såsom ålder och ursprung samt relevanta uppgifter om exempelvis brukarens behov och önskemål. I de fall det finns möjlighet att undersöka flera bakgrundsfaktorer kan analysen handla om hur dessa faktorer samverkar och påverkar en persons möjligheter och livsvillkor.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Detta skapar förutsättningar att göra en jämlikhetsanalys med ett intersektionellt perspektiv, vilket visar på hur en kombination av faktorer kan synliggöra till exempel att olika gruppers behov tillgodoses bättre eller sämre och kanske rent av kan visa på diskriminering. Det handlar om tex om att visa på att olika grupper av kvinnor och män kan drabbas av olika former av förtryck och diskriminering.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sv-SE" sz="1200" i="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1CE2C-5CDF-470E-9D76-EE8C4835F0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25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4CF6CB-56F3-42CD-ABA0-F71239283048}" type="slidenum">
              <a:rPr lang="sv-SE" smtClean="0"/>
              <a:t>2</a:t>
            </a:fld>
            <a:endParaRPr lang="sv-SE"/>
          </a:p>
        </p:txBody>
      </p:sp>
    </p:spTree>
    <p:extLst>
      <p:ext uri="{BB962C8B-B14F-4D97-AF65-F5344CB8AC3E}">
        <p14:creationId xmlns:p14="http://schemas.microsoft.com/office/powerpoint/2010/main" val="217437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Att bara titta på statistik räcker inte för att förstå om det finns ojämställdhet och/eller ojämlikhet och räcker inte för att skapa förändring. Vi behöver reflektera kring statistiken och försöka förstå vad som orsakar skillnader eller oväntade likheter, försöka förstå konsekvenser dessa kan få för olika grupper för att sedan åtgärda.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Vi söker förståelse i tillgänglig kunskap. Genom att integrera kunskap om jämställdhet och jämlikhet i detta sökande efter förståelse ökar förutsättningarna för att hitta vägar för att nå socialtjänstens mål om jämställda och jämlika levnadsvillkor.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1CE2C-5CDF-470E-9D76-EE8C4835F0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186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1CE2C-5CDF-470E-9D76-EE8C4835F0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107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mn-lt"/>
              </a:rPr>
              <a:t>Beroende på förutsättningar och kunskapsnivå kan en mer omfattande del om jämställdhetsanalys genomföras. </a:t>
            </a:r>
            <a:endParaRPr lang="sv-SE" sz="1200" i="1" dirty="0">
              <a:solidFill>
                <a:srgbClr val="0050A0"/>
              </a:solidFill>
              <a:latin typeface="+mn-lt"/>
            </a:endParaRPr>
          </a:p>
          <a:p>
            <a:endParaRPr lang="sv-SE" sz="1200" dirty="0">
              <a:latin typeface="+mn-lt"/>
            </a:endParaRPr>
          </a:p>
          <a:p>
            <a:pPr>
              <a:lnSpc>
                <a:spcPct val="107000"/>
              </a:lnSpc>
              <a:spcAft>
                <a:spcPts val="800"/>
              </a:spcAft>
            </a:pPr>
            <a:r>
              <a:rPr lang="sv-SE" sz="1200" dirty="0">
                <a:effectLst/>
                <a:latin typeface="+mn-lt"/>
                <a:ea typeface="Calibri" panose="020F0502020204030204" pitchFamily="34" charset="0"/>
                <a:cs typeface="Times New Roman" panose="02020603050405020304" pitchFamily="18" charset="0"/>
              </a:rPr>
              <a:t>Vid en indikation om att det verkar föreligga en omotiverad skillnad eller en omotiverad likhet är nästa steg att gå vidare och reflektera kring vad en skillnad eller likhet kan bero på. Alltså möjliga bakomliggande orsaker som inte går att utläsa av statistiken. Reflektionen syftar till att försöka svara på om skillnaden eller den oväntade likheten kan vara ett resultat av en snedvridning i bemötande och bedömning på grund av könsstereotypa föreställningar (så kallad genusbias) eller om skillnaden tex beror på andra faktorer som ligger inom verksamhetens eller andras mandat, makt och möjlighet att förändra. </a:t>
            </a:r>
          </a:p>
          <a:p>
            <a:pPr>
              <a:lnSpc>
                <a:spcPct val="107000"/>
              </a:lnSpc>
              <a:spcAft>
                <a:spcPts val="800"/>
              </a:spcAft>
            </a:pPr>
            <a:endParaRPr lang="sv-S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mn-lt"/>
                <a:ea typeface="Calibri" panose="020F0502020204030204" pitchFamily="34" charset="0"/>
                <a:cs typeface="Times New Roman" panose="02020603050405020304" pitchFamily="18" charset="0"/>
              </a:rPr>
              <a:t>För att hitta tänkbara orsaker behöver verksamheten i sin analys ta tillvara på kunskap från olika källor. Detta innebär att söka och använda kunskap från både interna och externa källor, såsom kunskapsstöd, forskning, riktlinjer policydokument, beprövad erfarenhet och återkoppling från brukarna/klienterna. Det kan handla om att undersöka den kunskapen som redan finns i den brukargrupp/den verksamhet som undersöks. Genom att integrera kunskap från olika källor hjälper det verksamheten att ta hänsyn till olika perspektiv och få en mer heltäckande bild av orsaker till eventuell ojämställdhet eller ojämlikhet. </a:t>
            </a:r>
          </a:p>
          <a:p>
            <a:pPr>
              <a:lnSpc>
                <a:spcPct val="107000"/>
              </a:lnSpc>
              <a:spcAft>
                <a:spcPts val="800"/>
              </a:spcAft>
            </a:pPr>
            <a:r>
              <a:rPr lang="sv-SE" sz="1200" dirty="0">
                <a:effectLst/>
                <a:latin typeface="+mn-lt"/>
                <a:ea typeface="Calibri" panose="020F0502020204030204" pitchFamily="34" charset="0"/>
                <a:cs typeface="Times New Roman" panose="02020603050405020304" pitchFamily="18" charset="0"/>
              </a:rPr>
              <a:t>För att förstå bakomliggande orsaker bör det sökas kunskap på alla olika nivåer – individ, grupp, verksamhet och samhälle. </a:t>
            </a:r>
          </a:p>
          <a:p>
            <a:pPr>
              <a:lnSpc>
                <a:spcPct val="107000"/>
              </a:lnSpc>
              <a:spcAft>
                <a:spcPts val="800"/>
              </a:spcAft>
            </a:pPr>
            <a:endParaRPr lang="sv-SE" sz="1200" u="sng"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sv-SE" sz="1200" dirty="0">
              <a:latin typeface="+mn-lt"/>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1CE2C-5CDF-470E-9D76-EE8C4835F0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08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1755D-DBD4-D2F6-813A-5450E8D0BC7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8DB453-0876-A8F9-62B1-59DAAF776A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043001E-2B22-B2D4-E693-F781D4D672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Grupper/individer arbetar enskilt men utbildare går runt och stöttar och handleder utifrån behov. Utifrån de frågor som ska följas upp stöttar utbildarna i att koppla in kunskap om jämställdhet och jämlikhet. </a:t>
            </a:r>
          </a:p>
          <a:p>
            <a:endParaRPr lang="sv-SE" dirty="0"/>
          </a:p>
        </p:txBody>
      </p:sp>
      <p:sp>
        <p:nvSpPr>
          <p:cNvPr id="4" name="Platshållare för bildnummer 3">
            <a:extLst>
              <a:ext uri="{FF2B5EF4-FFF2-40B4-BE49-F238E27FC236}">
                <a16:creationId xmlns:a16="http://schemas.microsoft.com/office/drawing/2014/main" id="{3738BA70-B962-C37C-84E6-ED214C0EA7D7}"/>
              </a:ext>
            </a:extLst>
          </p:cNvPr>
          <p:cNvSpPr>
            <a:spLocks noGrp="1"/>
          </p:cNvSpPr>
          <p:nvPr>
            <p:ph type="sldNum" sz="quarter" idx="5"/>
          </p:nvPr>
        </p:nvSpPr>
        <p:spPr/>
        <p:txBody>
          <a:bodyPr/>
          <a:lstStyle/>
          <a:p>
            <a:fld id="{2B4CF6CB-56F3-42CD-ABA0-F71239283048}" type="slidenum">
              <a:rPr lang="sv-SE" smtClean="0"/>
              <a:t>23</a:t>
            </a:fld>
            <a:endParaRPr lang="sv-SE"/>
          </a:p>
        </p:txBody>
      </p:sp>
    </p:spTree>
    <p:extLst>
      <p:ext uri="{BB962C8B-B14F-4D97-AF65-F5344CB8AC3E}">
        <p14:creationId xmlns:p14="http://schemas.microsoft.com/office/powerpoint/2010/main" val="2202713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AEA1C-A074-C94E-FA6F-8C7526D37C5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E074E8-84EF-C431-5AEA-2EEA998049A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2DCAA30-FCF0-13C6-C946-8E3DFADE94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Grupper/individer arbetar enskilt men utbildare går runt och stöttar och handleder utifrån behov. Utifrån de frågor som ska följas upp stöttar utbildarna i att koppla in kunskap om jämställdhet och jämlikhet. </a:t>
            </a:r>
          </a:p>
          <a:p>
            <a:endParaRPr lang="sv-SE" dirty="0"/>
          </a:p>
        </p:txBody>
      </p:sp>
      <p:sp>
        <p:nvSpPr>
          <p:cNvPr id="4" name="Platshållare för bildnummer 3">
            <a:extLst>
              <a:ext uri="{FF2B5EF4-FFF2-40B4-BE49-F238E27FC236}">
                <a16:creationId xmlns:a16="http://schemas.microsoft.com/office/drawing/2014/main" id="{4903266D-E211-AE92-96C2-55B69E05AC41}"/>
              </a:ext>
            </a:extLst>
          </p:cNvPr>
          <p:cNvSpPr>
            <a:spLocks noGrp="1"/>
          </p:cNvSpPr>
          <p:nvPr>
            <p:ph type="sldNum" sz="quarter" idx="5"/>
          </p:nvPr>
        </p:nvSpPr>
        <p:spPr/>
        <p:txBody>
          <a:bodyPr/>
          <a:lstStyle/>
          <a:p>
            <a:fld id="{2B4CF6CB-56F3-42CD-ABA0-F71239283048}" type="slidenum">
              <a:rPr lang="sv-SE" smtClean="0"/>
              <a:t>24</a:t>
            </a:fld>
            <a:endParaRPr lang="sv-SE"/>
          </a:p>
        </p:txBody>
      </p:sp>
    </p:spTree>
    <p:extLst>
      <p:ext uri="{BB962C8B-B14F-4D97-AF65-F5344CB8AC3E}">
        <p14:creationId xmlns:p14="http://schemas.microsoft.com/office/powerpoint/2010/main" val="1608163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71CE2C-5CDF-470E-9D76-EE8C4835F023}" type="slidenum">
              <a:rPr lang="sv-SE" smtClean="0"/>
              <a:t>25</a:t>
            </a:fld>
            <a:endParaRPr lang="sv-SE"/>
          </a:p>
        </p:txBody>
      </p:sp>
    </p:spTree>
    <p:extLst>
      <p:ext uri="{BB962C8B-B14F-4D97-AF65-F5344CB8AC3E}">
        <p14:creationId xmlns:p14="http://schemas.microsoft.com/office/powerpoint/2010/main" val="3129418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1CE2C-5CDF-470E-9D76-EE8C4835F02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097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5513-CE47-FDD8-A800-24948D760D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F53950-99C7-C4A5-DAD5-4FC49560363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3E20F4C-19C7-18EE-5C94-CAD54E811B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Grupper/individer arbetar enskilt men utbildare går runt och stöttar och handleder utifrån behov. Utifrån de frågor som ska följas upp stöttar utbildarna i att koppla in kunskap om jämställdhet och jämlikhet.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Här går du som utbildare runt och handleder grupperna i arbetet.</a:t>
            </a:r>
          </a:p>
          <a:p>
            <a:endParaRPr lang="sv-SE" dirty="0"/>
          </a:p>
        </p:txBody>
      </p:sp>
      <p:sp>
        <p:nvSpPr>
          <p:cNvPr id="4" name="Platshållare för bildnummer 3">
            <a:extLst>
              <a:ext uri="{FF2B5EF4-FFF2-40B4-BE49-F238E27FC236}">
                <a16:creationId xmlns:a16="http://schemas.microsoft.com/office/drawing/2014/main" id="{C0A74B4F-72E0-5211-9325-936C0AA5C2AB}"/>
              </a:ext>
            </a:extLst>
          </p:cNvPr>
          <p:cNvSpPr>
            <a:spLocks noGrp="1"/>
          </p:cNvSpPr>
          <p:nvPr>
            <p:ph type="sldNum" sz="quarter" idx="5"/>
          </p:nvPr>
        </p:nvSpPr>
        <p:spPr/>
        <p:txBody>
          <a:bodyPr/>
          <a:lstStyle/>
          <a:p>
            <a:fld id="{2B4CF6CB-56F3-42CD-ABA0-F71239283048}" type="slidenum">
              <a:rPr lang="sv-SE" smtClean="0"/>
              <a:t>27</a:t>
            </a:fld>
            <a:endParaRPr lang="sv-SE"/>
          </a:p>
        </p:txBody>
      </p:sp>
    </p:spTree>
    <p:extLst>
      <p:ext uri="{BB962C8B-B14F-4D97-AF65-F5344CB8AC3E}">
        <p14:creationId xmlns:p14="http://schemas.microsoft.com/office/powerpoint/2010/main" val="334143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 att tydligare beskriva de olika stegen som finns i ett uppföljningsarbete kan vi rita ett PGSA-inspirerat hjul så här.</a:t>
            </a:r>
          </a:p>
          <a:p>
            <a:endParaRPr lang="sv-SE" dirty="0"/>
          </a:p>
          <a:p>
            <a:r>
              <a:rPr lang="sv-SE" dirty="0"/>
              <a:t>Hjulet representerar en slags idealbild, men i verkligheten går processen sällan så linjärt och tydligt. Varje del i arbetet påverkar de andra.</a:t>
            </a:r>
          </a:p>
          <a:p>
            <a:endParaRPr lang="sv-SE" dirty="0"/>
          </a:p>
          <a:p>
            <a:r>
              <a:rPr lang="sv-SE" dirty="0"/>
              <a:t>Men med hjälp av hjulet kan man identifiera ungefär var i processen man befinner sig.</a:t>
            </a:r>
          </a:p>
          <a:p>
            <a:endParaRPr lang="sv-SE" dirty="0"/>
          </a:p>
          <a:p>
            <a:r>
              <a:rPr lang="sv-SE" dirty="0"/>
              <a:t>Dessutom kan man påminnas om att själva datainsamlingen bara är en liten del av arbete.</a:t>
            </a:r>
          </a:p>
          <a:p>
            <a:endParaRPr lang="sv-SE" dirty="0"/>
          </a:p>
          <a:p>
            <a:r>
              <a:rPr lang="sv-SE" dirty="0"/>
              <a:t>Har man gjort ett bra förarbete med tydliga uppföljningsfrågor har man nytta av dessa i analysarbetet.</a:t>
            </a:r>
          </a:p>
          <a:p>
            <a:endParaRPr lang="en-US" dirty="0"/>
          </a:p>
        </p:txBody>
      </p:sp>
      <p:sp>
        <p:nvSpPr>
          <p:cNvPr id="4" name="Slide Number Placeholder 3"/>
          <p:cNvSpPr>
            <a:spLocks noGrp="1"/>
          </p:cNvSpPr>
          <p:nvPr>
            <p:ph type="sldNum" sz="quarter" idx="5"/>
          </p:nvPr>
        </p:nvSpPr>
        <p:spPr/>
        <p:txBody>
          <a:bodyPr/>
          <a:lstStyle/>
          <a:p>
            <a:fld id="{6A71CE2C-5CDF-470E-9D76-EE8C4835F023}" type="slidenum">
              <a:rPr lang="sv-SE" smtClean="0"/>
              <a:t>28</a:t>
            </a:fld>
            <a:endParaRPr lang="sv-SE"/>
          </a:p>
        </p:txBody>
      </p:sp>
    </p:spTree>
    <p:extLst>
      <p:ext uri="{BB962C8B-B14F-4D97-AF65-F5344CB8AC3E}">
        <p14:creationId xmlns:p14="http://schemas.microsoft.com/office/powerpoint/2010/main" val="846408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71CE2C-5CDF-470E-9D76-EE8C4835F023}" type="slidenum">
              <a:rPr lang="sv-SE" smtClean="0"/>
              <a:t>29</a:t>
            </a:fld>
            <a:endParaRPr lang="sv-SE"/>
          </a:p>
        </p:txBody>
      </p:sp>
    </p:spTree>
    <p:extLst>
      <p:ext uri="{BB962C8B-B14F-4D97-AF65-F5344CB8AC3E}">
        <p14:creationId xmlns:p14="http://schemas.microsoft.com/office/powerpoint/2010/main" val="44638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604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F69C3DF-980E-405A-8D2B-B2A07ACE61E6}"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2855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Ett stöd för att ta nästa steg.</a:t>
            </a:r>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007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31</a:t>
            </a:fld>
            <a:endParaRPr lang="sv-SE"/>
          </a:p>
        </p:txBody>
      </p:sp>
    </p:spTree>
    <p:extLst>
      <p:ext uri="{BB962C8B-B14F-4D97-AF65-F5344CB8AC3E}">
        <p14:creationId xmlns:p14="http://schemas.microsoft.com/office/powerpoint/2010/main" val="2796165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fld id="{2B4CF6CB-56F3-42CD-ABA0-F71239283048}" type="slidenum">
              <a:rPr lang="sv-SE" smtClean="0"/>
              <a:t>32</a:t>
            </a:fld>
            <a:endParaRPr lang="sv-SE"/>
          </a:p>
        </p:txBody>
      </p:sp>
    </p:spTree>
    <p:extLst>
      <p:ext uri="{BB962C8B-B14F-4D97-AF65-F5344CB8AC3E}">
        <p14:creationId xmlns:p14="http://schemas.microsoft.com/office/powerpoint/2010/main" val="425012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71CE2C-5CDF-470E-9D76-EE8C4835F023}" type="slidenum">
              <a:rPr lang="sv-SE" smtClean="0"/>
              <a:t>4</a:t>
            </a:fld>
            <a:endParaRPr lang="sv-SE"/>
          </a:p>
        </p:txBody>
      </p:sp>
    </p:spTree>
    <p:extLst>
      <p:ext uri="{BB962C8B-B14F-4D97-AF65-F5344CB8AC3E}">
        <p14:creationId xmlns:p14="http://schemas.microsoft.com/office/powerpoint/2010/main" val="215962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502E-35E5-9D6A-F5FD-988AC8748AE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C33F30-2535-BCF7-66AA-FC3CB886A83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151CE6D-F376-8851-FDFB-EFB784D5811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B861648-0A60-FD21-3B7B-21D3C4DBF461}"/>
              </a:ext>
            </a:extLst>
          </p:cNvPr>
          <p:cNvSpPr>
            <a:spLocks noGrp="1"/>
          </p:cNvSpPr>
          <p:nvPr>
            <p:ph type="sldNum" sz="quarter" idx="5"/>
          </p:nvPr>
        </p:nvSpPr>
        <p:spPr/>
        <p:txBody>
          <a:bodyPr/>
          <a:lstStyle/>
          <a:p>
            <a:fld id="{2B4CF6CB-56F3-42CD-ABA0-F71239283048}" type="slidenum">
              <a:rPr lang="sv-SE" smtClean="0"/>
              <a:t>5</a:t>
            </a:fld>
            <a:endParaRPr lang="sv-SE"/>
          </a:p>
        </p:txBody>
      </p:sp>
    </p:spTree>
    <p:extLst>
      <p:ext uri="{BB962C8B-B14F-4D97-AF65-F5344CB8AC3E}">
        <p14:creationId xmlns:p14="http://schemas.microsoft.com/office/powerpoint/2010/main" val="59760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socialtjänsten är vi duktiga på att följa upp individer, men ofta inte lika bra på att göra det systematiskt eller på gruppnivå.</a:t>
            </a:r>
          </a:p>
          <a:p>
            <a:endParaRPr lang="sv-SE" dirty="0"/>
          </a:p>
          <a:p>
            <a:r>
              <a:rPr lang="sv-SE" dirty="0"/>
              <a:t>Kvalitet i socialtjänsten handlar delvis om att verka en </a:t>
            </a:r>
            <a:r>
              <a:rPr lang="sv-SE" sz="1200" dirty="0">
                <a:solidFill>
                  <a:srgbClr val="FF0000"/>
                </a:solidFill>
              </a:rPr>
              <a:t>hållbar socialtjänst med tex jämställda och jämlika levnadsvillkor som mål. ISU kan vara ett redskap i kvalitetsarbetet.</a:t>
            </a:r>
          </a:p>
          <a:p>
            <a:endParaRPr lang="sv-SE" dirty="0"/>
          </a:p>
        </p:txBody>
      </p:sp>
      <p:sp>
        <p:nvSpPr>
          <p:cNvPr id="4" name="Platshållare för bildnummer 3"/>
          <p:cNvSpPr>
            <a:spLocks noGrp="1"/>
          </p:cNvSpPr>
          <p:nvPr>
            <p:ph type="sldNum" sz="quarter" idx="5"/>
          </p:nvPr>
        </p:nvSpPr>
        <p:spPr/>
        <p:txBody>
          <a:bodyPr/>
          <a:lstStyle/>
          <a:p>
            <a:fld id="{2B4CF6CB-56F3-42CD-ABA0-F71239283048}" type="slidenum">
              <a:rPr lang="sv-SE" smtClean="0"/>
              <a:t>6</a:t>
            </a:fld>
            <a:endParaRPr lang="sv-SE"/>
          </a:p>
        </p:txBody>
      </p:sp>
    </p:spTree>
    <p:extLst>
      <p:ext uri="{BB962C8B-B14F-4D97-AF65-F5344CB8AC3E}">
        <p14:creationId xmlns:p14="http://schemas.microsoft.com/office/powerpoint/2010/main" val="143374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Angående den sista punkten: Finns det skillnader i insatser mellan olika grupper av klienter tänk på att </a:t>
            </a:r>
            <a:r>
              <a:rPr lang="sv-SE" dirty="0">
                <a:solidFill>
                  <a:srgbClr val="FF0000"/>
                </a:solidFill>
              </a:rPr>
              <a:t>kön är utgångspunkten om möjligt och sen kommer utifrån möjlighet fler indelningar in. </a:t>
            </a:r>
            <a:r>
              <a:rPr lang="sv-SE" dirty="0"/>
              <a:t>Andra bakgrundsvariabler kan till exempel vara nödvändiga för att tex kunna förstå sina siffror.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Begreppet ”avvikelse” kan också vara relevant i förhållande till en </a:t>
            </a:r>
            <a:r>
              <a:rPr lang="sv-SE"/>
              <a:t>intressant uppföljningsfråga. </a:t>
            </a:r>
            <a:endParaRPr lang="sv-SE" dirty="0"/>
          </a:p>
          <a:p>
            <a:endParaRPr lang="sv-SE" dirty="0"/>
          </a:p>
        </p:txBody>
      </p:sp>
      <p:sp>
        <p:nvSpPr>
          <p:cNvPr id="4" name="Platshållare för bildnummer 3"/>
          <p:cNvSpPr>
            <a:spLocks noGrp="1"/>
          </p:cNvSpPr>
          <p:nvPr>
            <p:ph type="sldNum" sz="quarter" idx="5"/>
          </p:nvPr>
        </p:nvSpPr>
        <p:spPr/>
        <p:txBody>
          <a:bodyPr/>
          <a:lstStyle/>
          <a:p>
            <a:fld id="{2B4CF6CB-56F3-42CD-ABA0-F71239283048}" type="slidenum">
              <a:rPr lang="sv-SE" smtClean="0"/>
              <a:t>7</a:t>
            </a:fld>
            <a:endParaRPr lang="sv-SE"/>
          </a:p>
        </p:txBody>
      </p:sp>
    </p:spTree>
    <p:extLst>
      <p:ext uri="{BB962C8B-B14F-4D97-AF65-F5344CB8AC3E}">
        <p14:creationId xmlns:p14="http://schemas.microsoft.com/office/powerpoint/2010/main" val="248927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 att tydligare beskriva de olika stegen som finns i ett uppföljningsarbete kan vi rita ett PGSA-inspirerat hjul så här.</a:t>
            </a:r>
          </a:p>
          <a:p>
            <a:endParaRPr lang="sv-SE" dirty="0"/>
          </a:p>
          <a:p>
            <a:r>
              <a:rPr lang="sv-SE" dirty="0"/>
              <a:t>Hjulet representerar en slags idealbild, men i verkligheten går processen sällan så linjärt och tydligt. Varje del i arbetet påverkar de andra.</a:t>
            </a:r>
          </a:p>
          <a:p>
            <a:endParaRPr lang="sv-SE" dirty="0"/>
          </a:p>
          <a:p>
            <a:r>
              <a:rPr lang="sv-SE" dirty="0"/>
              <a:t>Men med hjälp av hjulet kan man identifiera ungefär var i processen man befinner sig.</a:t>
            </a:r>
          </a:p>
          <a:p>
            <a:endParaRPr lang="sv-SE" dirty="0"/>
          </a:p>
          <a:p>
            <a:r>
              <a:rPr lang="sv-SE" dirty="0"/>
              <a:t>Dessutom kan man påminnas om att själva datainsamlingen bara är en liten del av arbete.</a:t>
            </a:r>
          </a:p>
          <a:p>
            <a:endParaRPr lang="sv-SE" dirty="0"/>
          </a:p>
          <a:p>
            <a:r>
              <a:rPr lang="sv-SE" dirty="0"/>
              <a:t>Har man gjort ett bra förarbete med tydliga uppföljningsfrågor har man nytta av dessa i analysarbetet.</a:t>
            </a:r>
          </a:p>
          <a:p>
            <a:endParaRPr lang="en-US" dirty="0"/>
          </a:p>
        </p:txBody>
      </p:sp>
      <p:sp>
        <p:nvSpPr>
          <p:cNvPr id="4" name="Slide Number Placeholder 3"/>
          <p:cNvSpPr>
            <a:spLocks noGrp="1"/>
          </p:cNvSpPr>
          <p:nvPr>
            <p:ph type="sldNum" sz="quarter" idx="5"/>
          </p:nvPr>
        </p:nvSpPr>
        <p:spPr/>
        <p:txBody>
          <a:bodyPr/>
          <a:lstStyle/>
          <a:p>
            <a:fld id="{6A71CE2C-5CDF-470E-9D76-EE8C4835F023}" type="slidenum">
              <a:rPr lang="sv-SE" smtClean="0"/>
              <a:t>8</a:t>
            </a:fld>
            <a:endParaRPr lang="sv-SE"/>
          </a:p>
        </p:txBody>
      </p:sp>
    </p:spTree>
    <p:extLst>
      <p:ext uri="{BB962C8B-B14F-4D97-AF65-F5344CB8AC3E}">
        <p14:creationId xmlns:p14="http://schemas.microsoft.com/office/powerpoint/2010/main" val="84640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dirty="0"/>
              <a:t>Jämlikhet och jämställdhet hänger nära samman men jämställdhet fokuserar på kön. </a:t>
            </a:r>
          </a:p>
          <a:p>
            <a:pPr>
              <a:lnSpc>
                <a:spcPct val="107000"/>
              </a:lnSpc>
              <a:spcAft>
                <a:spcPts val="800"/>
              </a:spcAft>
            </a:pPr>
            <a:endParaRPr lang="sv-SE" dirty="0"/>
          </a:p>
          <a:p>
            <a:pPr>
              <a:lnSpc>
                <a:spcPct val="107000"/>
              </a:lnSpc>
              <a:spcAft>
                <a:spcPts val="800"/>
              </a:spcAft>
            </a:pPr>
            <a:r>
              <a:rPr lang="sv-SE" dirty="0"/>
              <a:t>Jämställdhet innebär att alla kvinnor och män (flickor och pojkar), såväl som människor med annan könsidentitet, ska ha samma makt att forma samhället och sina egna liv utan att föreställningar om kön begränsar dem. </a:t>
            </a:r>
          </a:p>
          <a:p>
            <a:endParaRPr lang="sv-SE" b="0" i="0" dirty="0">
              <a:solidFill>
                <a:srgbClr val="222222"/>
              </a:solidFill>
              <a:effectLst/>
              <a:latin typeface="+mn-lt"/>
            </a:endParaRPr>
          </a:p>
          <a:p>
            <a:r>
              <a:rPr lang="sv-SE" b="0" i="0" dirty="0">
                <a:solidFill>
                  <a:srgbClr val="222222"/>
                </a:solidFill>
                <a:effectLst/>
                <a:latin typeface="+mn-lt"/>
              </a:rPr>
              <a:t>Men ett träffsäkert jämställdhetsarbete måste också beakta andra maktordningar som påverkar människors livsvillkor, till exempel ålder, hudfärg, sexuell läggning, utbildningsnivå, könsidentitet med mera. Det kan sammanfattas i devisen ”alltid kön, aldrig bara kön . </a:t>
            </a:r>
            <a:r>
              <a:rPr lang="sv-SE" b="0" i="0" dirty="0" err="1">
                <a:solidFill>
                  <a:srgbClr val="222222"/>
                </a:solidFill>
                <a:effectLst/>
                <a:latin typeface="+mn-lt"/>
              </a:rPr>
              <a:t>Intersektionell</a:t>
            </a:r>
            <a:r>
              <a:rPr lang="sv-SE" b="0" i="0" dirty="0">
                <a:solidFill>
                  <a:srgbClr val="222222"/>
                </a:solidFill>
                <a:effectLst/>
                <a:latin typeface="+mn-lt"/>
              </a:rPr>
              <a:t> analys. </a:t>
            </a:r>
          </a:p>
          <a:p>
            <a:pPr>
              <a:lnSpc>
                <a:spcPct val="107000"/>
              </a:lnSpc>
              <a:spcAft>
                <a:spcPts val="800"/>
              </a:spcAft>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5E0EE-D35D-4921-BE0F-3452BEC8F81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083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å bakgrundsplatts">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3507854"/>
            <a:ext cx="7848872" cy="756084"/>
          </a:xfrm>
        </p:spPr>
        <p:txBody>
          <a:bodyPr>
            <a:noAutofit/>
          </a:bodyPr>
          <a:lstStyle>
            <a:lvl1pPr algn="l">
              <a:defRPr sz="4000">
                <a:solidFill>
                  <a:srgbClr val="0050A0"/>
                </a:solidFill>
              </a:defRPr>
            </a:lvl1pPr>
          </a:lstStyle>
          <a:p>
            <a:r>
              <a:rPr lang="sv-SE" dirty="0"/>
              <a:t>Klicka här för att ändra mall för rubrikformat</a:t>
            </a:r>
          </a:p>
        </p:txBody>
      </p:sp>
      <p:pic>
        <p:nvPicPr>
          <p:cNvPr id="5" name="Bildobjekt 4" descr="En bild som visar text&#10;&#10;Automatiskt genererad beskrivning">
            <a:extLst>
              <a:ext uri="{FF2B5EF4-FFF2-40B4-BE49-F238E27FC236}">
                <a16:creationId xmlns:a16="http://schemas.microsoft.com/office/drawing/2014/main" id="{A5A5E974-B469-2DA7-9EF0-27740FAEA0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5200"/>
          <a:stretch/>
        </p:blipFill>
        <p:spPr>
          <a:xfrm>
            <a:off x="-6137" y="-20538"/>
            <a:ext cx="9146600" cy="3206244"/>
          </a:xfrm>
          <a:prstGeom prst="rect">
            <a:avLst/>
          </a:prstGeom>
        </p:spPr>
      </p:pic>
    </p:spTree>
    <p:extLst>
      <p:ext uri="{BB962C8B-B14F-4D97-AF65-F5344CB8AC3E}">
        <p14:creationId xmlns:p14="http://schemas.microsoft.com/office/powerpoint/2010/main" val="12442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0958"/>
          <a:stretch/>
        </p:blipFill>
        <p:spPr bwMode="auto">
          <a:xfrm>
            <a:off x="0" y="-3"/>
            <a:ext cx="9147600" cy="4194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tshållare för text 3"/>
          <p:cNvSpPr>
            <a:spLocks noGrp="1"/>
          </p:cNvSpPr>
          <p:nvPr>
            <p:ph type="body" sz="quarter" idx="10"/>
          </p:nvPr>
        </p:nvSpPr>
        <p:spPr>
          <a:xfrm>
            <a:off x="760578" y="568325"/>
            <a:ext cx="7704139" cy="590551"/>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66233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Rubrik + Brödtext, ljus bakgrund, Kapitelmärk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ACED7FC-43C7-894A-A901-859E163D61C4}"/>
              </a:ext>
            </a:extLst>
          </p:cNvPr>
          <p:cNvSpPr/>
          <p:nvPr userDrawn="1"/>
        </p:nvSpPr>
        <p:spPr>
          <a:xfrm>
            <a:off x="0" y="0"/>
            <a:ext cx="9144000" cy="4195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3"/>
          <p:cNvSpPr>
            <a:spLocks noGrp="1"/>
          </p:cNvSpPr>
          <p:nvPr>
            <p:ph type="body" sz="quarter" idx="10"/>
          </p:nvPr>
        </p:nvSpPr>
        <p:spPr>
          <a:xfrm>
            <a:off x="760578" y="568325"/>
            <a:ext cx="7704139" cy="590551"/>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270956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311529" y="589389"/>
            <a:ext cx="7076822" cy="759002"/>
          </a:xfrm>
        </p:spPr>
        <p:txBody>
          <a:bodyPr/>
          <a:lstStyle/>
          <a:p>
            <a:r>
              <a:rPr lang="sv-SE"/>
              <a:t>Klicka här för att ändra format</a:t>
            </a:r>
            <a:endParaRPr lang="en-US"/>
          </a:p>
        </p:txBody>
      </p:sp>
    </p:spTree>
    <p:extLst>
      <p:ext uri="{BB962C8B-B14F-4D97-AF65-F5344CB8AC3E}">
        <p14:creationId xmlns:p14="http://schemas.microsoft.com/office/powerpoint/2010/main" val="146092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solidFill>
              </a:defRPr>
            </a:lvl1pPr>
          </a:lstStyle>
          <a:p>
            <a:r>
              <a:rPr lang="sv-SE"/>
              <a:t>Klicka här för att ändra format</a:t>
            </a:r>
            <a:endParaRPr lang="en-US"/>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Redigera format för bakgrundstext</a:t>
            </a:r>
          </a:p>
        </p:txBody>
      </p:sp>
      <p:sp>
        <p:nvSpPr>
          <p:cNvPr id="7" name="Rectangle 6"/>
          <p:cNvSpPr/>
          <p:nvPr userDrawn="1"/>
        </p:nvSpPr>
        <p:spPr>
          <a:xfrm>
            <a:off x="0" y="571499"/>
            <a:ext cx="2573001" cy="40005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60958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Content Placeholder 2"/>
          <p:cNvSpPr>
            <a:spLocks noGrp="1"/>
          </p:cNvSpPr>
          <p:nvPr>
            <p:ph idx="1"/>
          </p:nvPr>
        </p:nvSpPr>
        <p:spPr>
          <a:xfrm>
            <a:off x="1311531" y="1463899"/>
            <a:ext cx="7076821" cy="29359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909444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89689" y="158538"/>
            <a:ext cx="2057400" cy="273844"/>
          </a:xfrm>
          <a:prstGeom prst="rect">
            <a:avLst/>
          </a:prstGeom>
        </p:spPr>
        <p:txBody>
          <a:bodyPr/>
          <a:lstStyle/>
          <a:p>
            <a:fld id="{5586B75A-687E-405C-8A0B-8D00578BA2C3}" type="datetimeFigureOut">
              <a:rPr lang="en-US" dirty="0"/>
              <a:pPr/>
              <a:t>1/18/2024</a:t>
            </a:fld>
            <a:endParaRPr lang="en-US"/>
          </a:p>
        </p:txBody>
      </p:sp>
      <p:sp>
        <p:nvSpPr>
          <p:cNvPr id="6" name="Footer Placeholder 5"/>
          <p:cNvSpPr>
            <a:spLocks noGrp="1"/>
          </p:cNvSpPr>
          <p:nvPr>
            <p:ph type="ftr" sz="quarter" idx="11"/>
          </p:nvPr>
        </p:nvSpPr>
        <p:spPr>
          <a:xfrm>
            <a:off x="2901951" y="4767263"/>
            <a:ext cx="4433638"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7975602" y="4767263"/>
            <a:ext cx="1148195" cy="273844"/>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24963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311531" y="589389"/>
            <a:ext cx="7076819" cy="759002"/>
          </a:xfrm>
        </p:spPr>
        <p:txBody>
          <a:bodyPr/>
          <a:lstStyle/>
          <a:p>
            <a:r>
              <a:rPr lang="sv-SE"/>
              <a:t>Klicka här för att ändra format</a:t>
            </a:r>
            <a:endParaRPr lang="en-US"/>
          </a:p>
        </p:txBody>
      </p:sp>
      <p:sp>
        <p:nvSpPr>
          <p:cNvPr id="3" name="Content Placeholder 2"/>
          <p:cNvSpPr>
            <a:spLocks noGrp="1"/>
          </p:cNvSpPr>
          <p:nvPr>
            <p:ph sz="half" idx="1"/>
          </p:nvPr>
        </p:nvSpPr>
        <p:spPr>
          <a:xfrm>
            <a:off x="1311530" y="1463899"/>
            <a:ext cx="3413567" cy="293591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986350" y="1463898"/>
            <a:ext cx="3402000" cy="293591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65771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å 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192588"/>
          </a:xfrm>
          <a:prstGeom prst="rect">
            <a:avLst/>
          </a:prstGeom>
        </p:spPr>
      </p:pic>
      <p:sp>
        <p:nvSpPr>
          <p:cNvPr id="5" name="Platshållare för bild 4"/>
          <p:cNvSpPr>
            <a:spLocks noGrp="1"/>
          </p:cNvSpPr>
          <p:nvPr>
            <p:ph type="pic" sz="quarter" idx="10"/>
          </p:nvPr>
        </p:nvSpPr>
        <p:spPr>
          <a:xfrm>
            <a:off x="0" y="1"/>
            <a:ext cx="9144000" cy="4192587"/>
          </a:xfrm>
        </p:spPr>
        <p:txBody>
          <a:bodyPr/>
          <a:lstStyle>
            <a:lvl1pPr marL="0" indent="0">
              <a:buNone/>
              <a:defRPr/>
            </a:lvl1pPr>
          </a:lstStyle>
          <a:p>
            <a:r>
              <a:rPr lang="sv-SE"/>
              <a:t>Klicka på ikonen för att lägga till en bild</a:t>
            </a:r>
            <a:endParaRPr lang="sv-SE" dirty="0"/>
          </a:p>
        </p:txBody>
      </p:sp>
      <p:sp>
        <p:nvSpPr>
          <p:cNvPr id="2" name="Rubrik 1"/>
          <p:cNvSpPr>
            <a:spLocks noGrp="1"/>
          </p:cNvSpPr>
          <p:nvPr>
            <p:ph type="ctrTitle"/>
          </p:nvPr>
        </p:nvSpPr>
        <p:spPr>
          <a:xfrm>
            <a:off x="762549" y="1168004"/>
            <a:ext cx="7704139" cy="756084"/>
          </a:xfrm>
        </p:spPr>
        <p:txBody>
          <a:bodyPr>
            <a:noAutofit/>
          </a:bodyPr>
          <a:lstStyle>
            <a:lvl1pPr algn="l">
              <a:defRPr sz="440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8277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punktlista + kapitelmärkning">
    <p:spTree>
      <p:nvGrpSpPr>
        <p:cNvPr id="1" name=""/>
        <p:cNvGrpSpPr/>
        <p:nvPr/>
      </p:nvGrpSpPr>
      <p:grpSpPr>
        <a:xfrm>
          <a:off x="0" y="0"/>
          <a:ext cx="0" cy="0"/>
          <a:chOff x="0" y="0"/>
          <a:chExt cx="0" cy="0"/>
        </a:xfrm>
      </p:grpSpPr>
      <p:sp>
        <p:nvSpPr>
          <p:cNvPr id="2" name="Rubrik 1"/>
          <p:cNvSpPr>
            <a:spLocks noGrp="1"/>
          </p:cNvSpPr>
          <p:nvPr>
            <p:ph type="title"/>
          </p:nvPr>
        </p:nvSpPr>
        <p:spPr>
          <a:xfrm>
            <a:off x="761565" y="573881"/>
            <a:ext cx="7704139" cy="584994"/>
          </a:xfrm>
        </p:spPr>
        <p:txBody>
          <a:bodyPr>
            <a:noAutofit/>
          </a:bodyPr>
          <a:lstStyle>
            <a:lvl1pPr algn="l">
              <a:defRPr sz="3000">
                <a:solidFill>
                  <a:srgbClr val="0050A0"/>
                </a:solidFill>
              </a:defRPr>
            </a:lvl1pPr>
          </a:lstStyle>
          <a:p>
            <a:r>
              <a:rPr lang="sv-SE" dirty="0"/>
              <a:t>Klicka här för att ändra mall för rubrikformat</a:t>
            </a:r>
          </a:p>
        </p:txBody>
      </p:sp>
      <p:sp>
        <p:nvSpPr>
          <p:cNvPr id="8" name="Platshållare för text 7"/>
          <p:cNvSpPr>
            <a:spLocks noGrp="1"/>
          </p:cNvSpPr>
          <p:nvPr>
            <p:ph type="body" sz="quarter" idx="10"/>
          </p:nvPr>
        </p:nvSpPr>
        <p:spPr>
          <a:xfrm>
            <a:off x="761564" y="1329929"/>
            <a:ext cx="7698223" cy="2609973"/>
          </a:xfrm>
        </p:spPr>
        <p:txBody>
          <a:bodyPr>
            <a:noAutofit/>
          </a:bodyPr>
          <a:lstStyle>
            <a:lvl1pPr>
              <a:buClr>
                <a:srgbClr val="0050A0"/>
              </a:buClr>
              <a:defRPr sz="2000">
                <a:solidFill>
                  <a:schemeClr val="tx1"/>
                </a:solidFill>
                <a:latin typeface="+mn-lt"/>
                <a:cs typeface="Arial" panose="020B0604020202020204" pitchFamily="34" charset="0"/>
              </a:defRPr>
            </a:lvl1pPr>
            <a:lvl2pPr marL="742950" indent="-285750">
              <a:buClr>
                <a:srgbClr val="0050A0"/>
              </a:buClr>
              <a:buFont typeface="Arial" panose="020B0604020202020204" pitchFamily="34" charset="0"/>
              <a:buChar char="•"/>
              <a:defRPr sz="1800">
                <a:solidFill>
                  <a:schemeClr val="tx1"/>
                </a:solidFill>
                <a:latin typeface="+mn-lt"/>
                <a:cs typeface="Arial" panose="020B0604020202020204" pitchFamily="34" charset="0"/>
              </a:defRPr>
            </a:lvl2pPr>
            <a:lvl3pPr marL="1143000" indent="-228600">
              <a:buClr>
                <a:srgbClr val="0050A0"/>
              </a:buClr>
              <a:buFont typeface="Arial" panose="020B0604020202020204" pitchFamily="34" charset="0"/>
              <a:buChar char="•"/>
              <a:defRPr sz="1600">
                <a:solidFill>
                  <a:schemeClr val="tx1"/>
                </a:solidFill>
                <a:latin typeface="+mn-lt"/>
                <a:cs typeface="Arial" panose="020B0604020202020204" pitchFamily="34" charset="0"/>
              </a:defRPr>
            </a:lvl3pPr>
            <a:lvl4pPr marL="1600200" indent="-228600">
              <a:buClr>
                <a:srgbClr val="0050A0"/>
              </a:buClr>
              <a:buFont typeface="Arial" panose="020B0604020202020204" pitchFamily="34" charset="0"/>
              <a:buChar char="•"/>
              <a:defRPr sz="1400">
                <a:solidFill>
                  <a:schemeClr val="tx1"/>
                </a:solidFill>
                <a:latin typeface="+mn-lt"/>
                <a:cs typeface="Arial" panose="020B0604020202020204" pitchFamily="34" charset="0"/>
              </a:defRPr>
            </a:lvl4pPr>
            <a:lvl5pPr marL="2057400" indent="-228600">
              <a:buClr>
                <a:srgbClr val="0050A0"/>
              </a:buClr>
              <a:buFont typeface="Arial" panose="020B0604020202020204" pitchFamily="34" charset="0"/>
              <a:buChar char="•"/>
              <a:defRPr sz="1200">
                <a:solidFill>
                  <a:schemeClr val="tx1"/>
                </a:solidFill>
                <a:latin typeface="+mn-lt"/>
                <a:cs typeface="Arial" panose="020B0604020202020204" pitchFamily="34" charset="0"/>
              </a:defRPr>
            </a:lvl5pPr>
          </a:lstStyle>
          <a:p>
            <a:pPr lvl="0"/>
            <a:r>
              <a:rPr lang="sv-SE"/>
              <a:t>Redigera format för bakgrundstext
Nivå två
Nivå tre
Nivå fyra
Nivå fem</a:t>
            </a:r>
            <a:endParaRPr lang="sv-SE" dirty="0"/>
          </a:p>
        </p:txBody>
      </p:sp>
      <p:sp>
        <p:nvSpPr>
          <p:cNvPr id="6" name="Platshållare för text 5"/>
          <p:cNvSpPr>
            <a:spLocks noGrp="1"/>
          </p:cNvSpPr>
          <p:nvPr>
            <p:ph type="body" sz="quarter" idx="11"/>
          </p:nvPr>
        </p:nvSpPr>
        <p:spPr>
          <a:xfrm>
            <a:off x="396000" y="248400"/>
            <a:ext cx="8063787" cy="161175"/>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203313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rödtext,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755650" y="573882"/>
            <a:ext cx="3816350"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6" name="Platshållare för text 5"/>
          <p:cNvSpPr>
            <a:spLocks noGrp="1"/>
          </p:cNvSpPr>
          <p:nvPr>
            <p:ph type="body" sz="quarter" idx="11"/>
          </p:nvPr>
        </p:nvSpPr>
        <p:spPr>
          <a:xfrm>
            <a:off x="755650" y="1330110"/>
            <a:ext cx="3816350" cy="2862081"/>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9" name="Platshållare för bild 8"/>
          <p:cNvSpPr>
            <a:spLocks noGrp="1"/>
          </p:cNvSpPr>
          <p:nvPr>
            <p:ph type="pic" sz="quarter" idx="12"/>
          </p:nvPr>
        </p:nvSpPr>
        <p:spPr>
          <a:xfrm>
            <a:off x="4859788" y="573882"/>
            <a:ext cx="3600000" cy="3618310"/>
          </a:xfrm>
        </p:spPr>
        <p:txBody>
          <a:bodyPr/>
          <a:lstStyle>
            <a:lvl1pPr marL="0" indent="0">
              <a:buNone/>
              <a:defRPr/>
            </a:lvl1pPr>
          </a:lstStyle>
          <a:p>
            <a:r>
              <a:rPr lang="sv-SE"/>
              <a:t>Klicka på ikonen för att lägga till en bild</a:t>
            </a:r>
            <a:endParaRPr lang="sv-SE" dirty="0"/>
          </a:p>
        </p:txBody>
      </p:sp>
      <p:sp>
        <p:nvSpPr>
          <p:cNvPr id="5"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6847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755650"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9" name="Platshållare för bild 8"/>
          <p:cNvSpPr>
            <a:spLocks noGrp="1" noChangeAspect="1"/>
          </p:cNvSpPr>
          <p:nvPr>
            <p:ph type="pic" sz="quarter" idx="12"/>
          </p:nvPr>
        </p:nvSpPr>
        <p:spPr>
          <a:xfrm>
            <a:off x="755650" y="1329614"/>
            <a:ext cx="7704139" cy="2610562"/>
          </a:xfrm>
        </p:spPr>
        <p:txBody>
          <a:bodyPr/>
          <a:lstStyle>
            <a:lvl1pPr marL="0" indent="0">
              <a:buNone/>
              <a:defRPr/>
            </a:lvl1pPr>
          </a:lstStyle>
          <a:p>
            <a:r>
              <a:rPr lang="sv-SE"/>
              <a:t>Klicka på ikonen för att lägga till en bild</a:t>
            </a:r>
            <a:endParaRPr lang="sv-SE" dirty="0"/>
          </a:p>
        </p:txBody>
      </p:sp>
      <p:sp>
        <p:nvSpPr>
          <p:cNvPr id="5" name="Platshållare för text 5"/>
          <p:cNvSpPr>
            <a:spLocks noGrp="1"/>
          </p:cNvSpPr>
          <p:nvPr>
            <p:ph type="body" sz="quarter" idx="13"/>
          </p:nvPr>
        </p:nvSpPr>
        <p:spPr>
          <a:xfrm>
            <a:off x="395288" y="249492"/>
            <a:ext cx="8064500" cy="160083"/>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96006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1" b="41032"/>
          <a:stretch/>
        </p:blipFill>
        <p:spPr bwMode="auto">
          <a:xfrm>
            <a:off x="0" y="-2"/>
            <a:ext cx="9147670" cy="41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tshållare för text 3"/>
          <p:cNvSpPr>
            <a:spLocks noGrp="1"/>
          </p:cNvSpPr>
          <p:nvPr>
            <p:ph type="body" sz="quarter" idx="10"/>
          </p:nvPr>
        </p:nvSpPr>
        <p:spPr>
          <a:xfrm>
            <a:off x="755650" y="573882"/>
            <a:ext cx="7704139" cy="584993"/>
          </a:xfrm>
        </p:spPr>
        <p:txBody>
          <a:bodyPr anchor="ctr">
            <a:noAutofit/>
          </a:bodyPr>
          <a:lstStyle>
            <a:lvl1pPr marL="0" indent="0" algn="l">
              <a:buNone/>
              <a:defRPr sz="3000">
                <a:solidFill>
                  <a:schemeClr val="bg1"/>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25563"/>
            <a:ext cx="7704065" cy="2614340"/>
          </a:xfrm>
        </p:spPr>
        <p:txBody>
          <a:bodyPr>
            <a:noAutofit/>
          </a:bodyPr>
          <a:lstStyle>
            <a:lvl1pPr marL="0" indent="0">
              <a:spcBef>
                <a:spcPts val="600"/>
              </a:spcBef>
              <a:spcAft>
                <a:spcPts val="600"/>
              </a:spcAft>
              <a:buNone/>
              <a:defRPr sz="200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5562"/>
            <a:ext cx="8064427" cy="164014"/>
          </a:xfrm>
        </p:spPr>
        <p:txBody>
          <a:bodyPr anchor="ctr">
            <a:noAutofit/>
          </a:bodyPr>
          <a:lstStyle>
            <a:lvl1pPr marL="0" indent="0">
              <a:buFontTx/>
              <a:buNone/>
              <a:defRPr sz="1000" b="1">
                <a:solidFill>
                  <a:schemeClr val="bg1"/>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22247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1548"/>
          <a:stretch/>
        </p:blipFill>
        <p:spPr bwMode="auto">
          <a:xfrm>
            <a:off x="-6263" y="-2"/>
            <a:ext cx="9150263" cy="41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tshållare för text 3"/>
          <p:cNvSpPr>
            <a:spLocks noGrp="1"/>
          </p:cNvSpPr>
          <p:nvPr>
            <p:ph type="body" sz="quarter" idx="10"/>
          </p:nvPr>
        </p:nvSpPr>
        <p:spPr>
          <a:xfrm>
            <a:off x="760578"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195110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 + Brödtext, ljus bakgrund, Kapitelmärkn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3E08A02-F581-7345-BCB7-2EB45552AE42}"/>
              </a:ext>
            </a:extLst>
          </p:cNvPr>
          <p:cNvSpPr/>
          <p:nvPr userDrawn="1"/>
        </p:nvSpPr>
        <p:spPr>
          <a:xfrm>
            <a:off x="0" y="0"/>
            <a:ext cx="9144000" cy="4195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3"/>
          <p:cNvSpPr>
            <a:spLocks noGrp="1"/>
          </p:cNvSpPr>
          <p:nvPr>
            <p:ph type="body" sz="quarter" idx="10"/>
          </p:nvPr>
        </p:nvSpPr>
        <p:spPr>
          <a:xfrm>
            <a:off x="760578"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1"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85870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1" b="40931"/>
          <a:stretch/>
        </p:blipFill>
        <p:spPr bwMode="auto">
          <a:xfrm>
            <a:off x="0" y="-3"/>
            <a:ext cx="9147600" cy="4194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tshållare för text 3"/>
          <p:cNvSpPr>
            <a:spLocks noGrp="1"/>
          </p:cNvSpPr>
          <p:nvPr>
            <p:ph type="body" sz="quarter" idx="10"/>
          </p:nvPr>
        </p:nvSpPr>
        <p:spPr>
          <a:xfrm>
            <a:off x="755650" y="568325"/>
            <a:ext cx="7704139" cy="590550"/>
          </a:xfrm>
        </p:spPr>
        <p:txBody>
          <a:bodyPr anchor="ctr">
            <a:noAutofit/>
          </a:bodyPr>
          <a:lstStyle>
            <a:lvl1pPr marL="0" indent="0" algn="l">
              <a:buNone/>
              <a:defRPr sz="3000">
                <a:solidFill>
                  <a:schemeClr val="bg1"/>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576" y="1329929"/>
            <a:ext cx="7704139" cy="2609974"/>
          </a:xfrm>
        </p:spPr>
        <p:txBody>
          <a:bodyPr>
            <a:noAutofit/>
          </a:bodyPr>
          <a:lstStyle>
            <a:lvl1pPr marL="0" indent="0">
              <a:spcBef>
                <a:spcPts val="600"/>
              </a:spcBef>
              <a:spcAft>
                <a:spcPts val="600"/>
              </a:spcAft>
              <a:buNone/>
              <a:defRPr sz="200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5562"/>
            <a:ext cx="8064427" cy="164014"/>
          </a:xfrm>
        </p:spPr>
        <p:txBody>
          <a:bodyPr anchor="ctr">
            <a:noAutofit/>
          </a:bodyPr>
          <a:lstStyle>
            <a:lvl1pPr marL="0" indent="0">
              <a:buFontTx/>
              <a:buNone/>
              <a:defRPr sz="1000" b="1">
                <a:solidFill>
                  <a:schemeClr val="bg1"/>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241248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5651" y="205979"/>
            <a:ext cx="7704138" cy="857250"/>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755651" y="1200151"/>
            <a:ext cx="7704138" cy="266774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descr="En bild som visar text, skärmbild, Teckensnitt, vit&#10;&#10;Automatiskt genererad beskrivning">
            <a:extLst>
              <a:ext uri="{FF2B5EF4-FFF2-40B4-BE49-F238E27FC236}">
                <a16:creationId xmlns:a16="http://schemas.microsoft.com/office/drawing/2014/main" id="{78469E7A-987F-9E0C-F5CF-8DA7362F9303}"/>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833" t="29126" r="8833" b="36500"/>
          <a:stretch/>
        </p:blipFill>
        <p:spPr>
          <a:xfrm>
            <a:off x="1331640" y="4659982"/>
            <a:ext cx="6480720" cy="385515"/>
          </a:xfrm>
          <a:prstGeom prst="rect">
            <a:avLst/>
          </a:prstGeom>
        </p:spPr>
      </p:pic>
    </p:spTree>
    <p:extLst>
      <p:ext uri="{BB962C8B-B14F-4D97-AF65-F5344CB8AC3E}">
        <p14:creationId xmlns:p14="http://schemas.microsoft.com/office/powerpoint/2010/main" val="80796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3" r:id="rId5"/>
    <p:sldLayoutId id="2147483655" r:id="rId6"/>
    <p:sldLayoutId id="2147483654" r:id="rId7"/>
    <p:sldLayoutId id="2147483660" r:id="rId8"/>
    <p:sldLayoutId id="2147483658" r:id="rId9"/>
    <p:sldLayoutId id="2147483659" r:id="rId10"/>
    <p:sldLayoutId id="2147483661" r:id="rId11"/>
    <p:sldLayoutId id="2147483664" r:id="rId12"/>
    <p:sldLayoutId id="2147483665" r:id="rId13"/>
    <p:sldLayoutId id="2147483666" r:id="rId14"/>
    <p:sldLayoutId id="2147483667" r:id="rId15"/>
    <p:sldLayoutId id="2147483668" r:id="rId16"/>
  </p:sldLayoutIdLst>
  <p:txStyles>
    <p:titleStyle>
      <a:lvl1pPr algn="ctr" defTabSz="914400" rtl="0" eaLnBrk="1" latinLnBrk="0" hangingPunct="1">
        <a:spcBef>
          <a:spcPct val="0"/>
        </a:spcBef>
        <a:buNone/>
        <a:defRPr sz="4400" kern="1200">
          <a:solidFill>
            <a:srgbClr val="0050A0"/>
          </a:solidFill>
          <a:latin typeface="+mj-lt"/>
          <a:ea typeface="+mj-ea"/>
          <a:cs typeface="Arial" panose="020B0604020202020204" pitchFamily="34" charset="0"/>
        </a:defRPr>
      </a:lvl1pPr>
    </p:titleStyle>
    <p:body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3" userDrawn="1">
          <p15:clr>
            <a:srgbClr val="F26B43"/>
          </p15:clr>
        </p15:guide>
        <p15:guide id="2" pos="476" userDrawn="1">
          <p15:clr>
            <a:srgbClr val="F26B43"/>
          </p15:clr>
        </p15:guide>
        <p15:guide id="3" orient="horz" pos="158" userDrawn="1">
          <p15:clr>
            <a:srgbClr val="F26B43"/>
          </p15:clr>
        </p15:guide>
        <p15:guide id="4" orient="horz" pos="259" userDrawn="1">
          <p15:clr>
            <a:srgbClr val="F26B43"/>
          </p15:clr>
        </p15:guide>
        <p15:guide id="5" orient="horz" pos="835" userDrawn="1">
          <p15:clr>
            <a:srgbClr val="F26B43"/>
          </p15:clr>
        </p15:guide>
        <p15:guide id="6" orient="horz" pos="730" userDrawn="1">
          <p15:clr>
            <a:srgbClr val="F26B43"/>
          </p15:clr>
        </p15:guide>
        <p15:guide id="7" pos="5329" userDrawn="1">
          <p15:clr>
            <a:srgbClr val="F26B43"/>
          </p15:clr>
        </p15:guide>
        <p15:guide id="8" pos="249" userDrawn="1">
          <p15:clr>
            <a:srgbClr val="F26B43"/>
          </p15:clr>
        </p15:guide>
        <p15:guide id="9" orient="horz" pos="2482" userDrawn="1">
          <p15:clr>
            <a:srgbClr val="F26B43"/>
          </p15:clr>
        </p15:guide>
        <p15:guide id="10" orient="horz" pos="358" userDrawn="1">
          <p15:clr>
            <a:srgbClr val="F26B43"/>
          </p15:clr>
        </p15:guide>
        <p15:guide id="12" orient="horz" pos="2835" userDrawn="1">
          <p15:clr>
            <a:srgbClr val="F26B43"/>
          </p15:clr>
        </p15:guide>
        <p15:guide id="13" orient="horz" pos="3044" userDrawn="1">
          <p15:clr>
            <a:srgbClr val="F26B43"/>
          </p15:clr>
        </p15:guide>
        <p15:guide id="14" pos="2880" userDrawn="1">
          <p15:clr>
            <a:srgbClr val="F26B43"/>
          </p15:clr>
        </p15:guide>
        <p15:guide id="15" pos="30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kr.se/skr/integrationsocialomsorg/socialomsorg/jamstalldsocialtjanst/pilotprojektforjamstalldsocialtjanst.54720.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28.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3-7773.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hyperlink" Target="mailto:mejladress@mejl.s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4FB43BB3-A99F-83AA-B47F-4175C04AAB7D}"/>
              </a:ext>
            </a:extLst>
          </p:cNvPr>
          <p:cNvSpPr>
            <a:spLocks noGrp="1"/>
          </p:cNvSpPr>
          <p:nvPr>
            <p:ph type="body" sz="quarter" idx="10"/>
          </p:nvPr>
        </p:nvSpPr>
        <p:spPr>
          <a:xfrm>
            <a:off x="467863" y="1522202"/>
            <a:ext cx="3816350" cy="584993"/>
          </a:xfrm>
        </p:spPr>
        <p:txBody>
          <a:bodyPr/>
          <a:lstStyle/>
          <a:p>
            <a:r>
              <a:rPr lang="sv-SE" dirty="0"/>
              <a:t>Utbildning till stöd för individbaserad systematisk uppföljning i socialtjänsten</a:t>
            </a:r>
            <a:endParaRPr lang="en-US" dirty="0"/>
          </a:p>
        </p:txBody>
      </p:sp>
      <p:sp>
        <p:nvSpPr>
          <p:cNvPr id="11" name="Text Placeholder 2">
            <a:extLst>
              <a:ext uri="{FF2B5EF4-FFF2-40B4-BE49-F238E27FC236}">
                <a16:creationId xmlns:a16="http://schemas.microsoft.com/office/drawing/2014/main" id="{7797309D-6D78-E09C-B426-3E9D2A59F65B}"/>
              </a:ext>
            </a:extLst>
          </p:cNvPr>
          <p:cNvSpPr>
            <a:spLocks noGrp="1"/>
          </p:cNvSpPr>
          <p:nvPr>
            <p:ph type="body" sz="quarter" idx="11"/>
          </p:nvPr>
        </p:nvSpPr>
        <p:spPr>
          <a:xfrm>
            <a:off x="467863" y="3219822"/>
            <a:ext cx="3816350" cy="881600"/>
          </a:xfrm>
        </p:spPr>
        <p:txBody>
          <a:bodyPr/>
          <a:lstStyle/>
          <a:p>
            <a:r>
              <a:rPr lang="sv-SE" sz="2000" dirty="0"/>
              <a:t>Utbildningsdag 2</a:t>
            </a:r>
          </a:p>
          <a:p>
            <a:r>
              <a:rPr lang="sv-SE" sz="2000" dirty="0"/>
              <a:t>Ort och datum</a:t>
            </a:r>
            <a:endParaRPr lang="sv-SE" dirty="0"/>
          </a:p>
          <a:p>
            <a:endParaRPr lang="en-US" dirty="0"/>
          </a:p>
        </p:txBody>
      </p:sp>
      <p:pic>
        <p:nvPicPr>
          <p:cNvPr id="4" name="Platshållare för bild 3">
            <a:extLst>
              <a:ext uri="{FF2B5EF4-FFF2-40B4-BE49-F238E27FC236}">
                <a16:creationId xmlns:a16="http://schemas.microsoft.com/office/drawing/2014/main" id="{1BBEC6F7-6F86-799D-8326-5DC9DD3B437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252" r="-1" b="-1"/>
          <a:stretch/>
        </p:blipFill>
        <p:spPr bwMode="auto">
          <a:xfrm>
            <a:off x="4859788" y="573882"/>
            <a:ext cx="3600000" cy="36183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00752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7496-499A-19B5-4031-35504F3D88ED}"/>
              </a:ext>
            </a:extLst>
          </p:cNvPr>
          <p:cNvSpPr>
            <a:spLocks noGrp="1"/>
          </p:cNvSpPr>
          <p:nvPr>
            <p:ph type="title"/>
          </p:nvPr>
        </p:nvSpPr>
        <p:spPr/>
        <p:txBody>
          <a:bodyPr/>
          <a:lstStyle/>
          <a:p>
            <a:pPr algn="l"/>
            <a:r>
              <a:rPr lang="en-US" sz="3600" dirty="0"/>
              <a:t>Risk för </a:t>
            </a:r>
            <a:r>
              <a:rPr lang="en-US" sz="3600" dirty="0" err="1"/>
              <a:t>diskriminering</a:t>
            </a:r>
            <a:endParaRPr lang="en-US" sz="3600" dirty="0"/>
          </a:p>
        </p:txBody>
      </p:sp>
      <p:sp>
        <p:nvSpPr>
          <p:cNvPr id="3" name="Content Placeholder 2">
            <a:extLst>
              <a:ext uri="{FF2B5EF4-FFF2-40B4-BE49-F238E27FC236}">
                <a16:creationId xmlns:a16="http://schemas.microsoft.com/office/drawing/2014/main" id="{62FBC124-A414-81F4-539A-4C4C6A549422}"/>
              </a:ext>
            </a:extLst>
          </p:cNvPr>
          <p:cNvSpPr>
            <a:spLocks noGrp="1"/>
          </p:cNvSpPr>
          <p:nvPr>
            <p:ph type="body" sz="quarter" idx="10"/>
          </p:nvPr>
        </p:nvSpPr>
        <p:spPr/>
        <p:txBody>
          <a:bodyPr>
            <a:noAutofit/>
          </a:bodyPr>
          <a:lstStyle/>
          <a:p>
            <a:r>
              <a:rPr lang="sv-SE" dirty="0"/>
              <a:t>Diskriminering är förbjuden i socialtjänstens verksamhet. </a:t>
            </a:r>
          </a:p>
          <a:p>
            <a:endParaRPr lang="sv-SE" dirty="0"/>
          </a:p>
          <a:p>
            <a:r>
              <a:rPr lang="sv-SE" dirty="0"/>
              <a:t>Diskriminering betyder att behandlas sämre än en annan person utifrån någon av de sju diskrimineringsgrunderna i diskrimineringslagen. </a:t>
            </a:r>
          </a:p>
          <a:p>
            <a:endParaRPr lang="sv-SE" dirty="0"/>
          </a:p>
          <a:p>
            <a:r>
              <a:rPr lang="sv-SE" dirty="0"/>
              <a:t>De sju diskrimineringsgrunderna är; kön, könsöverskridande identitet eller uttryck, etnisk tillhörighet, religion eller annan trosuppfattning, funktionsnedsättning, sexuell läggning och ålder</a:t>
            </a:r>
            <a:endParaRPr lang="en-US" dirty="0"/>
          </a:p>
        </p:txBody>
      </p:sp>
    </p:spTree>
    <p:extLst>
      <p:ext uri="{BB962C8B-B14F-4D97-AF65-F5344CB8AC3E}">
        <p14:creationId xmlns:p14="http://schemas.microsoft.com/office/powerpoint/2010/main" val="267695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978380-AA44-1EAF-99FD-5A182FDF179D}"/>
              </a:ext>
            </a:extLst>
          </p:cNvPr>
          <p:cNvSpPr>
            <a:spLocks noGrp="1"/>
          </p:cNvSpPr>
          <p:nvPr>
            <p:ph type="title"/>
          </p:nvPr>
        </p:nvSpPr>
        <p:spPr/>
        <p:txBody>
          <a:bodyPr anchor="ctr"/>
          <a:lstStyle/>
          <a:p>
            <a:pPr algn="l"/>
            <a:r>
              <a:rPr lang="sv-SE" sz="3600" dirty="0"/>
              <a:t>Jämställdhetspolitiska mål</a:t>
            </a:r>
            <a:endParaRPr lang="en-US" sz="3600" dirty="0"/>
          </a:p>
        </p:txBody>
      </p:sp>
      <p:sp>
        <p:nvSpPr>
          <p:cNvPr id="4" name="Platshållare för text 2">
            <a:extLst>
              <a:ext uri="{FF2B5EF4-FFF2-40B4-BE49-F238E27FC236}">
                <a16:creationId xmlns:a16="http://schemas.microsoft.com/office/drawing/2014/main" id="{98FFF0A9-6B69-63FE-CF17-DF5BEF2E8E23}"/>
              </a:ext>
            </a:extLst>
          </p:cNvPr>
          <p:cNvSpPr txBox="1">
            <a:spLocks/>
          </p:cNvSpPr>
          <p:nvPr/>
        </p:nvSpPr>
        <p:spPr>
          <a:xfrm>
            <a:off x="761565" y="1420262"/>
            <a:ext cx="3666328" cy="2302976"/>
          </a:xfrm>
          <a:prstGeom prst="rect">
            <a:avLst/>
          </a:prstGeom>
        </p:spPr>
        <p:txBody>
          <a:bodyPr vert="horz" lIns="68580" tIns="34290" rIns="68580" bIns="34290" rtlCol="0" anchor="ctr">
            <a:no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lnSpc>
                <a:spcPct val="90000"/>
              </a:lnSpc>
              <a:buNone/>
            </a:pPr>
            <a:r>
              <a:rPr lang="sv-SE" sz="1800" dirty="0"/>
              <a:t>Det övergripande målet för svensk </a:t>
            </a:r>
            <a:r>
              <a:rPr lang="sv-SE" sz="1800" dirty="0" err="1"/>
              <a:t>jämställdhetspolitik</a:t>
            </a:r>
            <a:r>
              <a:rPr lang="sv-SE" sz="1800" dirty="0"/>
              <a:t> är att kvinnor och män ska ha </a:t>
            </a:r>
            <a:r>
              <a:rPr lang="sv-SE" sz="1800" b="1" dirty="0"/>
              <a:t>samma makt att forma samhället och sina egna liv.</a:t>
            </a:r>
            <a:endParaRPr lang="sv-SE" sz="1800" dirty="0"/>
          </a:p>
        </p:txBody>
      </p:sp>
      <p:sp>
        <p:nvSpPr>
          <p:cNvPr id="5" name="Platshållare för text 1">
            <a:extLst>
              <a:ext uri="{FF2B5EF4-FFF2-40B4-BE49-F238E27FC236}">
                <a16:creationId xmlns:a16="http://schemas.microsoft.com/office/drawing/2014/main" id="{AFB6087E-BD80-84ED-F4EB-A22304FEFAFA}"/>
              </a:ext>
            </a:extLst>
          </p:cNvPr>
          <p:cNvSpPr txBox="1">
            <a:spLocks/>
          </p:cNvSpPr>
          <p:nvPr/>
        </p:nvSpPr>
        <p:spPr>
          <a:xfrm>
            <a:off x="4427893" y="1348894"/>
            <a:ext cx="4248472" cy="2935910"/>
          </a:xfrm>
          <a:prstGeom prst="rect">
            <a:avLst/>
          </a:prstGeom>
        </p:spPr>
        <p:txBody>
          <a:bodyPr anchor="ctr">
            <a:no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lnSpc>
                <a:spcPct val="90000"/>
              </a:lnSpc>
              <a:buFont typeface="Arial" panose="020B0604020202020204" pitchFamily="34" charset="0"/>
              <a:buNone/>
            </a:pPr>
            <a:r>
              <a:rPr lang="sv-SE" sz="2200" b="1" dirty="0"/>
              <a:t>       6 delmål:</a:t>
            </a:r>
            <a:endParaRPr lang="sv-SE" sz="2200" dirty="0"/>
          </a:p>
          <a:p>
            <a:pPr marL="741998" lvl="1" indent="-285274">
              <a:lnSpc>
                <a:spcPct val="90000"/>
              </a:lnSpc>
            </a:pPr>
            <a:r>
              <a:rPr lang="sv-SE" dirty="0"/>
              <a:t>En jämn fördelning av makt och inflytande.</a:t>
            </a:r>
          </a:p>
          <a:p>
            <a:pPr marL="742474" lvl="1" indent="-285274">
              <a:lnSpc>
                <a:spcPct val="90000"/>
              </a:lnSpc>
            </a:pPr>
            <a:r>
              <a:rPr lang="sv-SE" dirty="0"/>
              <a:t>Ekonomisk jämställdhet</a:t>
            </a:r>
          </a:p>
          <a:p>
            <a:pPr marL="742474" lvl="1" indent="-285274" fontAlgn="base">
              <a:lnSpc>
                <a:spcPct val="90000"/>
              </a:lnSpc>
            </a:pPr>
            <a:r>
              <a:rPr lang="sv-SE" dirty="0"/>
              <a:t>Jämställd utbildning</a:t>
            </a:r>
          </a:p>
          <a:p>
            <a:pPr marL="742474" lvl="1" indent="-285274" fontAlgn="base">
              <a:lnSpc>
                <a:spcPct val="90000"/>
              </a:lnSpc>
            </a:pPr>
            <a:r>
              <a:rPr lang="sv-SE" dirty="0"/>
              <a:t>Jämn fördelning av det obetalda hem- och omsorgsarbetet</a:t>
            </a:r>
          </a:p>
          <a:p>
            <a:pPr marL="742474" lvl="1" indent="-285274" fontAlgn="base">
              <a:lnSpc>
                <a:spcPct val="90000"/>
              </a:lnSpc>
            </a:pPr>
            <a:r>
              <a:rPr lang="sv-SE" dirty="0"/>
              <a:t>Jämställd hälsa</a:t>
            </a:r>
          </a:p>
          <a:p>
            <a:pPr marL="742474" lvl="1" indent="-285274" fontAlgn="base">
              <a:lnSpc>
                <a:spcPct val="90000"/>
              </a:lnSpc>
            </a:pPr>
            <a:r>
              <a:rPr lang="sv-SE" dirty="0"/>
              <a:t>Mäns våld mot kvinnor ska upphöra</a:t>
            </a:r>
          </a:p>
        </p:txBody>
      </p:sp>
    </p:spTree>
    <p:extLst>
      <p:ext uri="{BB962C8B-B14F-4D97-AF65-F5344CB8AC3E}">
        <p14:creationId xmlns:p14="http://schemas.microsoft.com/office/powerpoint/2010/main" val="24393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EDCEF-EF66-FC5D-DC3E-638AE74DFDE1}"/>
              </a:ext>
            </a:extLst>
          </p:cNvPr>
          <p:cNvSpPr>
            <a:spLocks noGrp="1"/>
          </p:cNvSpPr>
          <p:nvPr>
            <p:ph type="title"/>
          </p:nvPr>
        </p:nvSpPr>
        <p:spPr/>
        <p:txBody>
          <a:bodyPr/>
          <a:lstStyle/>
          <a:p>
            <a:pPr algn="l"/>
            <a:r>
              <a:rPr lang="sv-SE" sz="3600" dirty="0"/>
              <a:t>Teori om varför ojämställdhet bevaras</a:t>
            </a:r>
          </a:p>
        </p:txBody>
      </p:sp>
      <p:sp>
        <p:nvSpPr>
          <p:cNvPr id="2" name="Platshållare för text 1">
            <a:extLst>
              <a:ext uri="{FF2B5EF4-FFF2-40B4-BE49-F238E27FC236}">
                <a16:creationId xmlns:a16="http://schemas.microsoft.com/office/drawing/2014/main" id="{FBE32F3C-FA2A-4E75-B7D3-E2E292F47DC0}"/>
              </a:ext>
            </a:extLst>
          </p:cNvPr>
          <p:cNvSpPr>
            <a:spLocks noGrp="1"/>
          </p:cNvSpPr>
          <p:nvPr>
            <p:ph type="body" sz="quarter" idx="10"/>
          </p:nvPr>
        </p:nvSpPr>
        <p:spPr/>
        <p:txBody>
          <a:bodyPr anchor="ctr">
            <a:noAutofit/>
          </a:bodyPr>
          <a:lstStyle/>
          <a:p>
            <a:pPr marL="228594" indent="-228594">
              <a:buFont typeface="+mj-lt"/>
              <a:buAutoNum type="arabicPeriod"/>
            </a:pPr>
            <a:r>
              <a:rPr lang="sv-SE" sz="2500" dirty="0"/>
              <a:t>Kvinnor och män/flickor och pojkar hålls isär</a:t>
            </a:r>
          </a:p>
          <a:p>
            <a:pPr marL="228594" indent="-228594">
              <a:buFont typeface="+mj-lt"/>
              <a:buAutoNum type="arabicPeriod"/>
            </a:pPr>
            <a:endParaRPr lang="sv-SE" sz="2500" dirty="0"/>
          </a:p>
          <a:p>
            <a:pPr marL="228594" indent="-228594">
              <a:buFont typeface="+mj-lt"/>
              <a:buAutoNum type="arabicPeriod"/>
            </a:pPr>
            <a:r>
              <a:rPr lang="sv-SE" sz="2500" dirty="0"/>
              <a:t>Det manliga värderas högre än det kvinnliga</a:t>
            </a:r>
          </a:p>
          <a:p>
            <a:pPr marL="228594" indent="-228594">
              <a:buFont typeface="+mj-lt"/>
              <a:buAutoNum type="arabicPeriod"/>
            </a:pPr>
            <a:endParaRPr lang="sv-SE" sz="2500" dirty="0"/>
          </a:p>
          <a:p>
            <a:pPr marL="228594" indent="-228594">
              <a:buFont typeface="+mj-lt"/>
              <a:buAutoNum type="arabicPeriod"/>
            </a:pPr>
            <a:r>
              <a:rPr lang="sv-SE" sz="2500" dirty="0"/>
              <a:t>Alla är med och skapar genusordningen</a:t>
            </a:r>
          </a:p>
        </p:txBody>
      </p:sp>
    </p:spTree>
    <p:extLst>
      <p:ext uri="{BB962C8B-B14F-4D97-AF65-F5344CB8AC3E}">
        <p14:creationId xmlns:p14="http://schemas.microsoft.com/office/powerpoint/2010/main" val="60829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B233-405E-4B08-8D5B-A12B7FB4EE7C}"/>
              </a:ext>
            </a:extLst>
          </p:cNvPr>
          <p:cNvSpPr>
            <a:spLocks noGrp="1"/>
          </p:cNvSpPr>
          <p:nvPr>
            <p:ph type="title"/>
          </p:nvPr>
        </p:nvSpPr>
        <p:spPr/>
        <p:txBody>
          <a:bodyPr/>
          <a:lstStyle/>
          <a:p>
            <a:r>
              <a:rPr lang="sv-SE" sz="3600" b="0" dirty="0">
                <a:solidFill>
                  <a:srgbClr val="0050A0"/>
                </a:solidFill>
              </a:rPr>
              <a:t>Jämställdhet som mål och medel</a:t>
            </a:r>
          </a:p>
        </p:txBody>
      </p:sp>
      <p:sp>
        <p:nvSpPr>
          <p:cNvPr id="3" name="Platshållare för innehåll 2">
            <a:extLst>
              <a:ext uri="{FF2B5EF4-FFF2-40B4-BE49-F238E27FC236}">
                <a16:creationId xmlns:a16="http://schemas.microsoft.com/office/drawing/2014/main" id="{474586FA-005F-441B-9C17-3EEA23D34B40}"/>
              </a:ext>
            </a:extLst>
          </p:cNvPr>
          <p:cNvSpPr>
            <a:spLocks noGrp="1"/>
          </p:cNvSpPr>
          <p:nvPr>
            <p:ph type="body" sz="quarter" idx="10"/>
          </p:nvPr>
        </p:nvSpPr>
        <p:spPr/>
        <p:txBody>
          <a:bodyPr anchor="ctr"/>
          <a:lstStyle/>
          <a:p>
            <a:r>
              <a:rPr lang="sv-SE" sz="2100" dirty="0"/>
              <a:t>Jämställdhet som mål – att bestämma sig för att t.ex. aktivt arbeta för jämn fördelning av resurser i verksamhet</a:t>
            </a:r>
          </a:p>
          <a:p>
            <a:endParaRPr lang="sv-SE" sz="2100" dirty="0"/>
          </a:p>
          <a:p>
            <a:r>
              <a:rPr lang="sv-SE" sz="2100" dirty="0"/>
              <a:t>Jämställdhet som (ett) medel för kvalitetsutveckling– en verksamhet som möter allas behov (– det )kan uppfyllas genom att arbeta med jämställdhet</a:t>
            </a:r>
          </a:p>
        </p:txBody>
      </p:sp>
    </p:spTree>
    <p:extLst>
      <p:ext uri="{BB962C8B-B14F-4D97-AF65-F5344CB8AC3E}">
        <p14:creationId xmlns:p14="http://schemas.microsoft.com/office/powerpoint/2010/main" val="133618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2CB99-23FA-4723-9CB8-D227104479BC}"/>
              </a:ext>
            </a:extLst>
          </p:cNvPr>
          <p:cNvSpPr>
            <a:spLocks noGrp="1"/>
          </p:cNvSpPr>
          <p:nvPr>
            <p:ph type="title"/>
          </p:nvPr>
        </p:nvSpPr>
        <p:spPr/>
        <p:txBody>
          <a:bodyPr/>
          <a:lstStyle/>
          <a:p>
            <a:pPr algn="l"/>
            <a:r>
              <a:rPr lang="sv-SE" sz="3600" b="0" dirty="0">
                <a:solidFill>
                  <a:srgbClr val="0050A0"/>
                </a:solidFill>
              </a:rPr>
              <a:t>Kvalitativ och kvantitativ jämställdhet</a:t>
            </a:r>
          </a:p>
        </p:txBody>
      </p:sp>
      <p:sp>
        <p:nvSpPr>
          <p:cNvPr id="3" name="Platshållare för innehåll 2">
            <a:extLst>
              <a:ext uri="{FF2B5EF4-FFF2-40B4-BE49-F238E27FC236}">
                <a16:creationId xmlns:a16="http://schemas.microsoft.com/office/drawing/2014/main" id="{61337962-F544-4733-A5C7-893D1CFF2CEC}"/>
              </a:ext>
            </a:extLst>
          </p:cNvPr>
          <p:cNvSpPr>
            <a:spLocks noGrp="1"/>
          </p:cNvSpPr>
          <p:nvPr>
            <p:ph type="body" sz="quarter" idx="10"/>
          </p:nvPr>
        </p:nvSpPr>
        <p:spPr/>
        <p:txBody>
          <a:bodyPr/>
          <a:lstStyle/>
          <a:p>
            <a:pPr marL="22384" indent="0">
              <a:buNone/>
            </a:pPr>
            <a:r>
              <a:rPr lang="sv-SE" b="1" dirty="0"/>
              <a:t>Kvantitativ jämställdhet – jämn(/balanserad) könsfördelning:</a:t>
            </a:r>
            <a:br>
              <a:rPr lang="sv-SE" dirty="0"/>
            </a:br>
            <a:r>
              <a:rPr lang="sv-SE" dirty="0"/>
              <a:t>Att det råder en jämn fördelning av representation, resurser med mera mellan kvinnor/flickor och män/pojkar. </a:t>
            </a:r>
          </a:p>
          <a:p>
            <a:pPr marL="22384" indent="0">
              <a:buNone/>
            </a:pPr>
            <a:endParaRPr lang="sv-SE" dirty="0"/>
          </a:p>
          <a:p>
            <a:pPr marL="22384" indent="0">
              <a:buNone/>
            </a:pPr>
            <a:r>
              <a:rPr lang="sv-SE" b="1" dirty="0"/>
              <a:t>Kvalitativ jämställdhet:</a:t>
            </a:r>
            <a:br>
              <a:rPr lang="sv-SE" b="1" dirty="0"/>
            </a:br>
            <a:r>
              <a:rPr lang="sv-SE" dirty="0"/>
              <a:t>Att både kvinnors och mäns, flickors och pojkars, kunskaper, erfarenheter och värderingar ges samma tyngd, tas tillvara och får berika och påverka utvecklingen inom alla områden i samhället.</a:t>
            </a:r>
          </a:p>
        </p:txBody>
      </p:sp>
    </p:spTree>
    <p:extLst>
      <p:ext uri="{BB962C8B-B14F-4D97-AF65-F5344CB8AC3E}">
        <p14:creationId xmlns:p14="http://schemas.microsoft.com/office/powerpoint/2010/main" val="393674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4267-C235-A0EA-3249-EA3107C4B9A7}"/>
              </a:ext>
            </a:extLst>
          </p:cNvPr>
          <p:cNvSpPr>
            <a:spLocks noGrp="1"/>
          </p:cNvSpPr>
          <p:nvPr>
            <p:ph type="title"/>
          </p:nvPr>
        </p:nvSpPr>
        <p:spPr/>
        <p:txBody>
          <a:bodyPr/>
          <a:lstStyle/>
          <a:p>
            <a:pPr algn="l"/>
            <a:r>
              <a:rPr lang="en-US" sz="3600" dirty="0" err="1">
                <a:solidFill>
                  <a:srgbClr val="0050A0"/>
                </a:solidFill>
              </a:rPr>
              <a:t>Omotiverade</a:t>
            </a:r>
            <a:r>
              <a:rPr lang="en-US" sz="3600" dirty="0">
                <a:solidFill>
                  <a:srgbClr val="0050A0"/>
                </a:solidFill>
              </a:rPr>
              <a:t> </a:t>
            </a:r>
            <a:r>
              <a:rPr lang="en-US" sz="3600" dirty="0" err="1">
                <a:solidFill>
                  <a:srgbClr val="0050A0"/>
                </a:solidFill>
              </a:rPr>
              <a:t>skillnader</a:t>
            </a:r>
            <a:endParaRPr lang="en-US" sz="3600" dirty="0">
              <a:solidFill>
                <a:srgbClr val="0050A0"/>
              </a:solidFill>
            </a:endParaRPr>
          </a:p>
        </p:txBody>
      </p:sp>
      <p:sp>
        <p:nvSpPr>
          <p:cNvPr id="3" name="Content Placeholder 2">
            <a:extLst>
              <a:ext uri="{FF2B5EF4-FFF2-40B4-BE49-F238E27FC236}">
                <a16:creationId xmlns:a16="http://schemas.microsoft.com/office/drawing/2014/main" id="{6AC97E38-BCCD-0F5E-9A28-57A8A3671DB1}"/>
              </a:ext>
            </a:extLst>
          </p:cNvPr>
          <p:cNvSpPr>
            <a:spLocks noGrp="1"/>
          </p:cNvSpPr>
          <p:nvPr>
            <p:ph type="body" sz="quarter" idx="10"/>
          </p:nvPr>
        </p:nvSpPr>
        <p:spPr/>
        <p:txBody>
          <a:bodyPr/>
          <a:lstStyle/>
          <a:p>
            <a:r>
              <a:rPr lang="sv-SE" sz="1800" dirty="0"/>
              <a:t>Omotiverade skillnader är ett begrepp som används för att tydliggöra när skillnader i inte kan förklaras av faktiska skillnader rörande kön i relation till den enskildes behov, situation eller önskemål. </a:t>
            </a:r>
          </a:p>
          <a:p>
            <a:endParaRPr lang="sv-SE" sz="1800" dirty="0"/>
          </a:p>
          <a:p>
            <a:r>
              <a:rPr lang="sv-SE" sz="1800" dirty="0"/>
              <a:t>I ett fåtal studier har särskilda kriterier för att bedöma omotiverade skillnader använts inom handläggningsprocessen (Myndigheten för vård- och omsorgsanalys, 2018). </a:t>
            </a:r>
          </a:p>
          <a:p>
            <a:endParaRPr lang="sv-SE" sz="1800" dirty="0"/>
          </a:p>
          <a:p>
            <a:r>
              <a:rPr lang="sv-SE" sz="1800" dirty="0"/>
              <a:t>Mer vanligt är dock att det förs ett resonemang om möjliga omotiverade eller motiverade skillnader.</a:t>
            </a:r>
            <a:endParaRPr lang="en-US" sz="1800" dirty="0"/>
          </a:p>
        </p:txBody>
      </p:sp>
    </p:spTree>
    <p:extLst>
      <p:ext uri="{BB962C8B-B14F-4D97-AF65-F5344CB8AC3E}">
        <p14:creationId xmlns:p14="http://schemas.microsoft.com/office/powerpoint/2010/main" val="190989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sz="3600" b="0" dirty="0">
                <a:solidFill>
                  <a:srgbClr val="0050A0"/>
                </a:solidFill>
              </a:rPr>
              <a:t>Sammanställning av data</a:t>
            </a:r>
          </a:p>
        </p:txBody>
      </p:sp>
      <p:sp>
        <p:nvSpPr>
          <p:cNvPr id="3" name="Platshållare för innehåll 2"/>
          <p:cNvSpPr>
            <a:spLocks noGrp="1"/>
          </p:cNvSpPr>
          <p:nvPr>
            <p:ph type="body" sz="quarter" idx="10"/>
          </p:nvPr>
        </p:nvSpPr>
        <p:spPr/>
        <p:txBody>
          <a:bodyPr vert="horz" lIns="68580" tIns="34290" rIns="68580" bIns="34290" rtlCol="0" anchor="ctr">
            <a:noAutofit/>
          </a:bodyPr>
          <a:lstStyle/>
          <a:p>
            <a:r>
              <a:rPr lang="sv-SE" sz="1800" dirty="0"/>
              <a:t>Att sammanställa sin data är ett första steg att göra data användbar för verksamhetsutveckling</a:t>
            </a:r>
            <a:br>
              <a:rPr lang="sv-SE" sz="1800" dirty="0"/>
            </a:br>
            <a:endParaRPr lang="sv-SE" sz="1800" dirty="0"/>
          </a:p>
          <a:p>
            <a:r>
              <a:rPr lang="sv-SE" sz="1800" dirty="0"/>
              <a:t>Sammanställning kan ske variabel för variabel, eller genom korskörningar med olika variabler</a:t>
            </a:r>
            <a:br>
              <a:rPr lang="sv-SE" sz="1800" dirty="0"/>
            </a:br>
            <a:endParaRPr lang="sv-SE" sz="1800" dirty="0"/>
          </a:p>
          <a:p>
            <a:r>
              <a:rPr lang="sv-SE" sz="1800" dirty="0"/>
              <a:t>Bakgrundsvariabler är bra för korskörning, ett sätt att undersöka skillnader i materialet utifrån olika grupper ( tex. med kön som indelningsgrund)</a:t>
            </a:r>
          </a:p>
        </p:txBody>
      </p:sp>
    </p:spTree>
    <p:extLst>
      <p:ext uri="{BB962C8B-B14F-4D97-AF65-F5344CB8AC3E}">
        <p14:creationId xmlns:p14="http://schemas.microsoft.com/office/powerpoint/2010/main" val="396976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53DDC-D579-495D-BFF2-05FB0BBDE147}"/>
              </a:ext>
            </a:extLst>
          </p:cNvPr>
          <p:cNvSpPr>
            <a:spLocks noGrp="1"/>
          </p:cNvSpPr>
          <p:nvPr>
            <p:ph type="title"/>
          </p:nvPr>
        </p:nvSpPr>
        <p:spPr/>
        <p:txBody>
          <a:bodyPr/>
          <a:lstStyle/>
          <a:p>
            <a:pPr algn="l"/>
            <a:r>
              <a:rPr lang="sv-SE" sz="3600" b="0" dirty="0">
                <a:solidFill>
                  <a:srgbClr val="0050A0"/>
                </a:solidFill>
              </a:rPr>
              <a:t>Vad är analys?</a:t>
            </a:r>
          </a:p>
        </p:txBody>
      </p:sp>
      <p:sp>
        <p:nvSpPr>
          <p:cNvPr id="3" name="Platshållare för text 2">
            <a:extLst>
              <a:ext uri="{FF2B5EF4-FFF2-40B4-BE49-F238E27FC236}">
                <a16:creationId xmlns:a16="http://schemas.microsoft.com/office/drawing/2014/main" id="{EB54A4CA-6695-414B-AA40-85649F5CC365}"/>
              </a:ext>
            </a:extLst>
          </p:cNvPr>
          <p:cNvSpPr>
            <a:spLocks noGrp="1"/>
          </p:cNvSpPr>
          <p:nvPr>
            <p:ph type="body" sz="quarter" idx="10"/>
          </p:nvPr>
        </p:nvSpPr>
        <p:spPr/>
        <p:txBody>
          <a:bodyPr/>
          <a:lstStyle/>
          <a:p>
            <a:pPr marL="0" indent="0">
              <a:buNone/>
            </a:pPr>
            <a:r>
              <a:rPr lang="sv-SE" sz="1800" dirty="0"/>
              <a:t>Analys handlar om att titta på ett material och försöka förstå. Beroende på erfarenhet och kunskap ser vi på ett material med olika ögon.</a:t>
            </a:r>
          </a:p>
          <a:p>
            <a:endParaRPr lang="sv-SE" sz="1800" dirty="0"/>
          </a:p>
          <a:p>
            <a:pPr marL="0" indent="0">
              <a:buNone/>
            </a:pPr>
            <a:r>
              <a:rPr lang="sv-SE" sz="1800" dirty="0"/>
              <a:t>Ex. på kunskap</a:t>
            </a:r>
          </a:p>
          <a:p>
            <a:r>
              <a:rPr lang="sv-SE" sz="1800" dirty="0"/>
              <a:t>Kunskap om de vi möter</a:t>
            </a:r>
            <a:endParaRPr lang="sv-SE" sz="1800" dirty="0">
              <a:solidFill>
                <a:srgbClr val="FF0000"/>
              </a:solidFill>
            </a:endParaRPr>
          </a:p>
          <a:p>
            <a:r>
              <a:rPr lang="sv-SE" sz="1800" dirty="0"/>
              <a:t>Kunskap om sin verksamhet</a:t>
            </a:r>
          </a:p>
          <a:p>
            <a:r>
              <a:rPr lang="sv-SE" sz="1800" dirty="0"/>
              <a:t>Kunskap om ett verksamhetsområde</a:t>
            </a:r>
          </a:p>
          <a:p>
            <a:r>
              <a:rPr lang="sv-SE" sz="1800" dirty="0"/>
              <a:t>Kunskap om normer, värderingar och attityder</a:t>
            </a:r>
          </a:p>
          <a:p>
            <a:r>
              <a:rPr lang="sv-SE" sz="1800" dirty="0"/>
              <a:t>Kunskap om ojämställdhetsutmaningar </a:t>
            </a:r>
          </a:p>
        </p:txBody>
      </p:sp>
    </p:spTree>
    <p:extLst>
      <p:ext uri="{BB962C8B-B14F-4D97-AF65-F5344CB8AC3E}">
        <p14:creationId xmlns:p14="http://schemas.microsoft.com/office/powerpoint/2010/main" val="39616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68580" tIns="34290" rIns="68580" bIns="34290" rtlCol="0" anchor="b">
            <a:noAutofit/>
          </a:bodyPr>
          <a:lstStyle/>
          <a:p>
            <a:pPr algn="l"/>
            <a:r>
              <a:rPr lang="sv-SE" sz="3600" b="0" dirty="0">
                <a:solidFill>
                  <a:srgbClr val="0050A0"/>
                </a:solidFill>
              </a:rPr>
              <a:t>Viktigt vid analys</a:t>
            </a:r>
          </a:p>
        </p:txBody>
      </p:sp>
      <p:sp>
        <p:nvSpPr>
          <p:cNvPr id="3" name="Platshållare för innehåll 2"/>
          <p:cNvSpPr>
            <a:spLocks noGrp="1"/>
          </p:cNvSpPr>
          <p:nvPr>
            <p:ph type="body" sz="quarter" idx="10"/>
          </p:nvPr>
        </p:nvSpPr>
        <p:spPr/>
        <p:txBody>
          <a:bodyPr vert="horz" lIns="68580" tIns="34290" rIns="68580" bIns="34290" rtlCol="0" anchor="ctr">
            <a:noAutofit/>
          </a:bodyPr>
          <a:lstStyle/>
          <a:p>
            <a:pPr marL="257175" indent="-257175"/>
            <a:r>
              <a:rPr lang="sv-SE" sz="1600" dirty="0"/>
              <a:t>Fundera över tillförlitlighet i sammanställningar</a:t>
            </a:r>
          </a:p>
          <a:p>
            <a:pPr marL="22384" indent="0">
              <a:spcAft>
                <a:spcPts val="1800"/>
              </a:spcAft>
              <a:buNone/>
            </a:pPr>
            <a:r>
              <a:rPr lang="sv-SE" sz="1600" dirty="0"/>
              <a:t>     	- felaktiga siffror kan ge sken av ”sanning”</a:t>
            </a:r>
            <a:br>
              <a:rPr lang="sv-SE" sz="1600" dirty="0"/>
            </a:br>
            <a:endParaRPr lang="sv-SE" sz="1600" dirty="0"/>
          </a:p>
          <a:p>
            <a:pPr marL="257175" indent="-257175"/>
            <a:r>
              <a:rPr lang="sv-SE" sz="1600" dirty="0"/>
              <a:t>Tolka sammanställningar utifrån</a:t>
            </a:r>
          </a:p>
          <a:p>
            <a:pPr marL="0" indent="0">
              <a:buNone/>
            </a:pPr>
            <a:r>
              <a:rPr lang="sv-SE" sz="1600" dirty="0"/>
              <a:t>	- hur handläggares </a:t>
            </a:r>
            <a:r>
              <a:rPr lang="sv-SE" sz="1600" i="1" dirty="0"/>
              <a:t>skilda uppfattningar</a:t>
            </a:r>
            <a:r>
              <a:rPr lang="sv-SE" sz="1600" dirty="0"/>
              <a:t> kan påverka registreringen </a:t>
            </a:r>
          </a:p>
          <a:p>
            <a:pPr marL="22384" indent="0">
              <a:buNone/>
            </a:pPr>
            <a:r>
              <a:rPr lang="sv-SE" sz="1600" dirty="0"/>
              <a:t>	- hur </a:t>
            </a:r>
            <a:r>
              <a:rPr lang="sv-SE" sz="1600" i="1" dirty="0"/>
              <a:t>urvalet  </a:t>
            </a:r>
            <a:r>
              <a:rPr lang="sv-SE" sz="1600" dirty="0"/>
              <a:t>av individer i uppföljningen påverkar resultatet</a:t>
            </a:r>
          </a:p>
          <a:p>
            <a:pPr marL="22384" indent="0">
              <a:buNone/>
            </a:pPr>
            <a:r>
              <a:rPr lang="sv-SE" sz="1600" dirty="0"/>
              <a:t>	- hur</a:t>
            </a:r>
            <a:r>
              <a:rPr lang="sv-SE" sz="1600" i="1" dirty="0"/>
              <a:t> bortfall (</a:t>
            </a:r>
            <a:r>
              <a:rPr lang="sv-SE" sz="1600" dirty="0"/>
              <a:t>för) av vissa uppgifter påverkar resultatet</a:t>
            </a:r>
          </a:p>
        </p:txBody>
      </p:sp>
    </p:spTree>
    <p:extLst>
      <p:ext uri="{BB962C8B-B14F-4D97-AF65-F5344CB8AC3E}">
        <p14:creationId xmlns:p14="http://schemas.microsoft.com/office/powerpoint/2010/main" val="315419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028D0-208B-4559-B7D9-F4102DEE7B4B}"/>
              </a:ext>
            </a:extLst>
          </p:cNvPr>
          <p:cNvSpPr>
            <a:spLocks noGrp="1"/>
          </p:cNvSpPr>
          <p:nvPr>
            <p:ph type="title"/>
          </p:nvPr>
        </p:nvSpPr>
        <p:spPr/>
        <p:txBody>
          <a:bodyPr/>
          <a:lstStyle/>
          <a:p>
            <a:pPr algn="l"/>
            <a:r>
              <a:rPr lang="sv-SE" sz="3500" dirty="0">
                <a:solidFill>
                  <a:srgbClr val="0050A0"/>
                </a:solidFill>
              </a:rPr>
              <a:t>Om jämställdhet, uppföljning och analys</a:t>
            </a:r>
          </a:p>
        </p:txBody>
      </p:sp>
      <p:sp>
        <p:nvSpPr>
          <p:cNvPr id="3" name="Platshållare för text 2">
            <a:extLst>
              <a:ext uri="{FF2B5EF4-FFF2-40B4-BE49-F238E27FC236}">
                <a16:creationId xmlns:a16="http://schemas.microsoft.com/office/drawing/2014/main" id="{F2DC0266-1843-4390-BBEB-5381BBCFE89B}"/>
              </a:ext>
            </a:extLst>
          </p:cNvPr>
          <p:cNvSpPr>
            <a:spLocks noGrp="1"/>
          </p:cNvSpPr>
          <p:nvPr>
            <p:ph type="body" sz="quarter" idx="10"/>
          </p:nvPr>
        </p:nvSpPr>
        <p:spPr/>
        <p:txBody>
          <a:bodyPr/>
          <a:lstStyle/>
          <a:p>
            <a:pPr marL="0" indent="0">
              <a:buNone/>
            </a:pPr>
            <a:r>
              <a:rPr lang="sv-SE" dirty="0"/>
              <a:t>En av grunderna i jämställdhetsarbetet är </a:t>
            </a:r>
            <a:r>
              <a:rPr lang="sv-SE" b="1" dirty="0"/>
              <a:t>individbaserad statistik uppdelad på kön. </a:t>
            </a:r>
          </a:p>
          <a:p>
            <a:pPr marL="342900" indent="-342900"/>
            <a:endParaRPr lang="sv-SE" dirty="0"/>
          </a:p>
          <a:p>
            <a:pPr marL="0" indent="0">
              <a:buNone/>
            </a:pPr>
            <a:r>
              <a:rPr lang="sv-SE" dirty="0"/>
              <a:t>Det behövs för att till exempel: </a:t>
            </a:r>
          </a:p>
          <a:p>
            <a:pPr marL="342900" lvl="1" indent="-342900"/>
            <a:r>
              <a:rPr lang="sv-SE" sz="2000" dirty="0"/>
              <a:t>upptäcka omotiverade skillnader utifrån kön</a:t>
            </a:r>
          </a:p>
          <a:p>
            <a:pPr marL="342900" lvl="1" indent="-342900"/>
            <a:r>
              <a:rPr lang="sv-SE" sz="2000" dirty="0"/>
              <a:t>följa utveckling mellan kön över tid </a:t>
            </a:r>
          </a:p>
          <a:p>
            <a:pPr marL="342900" lvl="1" indent="-342900"/>
            <a:r>
              <a:rPr lang="sv-SE" sz="2000" dirty="0"/>
              <a:t>följa upp verksamhetsförbättringar som görs – blir det mer jämställt?</a:t>
            </a:r>
          </a:p>
          <a:p>
            <a:pPr marL="342900" indent="-342900"/>
            <a:endParaRPr lang="sv-SE" sz="1500" dirty="0"/>
          </a:p>
        </p:txBody>
      </p:sp>
    </p:spTree>
    <p:extLst>
      <p:ext uri="{BB962C8B-B14F-4D97-AF65-F5344CB8AC3E}">
        <p14:creationId xmlns:p14="http://schemas.microsoft.com/office/powerpoint/2010/main" val="1875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3D1453-FACA-CFBB-B1F6-955CEDED4F1F}"/>
              </a:ext>
            </a:extLst>
          </p:cNvPr>
          <p:cNvSpPr>
            <a:spLocks noGrp="1"/>
          </p:cNvSpPr>
          <p:nvPr>
            <p:ph type="title"/>
          </p:nvPr>
        </p:nvSpPr>
        <p:spPr/>
        <p:txBody>
          <a:bodyPr anchor="b"/>
          <a:lstStyle/>
          <a:p>
            <a:pPr algn="l"/>
            <a:r>
              <a:rPr lang="sv-SE" sz="3600" dirty="0">
                <a:solidFill>
                  <a:srgbClr val="0050A0"/>
                </a:solidFill>
              </a:rPr>
              <a:t>Om utbildningen</a:t>
            </a:r>
          </a:p>
        </p:txBody>
      </p:sp>
      <p:sp>
        <p:nvSpPr>
          <p:cNvPr id="3" name="Platshållare för innehåll 2">
            <a:extLst>
              <a:ext uri="{FF2B5EF4-FFF2-40B4-BE49-F238E27FC236}">
                <a16:creationId xmlns:a16="http://schemas.microsoft.com/office/drawing/2014/main" id="{92A45476-1DEA-9973-67B6-1879E7BF2CAC}"/>
              </a:ext>
            </a:extLst>
          </p:cNvPr>
          <p:cNvSpPr>
            <a:spLocks noGrp="1"/>
          </p:cNvSpPr>
          <p:nvPr>
            <p:ph type="body" sz="quarter" idx="10"/>
          </p:nvPr>
        </p:nvSpPr>
        <p:spPr/>
        <p:txBody>
          <a:bodyPr vert="horz" lIns="91440" tIns="45720" rIns="91440" bIns="45720" rtlCol="0" anchor="ctr">
            <a:normAutofit fontScale="70000" lnSpcReduction="20000"/>
          </a:bodyPr>
          <a:lstStyle/>
          <a:p>
            <a:pPr marL="179705" indent="-179705" fontAlgn="base"/>
            <a:r>
              <a:rPr lang="sv-SE" sz="2100" dirty="0">
                <a:solidFill>
                  <a:srgbClr val="171611"/>
                </a:solidFill>
                <a:ea typeface="+mn-lt"/>
                <a:cs typeface="+mn-lt"/>
              </a:rPr>
              <a:t>Individbaserad systematisk uppföljning (ISU) är en metodik som stöttar verksamhetsutveckling. Genom att integrera jämställdhet och jämlikhet i ISU-arbetet kan det bidra till att uppnå en jämställd och jämlik socialtjänst.</a:t>
            </a:r>
            <a:endParaRPr lang="sv-SE" dirty="0">
              <a:solidFill>
                <a:srgbClr val="171611"/>
              </a:solidFill>
              <a:ea typeface="+mn-lt"/>
              <a:cs typeface="+mn-lt"/>
            </a:endParaRPr>
          </a:p>
          <a:p>
            <a:pPr marL="179705" indent="-179705" fontAlgn="base"/>
            <a:endParaRPr lang="sv-SE" sz="2100" dirty="0">
              <a:latin typeface="Calibri"/>
              <a:cs typeface="Calibri"/>
            </a:endParaRPr>
          </a:p>
          <a:p>
            <a:pPr marL="179705" indent="-179705"/>
            <a:r>
              <a:rPr lang="sv-SE" sz="2100" dirty="0">
                <a:solidFill>
                  <a:srgbClr val="171611"/>
                </a:solidFill>
                <a:ea typeface="+mn-lt"/>
                <a:cs typeface="+mn-lt"/>
              </a:rPr>
              <a:t>Socialstyrelsen och SKR erbjuder en workshopbaserad utbildning för att stödja verksamheter i arbetet med ISU. Utbildningen används både lokalt, regionalt och nationellt. Detta material är en utvecklad variant av utbildningen som är jämställdhetsintegrerad. </a:t>
            </a:r>
            <a:endParaRPr lang="sv-SE" dirty="0">
              <a:solidFill>
                <a:srgbClr val="171611"/>
              </a:solidFill>
              <a:ea typeface="+mn-lt"/>
              <a:cs typeface="+mn-lt"/>
            </a:endParaRPr>
          </a:p>
          <a:p>
            <a:pPr marL="179705" indent="-179705" fontAlgn="base"/>
            <a:endParaRPr lang="sv-SE" sz="2100" dirty="0">
              <a:latin typeface="Calibri"/>
              <a:cs typeface="Calibri"/>
            </a:endParaRPr>
          </a:p>
          <a:p>
            <a:pPr marL="179705" indent="-179705"/>
            <a:r>
              <a:rPr lang="sv-SE" sz="2100" dirty="0">
                <a:solidFill>
                  <a:srgbClr val="171611"/>
                </a:solidFill>
                <a:ea typeface="+mn-lt"/>
                <a:cs typeface="+mn-lt"/>
              </a:rPr>
              <a:t>Materialet är ett av flera resultat från ett treårigt utvecklingsprojekt för en jämställd socialtjänst. Utvecklingsprojektet har genomförts i samarbete mellan SKR, RSS i Västerbotten (FoU Socialtjänst) och i Värmland (FoU Välfärd). Det här stödet är framtaget av RSS Västerbotten.</a:t>
            </a:r>
          </a:p>
        </p:txBody>
      </p:sp>
    </p:spTree>
    <p:extLst>
      <p:ext uri="{BB962C8B-B14F-4D97-AF65-F5344CB8AC3E}">
        <p14:creationId xmlns:p14="http://schemas.microsoft.com/office/powerpoint/2010/main" val="103794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028D0-208B-4559-B7D9-F4102DEE7B4B}"/>
              </a:ext>
            </a:extLst>
          </p:cNvPr>
          <p:cNvSpPr>
            <a:spLocks noGrp="1"/>
          </p:cNvSpPr>
          <p:nvPr>
            <p:ph type="title"/>
          </p:nvPr>
        </p:nvSpPr>
        <p:spPr/>
        <p:txBody>
          <a:bodyPr/>
          <a:lstStyle/>
          <a:p>
            <a:pPr algn="l"/>
            <a:r>
              <a:rPr lang="sv-SE" sz="3500" dirty="0">
                <a:solidFill>
                  <a:srgbClr val="0050A0"/>
                </a:solidFill>
              </a:rPr>
              <a:t>Om jämställdhet, uppföljning och analys</a:t>
            </a:r>
          </a:p>
        </p:txBody>
      </p:sp>
      <p:sp>
        <p:nvSpPr>
          <p:cNvPr id="3" name="Platshållare för text 2">
            <a:extLst>
              <a:ext uri="{FF2B5EF4-FFF2-40B4-BE49-F238E27FC236}">
                <a16:creationId xmlns:a16="http://schemas.microsoft.com/office/drawing/2014/main" id="{F2DC0266-1843-4390-BBEB-5381BBCFE89B}"/>
              </a:ext>
            </a:extLst>
          </p:cNvPr>
          <p:cNvSpPr>
            <a:spLocks noGrp="1"/>
          </p:cNvSpPr>
          <p:nvPr>
            <p:ph type="body" sz="quarter" idx="10"/>
          </p:nvPr>
        </p:nvSpPr>
        <p:spPr/>
        <p:txBody>
          <a:bodyPr>
            <a:normAutofit/>
          </a:bodyPr>
          <a:lstStyle/>
          <a:p>
            <a:r>
              <a:rPr lang="sv-SE" sz="2200" b="1" dirty="0"/>
              <a:t>Reflektera över statistiken</a:t>
            </a:r>
            <a:r>
              <a:rPr lang="sv-SE" sz="2200" dirty="0"/>
              <a:t> med hjälp av tillgänglig kunskap om kända ojämställdhetsproblem, normer och värderingar kring kön och genus. </a:t>
            </a:r>
          </a:p>
          <a:p>
            <a:r>
              <a:rPr lang="sv-SE" sz="2200" dirty="0"/>
              <a:t>Reflektera kring vad som kan orsaka skillnader eller oväntade likheter. </a:t>
            </a:r>
          </a:p>
          <a:p>
            <a:r>
              <a:rPr lang="sv-SE" sz="2200" dirty="0"/>
              <a:t>Försök förstå vilka konsekvenser dessa kan få för olika grupper för att i nästa steg åtgärda. </a:t>
            </a:r>
          </a:p>
          <a:p>
            <a:pPr marL="342900" indent="-342900"/>
            <a:endParaRPr lang="sv-SE" sz="1800" dirty="0"/>
          </a:p>
        </p:txBody>
      </p:sp>
    </p:spTree>
    <p:extLst>
      <p:ext uri="{BB962C8B-B14F-4D97-AF65-F5344CB8AC3E}">
        <p14:creationId xmlns:p14="http://schemas.microsoft.com/office/powerpoint/2010/main" val="26527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18B58-AFF2-4EA6-B1CB-D4DF4E568B5C}"/>
              </a:ext>
            </a:extLst>
          </p:cNvPr>
          <p:cNvSpPr>
            <a:spLocks noGrp="1"/>
          </p:cNvSpPr>
          <p:nvPr>
            <p:ph type="title"/>
          </p:nvPr>
        </p:nvSpPr>
        <p:spPr/>
        <p:txBody>
          <a:bodyPr/>
          <a:lstStyle/>
          <a:p>
            <a:pPr algn="l"/>
            <a:r>
              <a:rPr lang="sv-SE" sz="4000" b="0" dirty="0"/>
              <a:t>Dags för analys!</a:t>
            </a:r>
          </a:p>
        </p:txBody>
      </p:sp>
      <p:sp>
        <p:nvSpPr>
          <p:cNvPr id="3" name="Platshållare för innehåll 2">
            <a:extLst>
              <a:ext uri="{FF2B5EF4-FFF2-40B4-BE49-F238E27FC236}">
                <a16:creationId xmlns:a16="http://schemas.microsoft.com/office/drawing/2014/main" id="{B9A4DBD5-BBD0-4BBD-8CD0-89C1611CBF86}"/>
              </a:ext>
            </a:extLst>
          </p:cNvPr>
          <p:cNvSpPr>
            <a:spLocks noGrp="1"/>
          </p:cNvSpPr>
          <p:nvPr>
            <p:ph type="body" sz="quarter" idx="10"/>
          </p:nvPr>
        </p:nvSpPr>
        <p:spPr/>
        <p:txBody>
          <a:bodyPr anchor="ctr">
            <a:normAutofit/>
          </a:bodyPr>
          <a:lstStyle/>
          <a:p>
            <a:pPr>
              <a:buFont typeface="Arial" panose="020B0604020202020204" pitchFamily="34" charset="0"/>
              <a:buChar char="•"/>
            </a:pPr>
            <a:r>
              <a:rPr lang="sv-SE" b="1" dirty="0"/>
              <a:t>Starta i er frågeställning </a:t>
            </a:r>
            <a:r>
              <a:rPr lang="sv-SE" dirty="0"/>
              <a:t>– vad får ni för svar? </a:t>
            </a:r>
          </a:p>
          <a:p>
            <a:pPr>
              <a:buFont typeface="Arial" panose="020B0604020202020204" pitchFamily="34" charset="0"/>
              <a:buChar char="•"/>
            </a:pPr>
            <a:endParaRPr lang="sv-SE" dirty="0"/>
          </a:p>
          <a:p>
            <a:pPr>
              <a:buFont typeface="Arial" panose="020B0604020202020204" pitchFamily="34" charset="0"/>
              <a:buChar char="•"/>
            </a:pPr>
            <a:r>
              <a:rPr lang="sv-SE" b="1" dirty="0"/>
              <a:t>Vad ser vi </a:t>
            </a:r>
            <a:r>
              <a:rPr lang="sv-SE" dirty="0"/>
              <a:t>– skillnad kön? – andra grupper?</a:t>
            </a:r>
            <a:br>
              <a:rPr lang="sv-SE" dirty="0"/>
            </a:br>
            <a:r>
              <a:rPr lang="sv-SE" i="1" dirty="0"/>
              <a:t>(Består skillnad över tid?)</a:t>
            </a:r>
          </a:p>
          <a:p>
            <a:pPr>
              <a:buFont typeface="Arial" panose="020B0604020202020204" pitchFamily="34" charset="0"/>
              <a:buChar char="•"/>
            </a:pPr>
            <a:endParaRPr lang="sv-SE" i="1" dirty="0"/>
          </a:p>
          <a:p>
            <a:pPr>
              <a:buFont typeface="Arial" panose="020B0604020202020204" pitchFamily="34" charset="0"/>
              <a:buChar char="•"/>
            </a:pPr>
            <a:r>
              <a:rPr lang="sv-SE" b="1" dirty="0"/>
              <a:t>Finns det rimliga förklaringar till skillnader?</a:t>
            </a:r>
            <a:br>
              <a:rPr lang="sv-SE" b="1" i="1" dirty="0"/>
            </a:br>
            <a:r>
              <a:rPr lang="sv-SE" i="1" dirty="0"/>
              <a:t>(Kan ev. könsskillnader vara ett uttryck för ojämställdhet?)</a:t>
            </a:r>
          </a:p>
        </p:txBody>
      </p:sp>
    </p:spTree>
    <p:extLst>
      <p:ext uri="{BB962C8B-B14F-4D97-AF65-F5344CB8AC3E}">
        <p14:creationId xmlns:p14="http://schemas.microsoft.com/office/powerpoint/2010/main" val="211490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8D557A-37CF-4F8D-AD42-62E01872DAD3}"/>
              </a:ext>
            </a:extLst>
          </p:cNvPr>
          <p:cNvSpPr>
            <a:spLocks noGrp="1"/>
          </p:cNvSpPr>
          <p:nvPr>
            <p:ph type="title"/>
          </p:nvPr>
        </p:nvSpPr>
        <p:spPr>
          <a:xfrm>
            <a:off x="827584" y="339502"/>
            <a:ext cx="7704139" cy="584994"/>
          </a:xfrm>
        </p:spPr>
        <p:txBody>
          <a:bodyPr/>
          <a:lstStyle/>
          <a:p>
            <a:pPr algn="l"/>
            <a:r>
              <a:rPr lang="sv-SE" sz="3500" dirty="0">
                <a:solidFill>
                  <a:srgbClr val="0050A0"/>
                </a:solidFill>
              </a:rPr>
              <a:t>Hitta orsaker till ojämställdhet – hur då</a:t>
            </a:r>
            <a:r>
              <a:rPr lang="sv-SE" sz="3500" dirty="0"/>
              <a:t>?</a:t>
            </a:r>
            <a:endParaRPr lang="sv-SE" sz="3500" b="0" dirty="0"/>
          </a:p>
        </p:txBody>
      </p:sp>
      <p:sp>
        <p:nvSpPr>
          <p:cNvPr id="3" name="Platshållare för innehåll 2">
            <a:extLst>
              <a:ext uri="{FF2B5EF4-FFF2-40B4-BE49-F238E27FC236}">
                <a16:creationId xmlns:a16="http://schemas.microsoft.com/office/drawing/2014/main" id="{2A7901D9-7156-47BB-83CD-536EF97D0B55}"/>
              </a:ext>
            </a:extLst>
          </p:cNvPr>
          <p:cNvSpPr>
            <a:spLocks noGrp="1"/>
          </p:cNvSpPr>
          <p:nvPr>
            <p:ph type="body" sz="quarter" idx="10"/>
          </p:nvPr>
        </p:nvSpPr>
        <p:spPr>
          <a:xfrm>
            <a:off x="722888" y="866378"/>
            <a:ext cx="7698223" cy="3937620"/>
          </a:xfrm>
        </p:spPr>
        <p:txBody>
          <a:bodyPr anchor="ctr">
            <a:normAutofit/>
          </a:bodyPr>
          <a:lstStyle/>
          <a:p>
            <a:pPr marL="342900" indent="-342900">
              <a:buFont typeface="+mj-lt"/>
              <a:buAutoNum type="arabicPeriod"/>
            </a:pPr>
            <a:r>
              <a:rPr lang="sv-SE" sz="1900" b="1" dirty="0"/>
              <a:t>Vad känner ni till som kan påverka att det finns en skillnad?</a:t>
            </a:r>
            <a:br>
              <a:rPr lang="sv-SE" sz="1900" dirty="0"/>
            </a:br>
            <a:r>
              <a:rPr lang="sv-SE" sz="1500" dirty="0"/>
              <a:t>Kan det handla om levnadsvillkor eller samhällsförhållanden?</a:t>
            </a:r>
            <a:br>
              <a:rPr lang="sv-SE" sz="1500" dirty="0"/>
            </a:br>
            <a:br>
              <a:rPr lang="sv-SE" sz="1500" dirty="0"/>
            </a:br>
            <a:r>
              <a:rPr lang="sv-SE" sz="1500" dirty="0"/>
              <a:t>Något konkret i verksamheten eller hos er som professionella, till exempel rutiner, resurser, kunskap, roller eller annat? </a:t>
            </a:r>
          </a:p>
          <a:p>
            <a:pPr marL="342900" indent="-342900">
              <a:buFont typeface="+mj-lt"/>
              <a:buAutoNum type="arabicPeriod"/>
            </a:pPr>
            <a:endParaRPr lang="sv-SE" sz="1500" dirty="0"/>
          </a:p>
          <a:p>
            <a:pPr marL="342900" indent="-342900">
              <a:buFont typeface="+mj-lt"/>
              <a:buAutoNum type="arabicPeriod"/>
            </a:pPr>
            <a:r>
              <a:rPr lang="sv-SE" sz="1900" b="1" dirty="0"/>
              <a:t>Finns det normer och förutfattade meningar (i samhället eller hos er)..</a:t>
            </a:r>
            <a:br>
              <a:rPr lang="sv-SE" sz="2200" b="1" dirty="0"/>
            </a:br>
            <a:r>
              <a:rPr lang="sv-SE" sz="1500" dirty="0"/>
              <a:t>…om hur kvinnor och män/flickor och pojkar förväntas bete sig, känna, ha behov eller annat som kan riskera att påverka er i bedömning, bemötande eller annat? </a:t>
            </a:r>
          </a:p>
          <a:p>
            <a:pPr marL="342900" indent="-342900">
              <a:buFont typeface="+mj-lt"/>
              <a:buAutoNum type="arabicPeriod"/>
            </a:pPr>
            <a:endParaRPr lang="sv-SE" sz="1500" dirty="0"/>
          </a:p>
          <a:p>
            <a:pPr marL="0" indent="0">
              <a:buNone/>
            </a:pPr>
            <a:r>
              <a:rPr lang="sv-SE" sz="1500" dirty="0">
                <a:hlinkClick r:id="rId3"/>
              </a:rPr>
              <a:t>Använd gärna metodstödet Med öppna ögon - jämställdhet och jämlikhet i analysen av resultat från individbaserad systematisk uppföljning i analysarbetet</a:t>
            </a:r>
            <a:endParaRPr lang="sv-SE" sz="1500" dirty="0"/>
          </a:p>
          <a:p>
            <a:pPr marL="0" indent="0">
              <a:buNone/>
            </a:pPr>
            <a:endParaRPr lang="sv-SE" sz="1500" dirty="0"/>
          </a:p>
        </p:txBody>
      </p:sp>
    </p:spTree>
    <p:extLst>
      <p:ext uri="{BB962C8B-B14F-4D97-AF65-F5344CB8AC3E}">
        <p14:creationId xmlns:p14="http://schemas.microsoft.com/office/powerpoint/2010/main" val="259049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C3EC-79A9-6A26-9E63-2DA64E606282}"/>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8150F09-6507-4B61-4A2F-ED0A2CB1363A}"/>
              </a:ext>
            </a:extLst>
          </p:cNvPr>
          <p:cNvSpPr>
            <a:spLocks noGrp="1"/>
          </p:cNvSpPr>
          <p:nvPr>
            <p:ph type="title"/>
          </p:nvPr>
        </p:nvSpPr>
        <p:spPr>
          <a:xfrm>
            <a:off x="2897024" y="418338"/>
            <a:ext cx="5486400" cy="2441448"/>
          </a:xfrm>
        </p:spPr>
        <p:txBody>
          <a:bodyPr>
            <a:normAutofit/>
          </a:bodyPr>
          <a:lstStyle/>
          <a:p>
            <a:pPr algn="l"/>
            <a:r>
              <a:rPr lang="sv-SE" sz="4500" b="1" spc="0" dirty="0">
                <a:solidFill>
                  <a:prstClr val="black"/>
                </a:solidFill>
                <a:ea typeface="+mn-ea"/>
              </a:rPr>
              <a:t>Pass 2</a:t>
            </a:r>
            <a:br>
              <a:rPr lang="sv-SE" sz="4500" b="1" spc="0" dirty="0">
                <a:solidFill>
                  <a:prstClr val="black"/>
                </a:solidFill>
                <a:ea typeface="+mn-ea"/>
              </a:rPr>
            </a:br>
            <a:r>
              <a:rPr lang="sv-SE" sz="3200" dirty="0"/>
              <a:t>Arbeta med egen sammanställning och analys</a:t>
            </a:r>
            <a:endParaRPr lang="sv-SE" dirty="0"/>
          </a:p>
        </p:txBody>
      </p:sp>
      <p:sp>
        <p:nvSpPr>
          <p:cNvPr id="4" name="Platshållare för text 3">
            <a:extLst>
              <a:ext uri="{FF2B5EF4-FFF2-40B4-BE49-F238E27FC236}">
                <a16:creationId xmlns:a16="http://schemas.microsoft.com/office/drawing/2014/main" id="{F8D8BCBD-C6BA-EC2A-3C11-06459422D598}"/>
              </a:ext>
            </a:extLst>
          </p:cNvPr>
          <p:cNvSpPr>
            <a:spLocks noGrp="1"/>
          </p:cNvSpPr>
          <p:nvPr>
            <p:ph type="body" idx="1"/>
          </p:nvPr>
        </p:nvSpPr>
        <p:spPr>
          <a:xfrm>
            <a:off x="2897024" y="3075806"/>
            <a:ext cx="5486400" cy="685800"/>
          </a:xfrm>
        </p:spPr>
        <p:txBody>
          <a:bodyPr vert="horz" lIns="68580" tIns="34290" rIns="68580" bIns="34290" rtlCol="0" anchor="t">
            <a:noAutofit/>
          </a:bodyPr>
          <a:lstStyle/>
          <a:p>
            <a:r>
              <a:rPr lang="sv-SE" sz="1600" i="1" dirty="0">
                <a:solidFill>
                  <a:prstClr val="black"/>
                </a:solidFill>
                <a:cs typeface="Arial" panose="020B0604020202020204" pitchFamily="34" charset="0"/>
              </a:rPr>
              <a:t>Syfte: </a:t>
            </a:r>
            <a:r>
              <a:rPr lang="sv-SE" sz="1600" i="1" dirty="0"/>
              <a:t>Eget arbete med sammanställning av data från den egna uppföljningen eller lånad data, alternativt omtag – ny utformning av egen lokal uppföljning</a:t>
            </a:r>
          </a:p>
        </p:txBody>
      </p:sp>
    </p:spTree>
    <p:extLst>
      <p:ext uri="{BB962C8B-B14F-4D97-AF65-F5344CB8AC3E}">
        <p14:creationId xmlns:p14="http://schemas.microsoft.com/office/powerpoint/2010/main" val="2146205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F3704-D99A-CFE5-03AE-249D6F4D0F05}"/>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252F705B-5918-2564-6E80-FE521CCECF18}"/>
              </a:ext>
            </a:extLst>
          </p:cNvPr>
          <p:cNvSpPr>
            <a:spLocks noGrp="1"/>
          </p:cNvSpPr>
          <p:nvPr>
            <p:ph type="title"/>
          </p:nvPr>
        </p:nvSpPr>
        <p:spPr>
          <a:xfrm>
            <a:off x="2897024" y="418338"/>
            <a:ext cx="5486400" cy="2441448"/>
          </a:xfrm>
        </p:spPr>
        <p:txBody>
          <a:bodyPr>
            <a:normAutofit/>
          </a:bodyPr>
          <a:lstStyle/>
          <a:p>
            <a:pPr algn="l"/>
            <a:r>
              <a:rPr lang="sv-SE" sz="4500" b="1" spc="0" dirty="0">
                <a:solidFill>
                  <a:prstClr val="black"/>
                </a:solidFill>
                <a:ea typeface="+mn-ea"/>
              </a:rPr>
              <a:t>Pass 3</a:t>
            </a:r>
            <a:br>
              <a:rPr lang="sv-SE" sz="4500" b="1" spc="0" dirty="0">
                <a:solidFill>
                  <a:prstClr val="black"/>
                </a:solidFill>
                <a:ea typeface="+mn-ea"/>
              </a:rPr>
            </a:br>
            <a:r>
              <a:rPr lang="sv-SE" sz="2400" dirty="0"/>
              <a:t>Presentation av resultat och analys/ reflektioner från era lokala uppföljningar</a:t>
            </a:r>
            <a:endParaRPr lang="sv-SE" dirty="0"/>
          </a:p>
        </p:txBody>
      </p:sp>
    </p:spTree>
    <p:extLst>
      <p:ext uri="{BB962C8B-B14F-4D97-AF65-F5344CB8AC3E}">
        <p14:creationId xmlns:p14="http://schemas.microsoft.com/office/powerpoint/2010/main" val="323233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lstStyle/>
          <a:p>
            <a:pPr algn="l"/>
            <a:r>
              <a:rPr lang="sv-SE" sz="2800" b="1" dirty="0">
                <a:solidFill>
                  <a:srgbClr val="0050A0"/>
                </a:solidFill>
              </a:rPr>
              <a:t>Pass 3: </a:t>
            </a:r>
            <a:r>
              <a:rPr lang="sv-SE" sz="2800" dirty="0">
                <a:solidFill>
                  <a:srgbClr val="0050A0"/>
                </a:solidFill>
              </a:rPr>
              <a:t>Presentation av resultat och analys/ reflektioner från era lokala uppföljningar (del 1)</a:t>
            </a:r>
          </a:p>
        </p:txBody>
      </p:sp>
      <p:sp>
        <p:nvSpPr>
          <p:cNvPr id="3" name="Platshållare för innehåll 2"/>
          <p:cNvSpPr>
            <a:spLocks noGrp="1"/>
          </p:cNvSpPr>
          <p:nvPr>
            <p:ph type="body" sz="quarter" idx="10"/>
          </p:nvPr>
        </p:nvSpPr>
        <p:spPr>
          <a:xfrm>
            <a:off x="761564" y="1707655"/>
            <a:ext cx="7698223" cy="2520279"/>
          </a:xfrm>
        </p:spPr>
        <p:txBody>
          <a:bodyPr anchor="ctr">
            <a:normAutofit fontScale="85000" lnSpcReduction="20000"/>
          </a:bodyPr>
          <a:lstStyle/>
          <a:p>
            <a:pPr marL="22622" indent="0">
              <a:spcAft>
                <a:spcPts val="1800"/>
              </a:spcAft>
              <a:buNone/>
            </a:pPr>
            <a:r>
              <a:rPr lang="sv-SE" sz="1650" dirty="0"/>
              <a:t>Berätta om och visa någon eller ett par sammanställningar av det preliminära resultatet i er uppföljning.</a:t>
            </a:r>
            <a:br>
              <a:rPr lang="sv-SE" sz="1650" dirty="0"/>
            </a:br>
            <a:br>
              <a:rPr lang="sv-SE" sz="1650" dirty="0"/>
            </a:br>
            <a:r>
              <a:rPr lang="sv-SE" sz="1650" dirty="0"/>
              <a:t>Ca 15 min per lokal uppföljning.</a:t>
            </a:r>
          </a:p>
          <a:p>
            <a:pPr>
              <a:spcAft>
                <a:spcPts val="1800"/>
              </a:spcAft>
            </a:pPr>
            <a:r>
              <a:rPr lang="sv-SE" sz="1650" dirty="0"/>
              <a:t>Vad planerade ni att följa upp då vi sågs vid vår första utbildningsdag?</a:t>
            </a:r>
          </a:p>
          <a:p>
            <a:pPr>
              <a:spcAft>
                <a:spcPts val="1800"/>
              </a:spcAft>
            </a:pPr>
            <a:r>
              <a:rPr lang="sv-SE" sz="1650" dirty="0"/>
              <a:t>Har ni hållit fast vi de frågorna? Har ni fått svar på dem?</a:t>
            </a:r>
          </a:p>
          <a:p>
            <a:pPr>
              <a:spcAft>
                <a:spcPts val="1800"/>
              </a:spcAft>
            </a:pPr>
            <a:r>
              <a:rPr lang="sv-SE" sz="1650" dirty="0"/>
              <a:t>Hur gick ni till väga med uppföljningen på hemmaplan?</a:t>
            </a:r>
          </a:p>
          <a:p>
            <a:pPr>
              <a:spcAft>
                <a:spcPts val="1800"/>
              </a:spcAft>
            </a:pPr>
            <a:r>
              <a:rPr lang="sv-SE" sz="1650" dirty="0"/>
              <a:t>Vilka svårigheter har ni stött på och vad har fungerat bra?</a:t>
            </a:r>
          </a:p>
        </p:txBody>
      </p:sp>
    </p:spTree>
    <p:extLst>
      <p:ext uri="{BB962C8B-B14F-4D97-AF65-F5344CB8AC3E}">
        <p14:creationId xmlns:p14="http://schemas.microsoft.com/office/powerpoint/2010/main" val="169007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lstStyle/>
          <a:p>
            <a:pPr algn="l"/>
            <a:r>
              <a:rPr lang="sv-SE" sz="2800" b="1" dirty="0">
                <a:solidFill>
                  <a:srgbClr val="0050A0"/>
                </a:solidFill>
              </a:rPr>
              <a:t>Pass 3: </a:t>
            </a:r>
            <a:r>
              <a:rPr lang="sv-SE" sz="2800" dirty="0">
                <a:solidFill>
                  <a:srgbClr val="0050A0"/>
                </a:solidFill>
              </a:rPr>
              <a:t>Presentation av resultat och analys/</a:t>
            </a:r>
            <a:br>
              <a:rPr lang="sv-SE" sz="2800" dirty="0">
                <a:solidFill>
                  <a:srgbClr val="0050A0"/>
                </a:solidFill>
              </a:rPr>
            </a:br>
            <a:r>
              <a:rPr lang="sv-SE" sz="2800" dirty="0">
                <a:solidFill>
                  <a:srgbClr val="0050A0"/>
                </a:solidFill>
              </a:rPr>
              <a:t>reflektioner från era lokala uppföljningar (del 2)</a:t>
            </a:r>
          </a:p>
        </p:txBody>
      </p:sp>
      <p:sp>
        <p:nvSpPr>
          <p:cNvPr id="3" name="Platshållare för innehåll 2"/>
          <p:cNvSpPr>
            <a:spLocks noGrp="1"/>
          </p:cNvSpPr>
          <p:nvPr>
            <p:ph type="body" sz="quarter" idx="10"/>
          </p:nvPr>
        </p:nvSpPr>
        <p:spPr>
          <a:xfrm>
            <a:off x="761564" y="1707654"/>
            <a:ext cx="7698223" cy="2520280"/>
          </a:xfrm>
        </p:spPr>
        <p:txBody>
          <a:bodyPr/>
          <a:lstStyle/>
          <a:p>
            <a:pPr>
              <a:spcAft>
                <a:spcPts val="1800"/>
              </a:spcAft>
            </a:pPr>
            <a:r>
              <a:rPr lang="sv-SE" sz="1800" dirty="0"/>
              <a:t>Bedöm kvalitet i sammanställningen (om relevant)</a:t>
            </a:r>
          </a:p>
          <a:p>
            <a:pPr>
              <a:spcAft>
                <a:spcPts val="1800"/>
              </a:spcAft>
            </a:pPr>
            <a:r>
              <a:rPr lang="sv-SE" sz="1800" dirty="0"/>
              <a:t>Vilka slutsatser drar ni utifrån resultatet i uppföljningen? </a:t>
            </a:r>
            <a:br>
              <a:rPr lang="sv-SE" sz="1800" dirty="0"/>
            </a:br>
            <a:r>
              <a:rPr lang="sv-SE" sz="1800" dirty="0"/>
              <a:t>(eller andra exempel på resultat som presenterats)?</a:t>
            </a:r>
          </a:p>
          <a:p>
            <a:pPr>
              <a:spcAft>
                <a:spcPts val="1800"/>
              </a:spcAft>
            </a:pPr>
            <a:r>
              <a:rPr lang="sv-SE" sz="1800" dirty="0"/>
              <a:t>Hur skulle ni kunna återkoppla och använda resultaten för analys och utveckling av verksamheten?</a:t>
            </a:r>
          </a:p>
          <a:p>
            <a:pPr>
              <a:spcAft>
                <a:spcPts val="1800"/>
              </a:spcAft>
            </a:pPr>
            <a:r>
              <a:rPr lang="sv-SE" sz="1800" dirty="0"/>
              <a:t>Idéer om tänkbar verksamhetsutveckling/åtgärder?</a:t>
            </a:r>
          </a:p>
        </p:txBody>
      </p:sp>
    </p:spTree>
    <p:extLst>
      <p:ext uri="{BB962C8B-B14F-4D97-AF65-F5344CB8AC3E}">
        <p14:creationId xmlns:p14="http://schemas.microsoft.com/office/powerpoint/2010/main" val="99842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9B38-98E6-D8D5-7AE2-1265BBDF035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D87DCEF-6688-2778-535E-C44717668045}"/>
              </a:ext>
            </a:extLst>
          </p:cNvPr>
          <p:cNvSpPr>
            <a:spLocks noGrp="1"/>
          </p:cNvSpPr>
          <p:nvPr>
            <p:ph type="title"/>
          </p:nvPr>
        </p:nvSpPr>
        <p:spPr>
          <a:xfrm>
            <a:off x="2897024" y="418338"/>
            <a:ext cx="5486400" cy="2441448"/>
          </a:xfrm>
        </p:spPr>
        <p:txBody>
          <a:bodyPr>
            <a:normAutofit/>
          </a:bodyPr>
          <a:lstStyle/>
          <a:p>
            <a:pPr algn="l"/>
            <a:r>
              <a:rPr lang="sv-SE" sz="4500" b="1" spc="0" dirty="0">
                <a:solidFill>
                  <a:prstClr val="black"/>
                </a:solidFill>
                <a:ea typeface="+mn-ea"/>
              </a:rPr>
              <a:t>Pass 4</a:t>
            </a:r>
            <a:br>
              <a:rPr lang="sv-SE" sz="4500" b="1" spc="0" dirty="0">
                <a:solidFill>
                  <a:prstClr val="black"/>
                </a:solidFill>
                <a:ea typeface="+mn-ea"/>
              </a:rPr>
            </a:br>
            <a:r>
              <a:rPr lang="sv-SE" sz="3200" dirty="0"/>
              <a:t>Nästa steg i arbetet med systematisk uppföljning</a:t>
            </a:r>
            <a:endParaRPr lang="sv-SE" dirty="0"/>
          </a:p>
        </p:txBody>
      </p:sp>
      <p:sp>
        <p:nvSpPr>
          <p:cNvPr id="4" name="Platshållare för text 3">
            <a:extLst>
              <a:ext uri="{FF2B5EF4-FFF2-40B4-BE49-F238E27FC236}">
                <a16:creationId xmlns:a16="http://schemas.microsoft.com/office/drawing/2014/main" id="{B74C6FA5-07F8-F6B0-065A-2981A9671BFE}"/>
              </a:ext>
            </a:extLst>
          </p:cNvPr>
          <p:cNvSpPr>
            <a:spLocks noGrp="1"/>
          </p:cNvSpPr>
          <p:nvPr>
            <p:ph type="body" idx="1"/>
          </p:nvPr>
        </p:nvSpPr>
        <p:spPr>
          <a:xfrm>
            <a:off x="2897024" y="3075806"/>
            <a:ext cx="5486400" cy="685800"/>
          </a:xfrm>
        </p:spPr>
        <p:txBody>
          <a:bodyPr vert="horz" lIns="68580" tIns="34290" rIns="68580" bIns="34290" rtlCol="0" anchor="t">
            <a:noAutofit/>
          </a:bodyPr>
          <a:lstStyle/>
          <a:p>
            <a:r>
              <a:rPr lang="sv-SE" sz="1600" i="1" dirty="0">
                <a:solidFill>
                  <a:prstClr val="black"/>
                </a:solidFill>
                <a:cs typeface="Arial" panose="020B0604020202020204" pitchFamily="34" charset="0"/>
              </a:rPr>
              <a:t>Syfte: Formulera ert</a:t>
            </a:r>
            <a:r>
              <a:rPr lang="sv-SE" sz="1600" i="1" dirty="0"/>
              <a:t> nästa steg i arbetet med er lokala uppföljning?</a:t>
            </a:r>
          </a:p>
        </p:txBody>
      </p:sp>
    </p:spTree>
    <p:extLst>
      <p:ext uri="{BB962C8B-B14F-4D97-AF65-F5344CB8AC3E}">
        <p14:creationId xmlns:p14="http://schemas.microsoft.com/office/powerpoint/2010/main" val="169502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7D59F273-82B1-1AF9-C7AA-4938DD65C943}"/>
              </a:ext>
            </a:extLst>
          </p:cNvPr>
          <p:cNvGrpSpPr/>
          <p:nvPr/>
        </p:nvGrpSpPr>
        <p:grpSpPr>
          <a:xfrm>
            <a:off x="2138595" y="186766"/>
            <a:ext cx="5092862" cy="4795294"/>
            <a:chOff x="2138594" y="186765"/>
            <a:chExt cx="5092862" cy="4795294"/>
          </a:xfrm>
        </p:grpSpPr>
        <p:grpSp>
          <p:nvGrpSpPr>
            <p:cNvPr id="8" name="Grupp 7">
              <a:extLst>
                <a:ext uri="{FF2B5EF4-FFF2-40B4-BE49-F238E27FC236}">
                  <a16:creationId xmlns:a16="http://schemas.microsoft.com/office/drawing/2014/main" id="{670EBFE6-1122-18ED-E833-8877380A0C12}"/>
                </a:ext>
              </a:extLst>
            </p:cNvPr>
            <p:cNvGrpSpPr/>
            <p:nvPr/>
          </p:nvGrpSpPr>
          <p:grpSpPr>
            <a:xfrm>
              <a:off x="2547000" y="546750"/>
              <a:ext cx="4050000" cy="4050000"/>
              <a:chOff x="3396000" y="729000"/>
              <a:chExt cx="5400000" cy="5400000"/>
            </a:xfrm>
          </p:grpSpPr>
          <p:sp>
            <p:nvSpPr>
              <p:cNvPr id="54" name="Båge 53">
                <a:extLst>
                  <a:ext uri="{FF2B5EF4-FFF2-40B4-BE49-F238E27FC236}">
                    <a16:creationId xmlns:a16="http://schemas.microsoft.com/office/drawing/2014/main" id="{677C3F30-1AA9-6E87-238F-01EF4A91B989}"/>
                  </a:ext>
                </a:extLst>
              </p:cNvPr>
              <p:cNvSpPr/>
              <p:nvPr/>
            </p:nvSpPr>
            <p:spPr>
              <a:xfrm>
                <a:off x="3396000" y="729000"/>
                <a:ext cx="5400000" cy="5400000"/>
              </a:xfrm>
              <a:prstGeom prst="arc">
                <a:avLst>
                  <a:gd name="adj1" fmla="val 11776529"/>
                  <a:gd name="adj2" fmla="val 10072566"/>
                </a:avLst>
              </a:prstGeom>
              <a:noFill/>
              <a:ln w="95250" cap="flat" cmpd="sng" algn="ctr">
                <a:gradFill flip="none" rotWithShape="1">
                  <a:gsLst>
                    <a:gs pos="18000">
                      <a:sysClr val="window" lastClr="FFFFFF">
                        <a:alpha val="0"/>
                      </a:sysClr>
                    </a:gs>
                    <a:gs pos="32000">
                      <a:srgbClr val="8AB833"/>
                    </a:gs>
                  </a:gsLst>
                  <a:lin ang="1800000" scaled="0"/>
                  <a:tileRect/>
                </a:gradFill>
                <a:prstDash val="solid"/>
                <a:miter lim="800000"/>
                <a:tailEnd type="triangle"/>
              </a:ln>
              <a:effectLst/>
            </p:spPr>
            <p:txBody>
              <a:bodyPr rtlCol="0" anchor="ctr"/>
              <a:lstStyle/>
              <a:p>
                <a:pPr algn="ctr" defTabSz="685783">
                  <a:defRPr/>
                </a:pPr>
                <a:endParaRPr lang="sv-SE" sz="1350" kern="0">
                  <a:solidFill>
                    <a:prstClr val="black"/>
                  </a:solidFill>
                  <a:latin typeface="Calibri" panose="020F0502020204030204"/>
                </a:endParaRPr>
              </a:p>
            </p:txBody>
          </p:sp>
          <p:sp>
            <p:nvSpPr>
              <p:cNvPr id="55" name="Båge 54">
                <a:extLst>
                  <a:ext uri="{FF2B5EF4-FFF2-40B4-BE49-F238E27FC236}">
                    <a16:creationId xmlns:a16="http://schemas.microsoft.com/office/drawing/2014/main" id="{927C31AA-0C7C-73C2-BC06-8F7C4163DAF3}"/>
                  </a:ext>
                </a:extLst>
              </p:cNvPr>
              <p:cNvSpPr/>
              <p:nvPr/>
            </p:nvSpPr>
            <p:spPr>
              <a:xfrm>
                <a:off x="3396000" y="729000"/>
                <a:ext cx="5400000" cy="5400000"/>
              </a:xfrm>
              <a:prstGeom prst="arc">
                <a:avLst>
                  <a:gd name="adj1" fmla="val 11776529"/>
                  <a:gd name="adj2" fmla="val 10072566"/>
                </a:avLst>
              </a:prstGeom>
              <a:noFill/>
              <a:ln w="95250" cap="flat" cmpd="sng" algn="ctr">
                <a:gradFill flip="none" rotWithShape="1">
                  <a:gsLst>
                    <a:gs pos="39000">
                      <a:srgbClr val="549E39">
                        <a:lumMod val="5000"/>
                        <a:lumOff val="95000"/>
                        <a:alpha val="0"/>
                      </a:srgbClr>
                    </a:gs>
                    <a:gs pos="61000">
                      <a:srgbClr val="029676">
                        <a:lumMod val="75000"/>
                      </a:srgbClr>
                    </a:gs>
                  </a:gsLst>
                  <a:lin ang="5700000" scaled="0"/>
                  <a:tileRect/>
                </a:gradFill>
                <a:prstDash val="solid"/>
                <a:miter lim="800000"/>
                <a:tailEnd type="triangle"/>
              </a:ln>
              <a:effectLst/>
            </p:spPr>
            <p:txBody>
              <a:bodyPr rtlCol="0" anchor="ctr"/>
              <a:lstStyle/>
              <a:p>
                <a:pPr algn="ctr" defTabSz="685783">
                  <a:defRPr/>
                </a:pPr>
                <a:endParaRPr lang="sv-SE" sz="1350" kern="0">
                  <a:solidFill>
                    <a:prstClr val="black"/>
                  </a:solidFill>
                  <a:latin typeface="Calibri" panose="020F0502020204030204"/>
                </a:endParaRPr>
              </a:p>
            </p:txBody>
          </p:sp>
        </p:grpSp>
        <p:grpSp>
          <p:nvGrpSpPr>
            <p:cNvPr id="9" name="Grupp 8">
              <a:extLst>
                <a:ext uri="{FF2B5EF4-FFF2-40B4-BE49-F238E27FC236}">
                  <a16:creationId xmlns:a16="http://schemas.microsoft.com/office/drawing/2014/main" id="{4C87E7AF-F20F-0F3B-2260-7C684FDD0F06}"/>
                </a:ext>
              </a:extLst>
            </p:cNvPr>
            <p:cNvGrpSpPr/>
            <p:nvPr/>
          </p:nvGrpSpPr>
          <p:grpSpPr>
            <a:xfrm>
              <a:off x="2471022" y="1210292"/>
              <a:ext cx="793118" cy="607756"/>
              <a:chOff x="3379853" y="1827344"/>
              <a:chExt cx="1057488" cy="810339"/>
            </a:xfrm>
          </p:grpSpPr>
          <p:pic>
            <p:nvPicPr>
              <p:cNvPr id="50" name="Bild 49" descr="Frågetecken">
                <a:extLst>
                  <a:ext uri="{FF2B5EF4-FFF2-40B4-BE49-F238E27FC236}">
                    <a16:creationId xmlns:a16="http://schemas.microsoft.com/office/drawing/2014/main" id="{17EC4026-BECD-3E50-AE3B-1C5E71595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9853" y="1827344"/>
                <a:ext cx="646332" cy="646332"/>
              </a:xfrm>
              <a:prstGeom prst="rect">
                <a:avLst/>
              </a:prstGeom>
            </p:spPr>
          </p:pic>
          <p:sp>
            <p:nvSpPr>
              <p:cNvPr id="52" name="textruta 51">
                <a:extLst>
                  <a:ext uri="{FF2B5EF4-FFF2-40B4-BE49-F238E27FC236}">
                    <a16:creationId xmlns:a16="http://schemas.microsoft.com/office/drawing/2014/main" id="{FFC6EBAD-B363-61B7-7A74-2CF2FFD6A045}"/>
                  </a:ext>
                </a:extLst>
              </p:cNvPr>
              <p:cNvSpPr txBox="1"/>
              <p:nvPr/>
            </p:nvSpPr>
            <p:spPr>
              <a:xfrm>
                <a:off x="3710220" y="2145242"/>
                <a:ext cx="727121" cy="492441"/>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Vad vill</a:t>
                </a:r>
              </a:p>
              <a:p>
                <a:pPr defTabSz="685783">
                  <a:defRPr/>
                </a:pPr>
                <a:r>
                  <a:rPr lang="sv-SE" sz="900" i="1" kern="0">
                    <a:solidFill>
                      <a:prstClr val="black"/>
                    </a:solidFill>
                    <a:latin typeface="Calibri" panose="020F0502020204030204"/>
                  </a:rPr>
                  <a:t>vi veta?</a:t>
                </a:r>
              </a:p>
            </p:txBody>
          </p:sp>
        </p:grpSp>
        <p:grpSp>
          <p:nvGrpSpPr>
            <p:cNvPr id="11" name="Grupp 10">
              <a:extLst>
                <a:ext uri="{FF2B5EF4-FFF2-40B4-BE49-F238E27FC236}">
                  <a16:creationId xmlns:a16="http://schemas.microsoft.com/office/drawing/2014/main" id="{810DEC36-ECF2-DCD9-0A0A-3A755B38CAAE}"/>
                </a:ext>
              </a:extLst>
            </p:cNvPr>
            <p:cNvGrpSpPr/>
            <p:nvPr/>
          </p:nvGrpSpPr>
          <p:grpSpPr>
            <a:xfrm>
              <a:off x="3370858" y="368441"/>
              <a:ext cx="1066691" cy="734353"/>
              <a:chOff x="1262111" y="357505"/>
              <a:chExt cx="1422254" cy="979136"/>
            </a:xfrm>
          </p:grpSpPr>
          <p:pic>
            <p:nvPicPr>
              <p:cNvPr id="46" name="Bild 45" descr="Förstoringsglas">
                <a:extLst>
                  <a:ext uri="{FF2B5EF4-FFF2-40B4-BE49-F238E27FC236}">
                    <a16:creationId xmlns:a16="http://schemas.microsoft.com/office/drawing/2014/main" id="{E6008BDF-22EB-F961-945F-1DC83F3C54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1375" y="357505"/>
                <a:ext cx="742990" cy="742990"/>
              </a:xfrm>
              <a:prstGeom prst="rect">
                <a:avLst/>
              </a:prstGeom>
            </p:spPr>
          </p:pic>
          <p:sp>
            <p:nvSpPr>
              <p:cNvPr id="48" name="textruta 47">
                <a:extLst>
                  <a:ext uri="{FF2B5EF4-FFF2-40B4-BE49-F238E27FC236}">
                    <a16:creationId xmlns:a16="http://schemas.microsoft.com/office/drawing/2014/main" id="{DB060045-44A1-3DD2-0E48-1B2DCCAD932A}"/>
                  </a:ext>
                </a:extLst>
              </p:cNvPr>
              <p:cNvSpPr txBox="1"/>
              <p:nvPr/>
            </p:nvSpPr>
            <p:spPr>
              <a:xfrm>
                <a:off x="1262111" y="659534"/>
                <a:ext cx="1317027" cy="677107"/>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Målgrupp</a:t>
                </a:r>
              </a:p>
              <a:p>
                <a:pPr defTabSz="685783">
                  <a:defRPr/>
                </a:pPr>
                <a:r>
                  <a:rPr lang="sv-SE" sz="900" i="1" kern="0">
                    <a:solidFill>
                      <a:prstClr val="black"/>
                    </a:solidFill>
                    <a:latin typeface="Calibri" panose="020F0502020204030204"/>
                  </a:rPr>
                  <a:t>Formulera frågor</a:t>
                </a:r>
              </a:p>
              <a:p>
                <a:pPr defTabSz="685783">
                  <a:defRPr/>
                </a:pPr>
                <a:r>
                  <a:rPr lang="sv-SE" sz="900" i="1" kern="0">
                    <a:solidFill>
                      <a:prstClr val="black"/>
                    </a:solidFill>
                    <a:latin typeface="Calibri" panose="020F0502020204030204"/>
                  </a:rPr>
                  <a:t>Metod</a:t>
                </a:r>
              </a:p>
            </p:txBody>
          </p:sp>
        </p:grpSp>
        <p:pic>
          <p:nvPicPr>
            <p:cNvPr id="16" name="Bild 15" descr="Dans">
              <a:extLst>
                <a:ext uri="{FF2B5EF4-FFF2-40B4-BE49-F238E27FC236}">
                  <a16:creationId xmlns:a16="http://schemas.microsoft.com/office/drawing/2014/main" id="{389F76DC-C2CF-99F4-F94B-09E021BF35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03865" y="3744449"/>
              <a:ext cx="685800" cy="685800"/>
            </a:xfrm>
            <a:prstGeom prst="rect">
              <a:avLst/>
            </a:prstGeom>
          </p:spPr>
        </p:pic>
        <p:grpSp>
          <p:nvGrpSpPr>
            <p:cNvPr id="17" name="Grupp 16">
              <a:extLst>
                <a:ext uri="{FF2B5EF4-FFF2-40B4-BE49-F238E27FC236}">
                  <a16:creationId xmlns:a16="http://schemas.microsoft.com/office/drawing/2014/main" id="{C5C5261E-7B09-1C00-4129-58F5A0462014}"/>
                </a:ext>
              </a:extLst>
            </p:cNvPr>
            <p:cNvGrpSpPr/>
            <p:nvPr/>
          </p:nvGrpSpPr>
          <p:grpSpPr>
            <a:xfrm>
              <a:off x="4765906" y="186765"/>
              <a:ext cx="887198" cy="816396"/>
              <a:chOff x="7715030" y="2235707"/>
              <a:chExt cx="1182931" cy="1088528"/>
            </a:xfrm>
          </p:grpSpPr>
          <p:pic>
            <p:nvPicPr>
              <p:cNvPr id="44" name="Bild 43" descr="Frågor">
                <a:extLst>
                  <a:ext uri="{FF2B5EF4-FFF2-40B4-BE49-F238E27FC236}">
                    <a16:creationId xmlns:a16="http://schemas.microsoft.com/office/drawing/2014/main" id="{0828F96B-8C91-8A9E-6502-B2E9E28175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83561" y="2235707"/>
                <a:ext cx="914400" cy="914400"/>
              </a:xfrm>
              <a:prstGeom prst="rect">
                <a:avLst/>
              </a:prstGeom>
            </p:spPr>
          </p:pic>
          <p:sp>
            <p:nvSpPr>
              <p:cNvPr id="45" name="textruta 44">
                <a:extLst>
                  <a:ext uri="{FF2B5EF4-FFF2-40B4-BE49-F238E27FC236}">
                    <a16:creationId xmlns:a16="http://schemas.microsoft.com/office/drawing/2014/main" id="{D550D801-56C9-4C3C-BA23-CFC5430FDE7F}"/>
                  </a:ext>
                </a:extLst>
              </p:cNvPr>
              <p:cNvSpPr txBox="1"/>
              <p:nvPr/>
            </p:nvSpPr>
            <p:spPr>
              <a:xfrm>
                <a:off x="7715030" y="3016459"/>
                <a:ext cx="1105431" cy="307776"/>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Samla in data</a:t>
                </a:r>
              </a:p>
            </p:txBody>
          </p:sp>
        </p:grpSp>
        <p:grpSp>
          <p:nvGrpSpPr>
            <p:cNvPr id="18" name="Grupp 17">
              <a:extLst>
                <a:ext uri="{FF2B5EF4-FFF2-40B4-BE49-F238E27FC236}">
                  <a16:creationId xmlns:a16="http://schemas.microsoft.com/office/drawing/2014/main" id="{8676FBC0-4C2F-F841-C5AC-7AB680A1A129}"/>
                </a:ext>
              </a:extLst>
            </p:cNvPr>
            <p:cNvGrpSpPr/>
            <p:nvPr/>
          </p:nvGrpSpPr>
          <p:grpSpPr>
            <a:xfrm>
              <a:off x="6027449" y="1264049"/>
              <a:ext cx="1204007" cy="700177"/>
              <a:chOff x="7178024" y="4908445"/>
              <a:chExt cx="1605342" cy="933569"/>
            </a:xfrm>
          </p:grpSpPr>
          <p:pic>
            <p:nvPicPr>
              <p:cNvPr id="42" name="Bild 41" descr="Forskning">
                <a:extLst>
                  <a:ext uri="{FF2B5EF4-FFF2-40B4-BE49-F238E27FC236}">
                    <a16:creationId xmlns:a16="http://schemas.microsoft.com/office/drawing/2014/main" id="{783E3D54-2B6C-5D48-74AF-C30B3BFDB5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8024" y="4927614"/>
                <a:ext cx="914400" cy="914400"/>
              </a:xfrm>
              <a:prstGeom prst="rect">
                <a:avLst/>
              </a:prstGeom>
            </p:spPr>
          </p:pic>
          <p:sp>
            <p:nvSpPr>
              <p:cNvPr id="43" name="textruta 42">
                <a:extLst>
                  <a:ext uri="{FF2B5EF4-FFF2-40B4-BE49-F238E27FC236}">
                    <a16:creationId xmlns:a16="http://schemas.microsoft.com/office/drawing/2014/main" id="{6D83A369-D2FF-BA22-5626-0DD0D584D1A6}"/>
                  </a:ext>
                </a:extLst>
              </p:cNvPr>
              <p:cNvSpPr txBox="1"/>
              <p:nvPr/>
            </p:nvSpPr>
            <p:spPr>
              <a:xfrm>
                <a:off x="7722818" y="4908445"/>
                <a:ext cx="1060548" cy="492442"/>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Sammanställ</a:t>
                </a:r>
              </a:p>
              <a:p>
                <a:pPr algn="r" defTabSz="685783">
                  <a:defRPr/>
                </a:pPr>
                <a:r>
                  <a:rPr lang="sv-SE" sz="900" i="1" kern="0">
                    <a:solidFill>
                      <a:prstClr val="black"/>
                    </a:solidFill>
                    <a:latin typeface="Calibri" panose="020F0502020204030204"/>
                  </a:rPr>
                  <a:t>information</a:t>
                </a:r>
              </a:p>
            </p:txBody>
          </p:sp>
        </p:grpSp>
        <p:grpSp>
          <p:nvGrpSpPr>
            <p:cNvPr id="19" name="Grupp 18">
              <a:extLst>
                <a:ext uri="{FF2B5EF4-FFF2-40B4-BE49-F238E27FC236}">
                  <a16:creationId xmlns:a16="http://schemas.microsoft.com/office/drawing/2014/main" id="{E800DFDF-9B1E-4AA0-43A2-5757770C804E}"/>
                </a:ext>
              </a:extLst>
            </p:cNvPr>
            <p:cNvGrpSpPr/>
            <p:nvPr/>
          </p:nvGrpSpPr>
          <p:grpSpPr>
            <a:xfrm>
              <a:off x="6128399" y="2571750"/>
              <a:ext cx="1082787" cy="685800"/>
              <a:chOff x="6482099" y="5420387"/>
              <a:chExt cx="1443715" cy="914400"/>
            </a:xfrm>
          </p:grpSpPr>
          <p:grpSp>
            <p:nvGrpSpPr>
              <p:cNvPr id="35" name="Grupp 34">
                <a:extLst>
                  <a:ext uri="{FF2B5EF4-FFF2-40B4-BE49-F238E27FC236}">
                    <a16:creationId xmlns:a16="http://schemas.microsoft.com/office/drawing/2014/main" id="{EBB5AD3A-A08C-2AEF-658D-CF08051A07FB}"/>
                  </a:ext>
                </a:extLst>
              </p:cNvPr>
              <p:cNvGrpSpPr/>
              <p:nvPr/>
            </p:nvGrpSpPr>
            <p:grpSpPr>
              <a:xfrm>
                <a:off x="6482099" y="5420387"/>
                <a:ext cx="914400" cy="914400"/>
                <a:chOff x="6407527" y="5410855"/>
                <a:chExt cx="914400" cy="914400"/>
              </a:xfrm>
            </p:grpSpPr>
            <p:pic>
              <p:nvPicPr>
                <p:cNvPr id="38" name="Bild 37" descr="Utropstecken">
                  <a:extLst>
                    <a:ext uri="{FF2B5EF4-FFF2-40B4-BE49-F238E27FC236}">
                      <a16:creationId xmlns:a16="http://schemas.microsoft.com/office/drawing/2014/main" id="{00BF0A33-1390-F045-A2D8-760292D8A6E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15713" y="5589760"/>
                  <a:ext cx="298029" cy="298029"/>
                </a:xfrm>
                <a:prstGeom prst="rect">
                  <a:avLst/>
                </a:prstGeom>
              </p:spPr>
            </p:pic>
            <p:pic>
              <p:nvPicPr>
                <p:cNvPr id="39" name="Bild 38" descr="Glödlampa">
                  <a:extLst>
                    <a:ext uri="{FF2B5EF4-FFF2-40B4-BE49-F238E27FC236}">
                      <a16:creationId xmlns:a16="http://schemas.microsoft.com/office/drawing/2014/main" id="{503869E5-8793-A03C-710D-AC5EA1B7982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07527" y="5410855"/>
                  <a:ext cx="914400" cy="914400"/>
                </a:xfrm>
                <a:prstGeom prst="rect">
                  <a:avLst/>
                </a:prstGeom>
              </p:spPr>
            </p:pic>
          </p:grpSp>
          <p:sp>
            <p:nvSpPr>
              <p:cNvPr id="36" name="textruta 35">
                <a:extLst>
                  <a:ext uri="{FF2B5EF4-FFF2-40B4-BE49-F238E27FC236}">
                    <a16:creationId xmlns:a16="http://schemas.microsoft.com/office/drawing/2014/main" id="{EB763284-6A8C-67D1-CCB9-06106DE2CE64}"/>
                  </a:ext>
                </a:extLst>
              </p:cNvPr>
              <p:cNvSpPr txBox="1"/>
              <p:nvPr/>
            </p:nvSpPr>
            <p:spPr>
              <a:xfrm>
                <a:off x="7061903" y="5931786"/>
                <a:ext cx="863911" cy="307776"/>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Analysera</a:t>
                </a:r>
              </a:p>
            </p:txBody>
          </p:sp>
        </p:grpSp>
        <p:grpSp>
          <p:nvGrpSpPr>
            <p:cNvPr id="22" name="Grupp 21">
              <a:extLst>
                <a:ext uri="{FF2B5EF4-FFF2-40B4-BE49-F238E27FC236}">
                  <a16:creationId xmlns:a16="http://schemas.microsoft.com/office/drawing/2014/main" id="{63AF48F5-17A7-1AB3-2E5B-724299BAEE3C}"/>
                </a:ext>
              </a:extLst>
            </p:cNvPr>
            <p:cNvGrpSpPr/>
            <p:nvPr/>
          </p:nvGrpSpPr>
          <p:grpSpPr>
            <a:xfrm>
              <a:off x="5527069" y="3770910"/>
              <a:ext cx="1266104" cy="685800"/>
              <a:chOff x="4385543" y="5473142"/>
              <a:chExt cx="1688138" cy="914400"/>
            </a:xfrm>
          </p:grpSpPr>
          <p:pic>
            <p:nvPicPr>
              <p:cNvPr id="32" name="Bild 31" descr="Klassrum">
                <a:extLst>
                  <a:ext uri="{FF2B5EF4-FFF2-40B4-BE49-F238E27FC236}">
                    <a16:creationId xmlns:a16="http://schemas.microsoft.com/office/drawing/2014/main" id="{8069CE20-2281-E0DF-EECB-9111B73AF8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385543" y="5473142"/>
                <a:ext cx="914400" cy="914400"/>
              </a:xfrm>
              <a:prstGeom prst="rect">
                <a:avLst/>
              </a:prstGeom>
            </p:spPr>
          </p:pic>
          <p:sp>
            <p:nvSpPr>
              <p:cNvPr id="34" name="textruta 33">
                <a:extLst>
                  <a:ext uri="{FF2B5EF4-FFF2-40B4-BE49-F238E27FC236}">
                    <a16:creationId xmlns:a16="http://schemas.microsoft.com/office/drawing/2014/main" id="{BB360DEE-3020-6EE5-2374-ECA3270B86BF}"/>
                  </a:ext>
                </a:extLst>
              </p:cNvPr>
              <p:cNvSpPr txBox="1"/>
              <p:nvPr/>
            </p:nvSpPr>
            <p:spPr>
              <a:xfrm>
                <a:off x="5137100" y="5538257"/>
                <a:ext cx="936581" cy="492443"/>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Återkoppla</a:t>
                </a:r>
              </a:p>
              <a:p>
                <a:pPr defTabSz="685783">
                  <a:defRPr/>
                </a:pPr>
                <a:r>
                  <a:rPr lang="sv-SE" sz="900" i="1" kern="0">
                    <a:solidFill>
                      <a:prstClr val="black"/>
                    </a:solidFill>
                    <a:latin typeface="Calibri" panose="020F0502020204030204"/>
                  </a:rPr>
                  <a:t>resultatet</a:t>
                </a:r>
              </a:p>
            </p:txBody>
          </p:sp>
        </p:grpSp>
        <p:grpSp>
          <p:nvGrpSpPr>
            <p:cNvPr id="23" name="Grupp 22">
              <a:extLst>
                <a:ext uri="{FF2B5EF4-FFF2-40B4-BE49-F238E27FC236}">
                  <a16:creationId xmlns:a16="http://schemas.microsoft.com/office/drawing/2014/main" id="{E94279CF-8CCF-4309-38EC-82E67D8F2E97}"/>
                </a:ext>
              </a:extLst>
            </p:cNvPr>
            <p:cNvGrpSpPr/>
            <p:nvPr/>
          </p:nvGrpSpPr>
          <p:grpSpPr>
            <a:xfrm>
              <a:off x="3775262" y="4262851"/>
              <a:ext cx="1335401" cy="719208"/>
              <a:chOff x="2065995" y="5561343"/>
              <a:chExt cx="1780534" cy="958946"/>
            </a:xfrm>
          </p:grpSpPr>
          <p:grpSp>
            <p:nvGrpSpPr>
              <p:cNvPr id="27" name="Grupp 26">
                <a:extLst>
                  <a:ext uri="{FF2B5EF4-FFF2-40B4-BE49-F238E27FC236}">
                    <a16:creationId xmlns:a16="http://schemas.microsoft.com/office/drawing/2014/main" id="{C3EF247A-411F-D300-A57B-89FE7FF2F82D}"/>
                  </a:ext>
                </a:extLst>
              </p:cNvPr>
              <p:cNvGrpSpPr/>
              <p:nvPr/>
            </p:nvGrpSpPr>
            <p:grpSpPr>
              <a:xfrm rot="1796443">
                <a:off x="2963153" y="5561343"/>
                <a:ext cx="883376" cy="726995"/>
                <a:chOff x="4724345" y="2095951"/>
                <a:chExt cx="1563047" cy="1286345"/>
              </a:xfrm>
            </p:grpSpPr>
            <p:pic>
              <p:nvPicPr>
                <p:cNvPr id="29" name="Bild 28" descr="Skiftnyckel">
                  <a:extLst>
                    <a:ext uri="{FF2B5EF4-FFF2-40B4-BE49-F238E27FC236}">
                      <a16:creationId xmlns:a16="http://schemas.microsoft.com/office/drawing/2014/main" id="{98CF277F-B8E1-8B29-D00E-A7382299D9B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8900000">
                  <a:off x="5027023" y="2467896"/>
                  <a:ext cx="914400" cy="914400"/>
                </a:xfrm>
                <a:prstGeom prst="rect">
                  <a:avLst/>
                </a:prstGeom>
              </p:spPr>
            </p:pic>
            <p:pic>
              <p:nvPicPr>
                <p:cNvPr id="30" name="Bild 29" descr="Hammare">
                  <a:extLst>
                    <a:ext uri="{FF2B5EF4-FFF2-40B4-BE49-F238E27FC236}">
                      <a16:creationId xmlns:a16="http://schemas.microsoft.com/office/drawing/2014/main" id="{9F302C68-FFEF-0A6F-77A9-2B7D9F3128F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8900000">
                  <a:off x="4724345" y="2095951"/>
                  <a:ext cx="914400" cy="914400"/>
                </a:xfrm>
                <a:prstGeom prst="rect">
                  <a:avLst/>
                </a:prstGeom>
              </p:spPr>
            </p:pic>
            <p:pic>
              <p:nvPicPr>
                <p:cNvPr id="31" name="Bild 30" descr="Skruvmejsel">
                  <a:extLst>
                    <a:ext uri="{FF2B5EF4-FFF2-40B4-BE49-F238E27FC236}">
                      <a16:creationId xmlns:a16="http://schemas.microsoft.com/office/drawing/2014/main" id="{A3A55565-9200-A126-F291-882C14BE9C2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8900000">
                  <a:off x="5372992" y="2199554"/>
                  <a:ext cx="914400" cy="914400"/>
                </a:xfrm>
                <a:prstGeom prst="rect">
                  <a:avLst/>
                </a:prstGeom>
              </p:spPr>
            </p:pic>
          </p:grpSp>
          <p:sp>
            <p:nvSpPr>
              <p:cNvPr id="28" name="textruta 27">
                <a:extLst>
                  <a:ext uri="{FF2B5EF4-FFF2-40B4-BE49-F238E27FC236}">
                    <a16:creationId xmlns:a16="http://schemas.microsoft.com/office/drawing/2014/main" id="{5528D8DC-823B-C783-6E1F-A3A05E1A85EF}"/>
                  </a:ext>
                </a:extLst>
              </p:cNvPr>
              <p:cNvSpPr txBox="1"/>
              <p:nvPr/>
            </p:nvSpPr>
            <p:spPr>
              <a:xfrm>
                <a:off x="2065995" y="6027846"/>
                <a:ext cx="1126804" cy="492443"/>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Skruva i</a:t>
                </a:r>
              </a:p>
              <a:p>
                <a:pPr algn="r" defTabSz="685783">
                  <a:defRPr/>
                </a:pPr>
                <a:r>
                  <a:rPr lang="sv-SE" sz="900" i="1" kern="0">
                    <a:solidFill>
                      <a:prstClr val="black"/>
                    </a:solidFill>
                    <a:latin typeface="Calibri" panose="020F0502020204030204"/>
                  </a:rPr>
                  <a:t>verksamheten</a:t>
                </a:r>
              </a:p>
            </p:txBody>
          </p:sp>
        </p:grpSp>
        <p:grpSp>
          <p:nvGrpSpPr>
            <p:cNvPr id="24" name="Grupp 23">
              <a:extLst>
                <a:ext uri="{FF2B5EF4-FFF2-40B4-BE49-F238E27FC236}">
                  <a16:creationId xmlns:a16="http://schemas.microsoft.com/office/drawing/2014/main" id="{B1325204-3E68-98D0-F98B-363956B1CBAB}"/>
                </a:ext>
              </a:extLst>
            </p:cNvPr>
            <p:cNvGrpSpPr/>
            <p:nvPr/>
          </p:nvGrpSpPr>
          <p:grpSpPr>
            <a:xfrm>
              <a:off x="2138594" y="2417960"/>
              <a:ext cx="1125545" cy="685800"/>
              <a:chOff x="2938800" y="2838477"/>
              <a:chExt cx="1500726" cy="914400"/>
            </a:xfrm>
          </p:grpSpPr>
          <p:pic>
            <p:nvPicPr>
              <p:cNvPr id="25" name="Bild 24" descr="Huvud med kugghjul">
                <a:extLst>
                  <a:ext uri="{FF2B5EF4-FFF2-40B4-BE49-F238E27FC236}">
                    <a16:creationId xmlns:a16="http://schemas.microsoft.com/office/drawing/2014/main" id="{6A9BD16F-6689-BCD8-27AD-3F9D3B4DE42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938800" y="2838477"/>
                <a:ext cx="914400" cy="914400"/>
              </a:xfrm>
              <a:prstGeom prst="rect">
                <a:avLst/>
              </a:prstGeom>
            </p:spPr>
          </p:pic>
          <p:sp>
            <p:nvSpPr>
              <p:cNvPr id="26" name="textruta 25">
                <a:extLst>
                  <a:ext uri="{FF2B5EF4-FFF2-40B4-BE49-F238E27FC236}">
                    <a16:creationId xmlns:a16="http://schemas.microsoft.com/office/drawing/2014/main" id="{0E4DB69E-C535-E129-AB90-A6DC227A4F8F}"/>
                  </a:ext>
                </a:extLst>
              </p:cNvPr>
              <p:cNvSpPr txBox="1"/>
              <p:nvPr/>
            </p:nvSpPr>
            <p:spPr>
              <a:xfrm>
                <a:off x="3680344" y="3093548"/>
                <a:ext cx="759182" cy="492443"/>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Fundera</a:t>
                </a:r>
              </a:p>
              <a:p>
                <a:pPr defTabSz="685783">
                  <a:defRPr/>
                </a:pPr>
                <a:r>
                  <a:rPr lang="sv-SE" sz="900" i="1" kern="0">
                    <a:solidFill>
                      <a:prstClr val="black"/>
                    </a:solidFill>
                    <a:latin typeface="Calibri" panose="020F0502020204030204"/>
                  </a:rPr>
                  <a:t>vidare..</a:t>
                </a:r>
              </a:p>
            </p:txBody>
          </p:sp>
        </p:grpSp>
      </p:grpSp>
      <p:sp>
        <p:nvSpPr>
          <p:cNvPr id="2" name="textruta 1">
            <a:extLst>
              <a:ext uri="{FF2B5EF4-FFF2-40B4-BE49-F238E27FC236}">
                <a16:creationId xmlns:a16="http://schemas.microsoft.com/office/drawing/2014/main" id="{ACF8A780-2E06-F05B-CBF9-B757669BF77D}"/>
              </a:ext>
            </a:extLst>
          </p:cNvPr>
          <p:cNvSpPr txBox="1"/>
          <p:nvPr/>
        </p:nvSpPr>
        <p:spPr>
          <a:xfrm>
            <a:off x="179512" y="195486"/>
            <a:ext cx="2653833" cy="830997"/>
          </a:xfrm>
          <a:prstGeom prst="rect">
            <a:avLst/>
          </a:prstGeom>
          <a:noFill/>
        </p:spPr>
        <p:txBody>
          <a:bodyPr wrap="square" rtlCol="0">
            <a:spAutoFit/>
          </a:bodyPr>
          <a:lstStyle/>
          <a:p>
            <a:pPr defTabSz="685783">
              <a:defRPr/>
            </a:pPr>
            <a:r>
              <a:rPr lang="sv-SE" sz="2400" dirty="0">
                <a:solidFill>
                  <a:sysClr val="windowText" lastClr="000000"/>
                </a:solidFill>
                <a:latin typeface="Calibri" panose="020F0502020204030204" pitchFamily="34" charset="0"/>
                <a:ea typeface="+mj-ea"/>
                <a:cs typeface="Calibri" panose="020F0502020204030204" pitchFamily="34" charset="0"/>
              </a:rPr>
              <a:t>Modell för arbetet med uppföljning</a:t>
            </a:r>
          </a:p>
        </p:txBody>
      </p:sp>
    </p:spTree>
    <p:extLst>
      <p:ext uri="{BB962C8B-B14F-4D97-AF65-F5344CB8AC3E}">
        <p14:creationId xmlns:p14="http://schemas.microsoft.com/office/powerpoint/2010/main" val="1127454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040" y="3549003"/>
            <a:ext cx="3079118" cy="1511836"/>
          </a:xfrm>
          <a:prstGeom prst="rect">
            <a:avLst/>
          </a:prstGeom>
        </p:spPr>
      </p:pic>
      <p:sp>
        <p:nvSpPr>
          <p:cNvPr id="2" name="Rubrik 1"/>
          <p:cNvSpPr>
            <a:spLocks noGrp="1"/>
          </p:cNvSpPr>
          <p:nvPr>
            <p:ph type="title"/>
          </p:nvPr>
        </p:nvSpPr>
        <p:spPr/>
        <p:txBody>
          <a:bodyPr anchor="t"/>
          <a:lstStyle/>
          <a:p>
            <a:pPr algn="l"/>
            <a:r>
              <a:rPr lang="sv-SE" sz="3000" dirty="0">
                <a:solidFill>
                  <a:srgbClr val="0050A0"/>
                </a:solidFill>
              </a:rPr>
              <a:t>Pass 4: Nästa steg i arbetet med systematisk uppföljning</a:t>
            </a:r>
          </a:p>
        </p:txBody>
      </p:sp>
      <p:sp>
        <p:nvSpPr>
          <p:cNvPr id="3" name="Platshållare för innehåll 2"/>
          <p:cNvSpPr>
            <a:spLocks noGrp="1"/>
          </p:cNvSpPr>
          <p:nvPr>
            <p:ph type="body" sz="quarter" idx="10"/>
          </p:nvPr>
        </p:nvSpPr>
        <p:spPr/>
        <p:txBody>
          <a:bodyPr anchor="ctr">
            <a:normAutofit/>
          </a:bodyPr>
          <a:lstStyle/>
          <a:p>
            <a:pPr marL="365522" indent="-342900">
              <a:spcAft>
                <a:spcPts val="2700"/>
              </a:spcAft>
            </a:pPr>
            <a:r>
              <a:rPr lang="sv-SE" sz="2200" dirty="0"/>
              <a:t>Ta fram en konkret plan för nästa steg med mål, vem som ska göra vad när samt hur resultaten ska återkopplas till medarbetare. </a:t>
            </a:r>
          </a:p>
          <a:p>
            <a:pPr marL="365522" indent="-342900">
              <a:spcAft>
                <a:spcPts val="2700"/>
              </a:spcAft>
            </a:pPr>
            <a:r>
              <a:rPr lang="sv-SE" sz="2200" dirty="0"/>
              <a:t>Finns det något som ni vill börja göra annorlunda?</a:t>
            </a:r>
          </a:p>
        </p:txBody>
      </p:sp>
    </p:spTree>
    <p:extLst>
      <p:ext uri="{BB962C8B-B14F-4D97-AF65-F5344CB8AC3E}">
        <p14:creationId xmlns:p14="http://schemas.microsoft.com/office/powerpoint/2010/main" val="218218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E1CDE088-513D-406D-B570-60E3AB459916}"/>
              </a:ext>
            </a:extLst>
          </p:cNvPr>
          <p:cNvGraphicFramePr>
            <a:graphicFrameLocks noGrp="1"/>
          </p:cNvGraphicFramePr>
          <p:nvPr>
            <p:extLst>
              <p:ext uri="{D42A27DB-BD31-4B8C-83A1-F6EECF244321}">
                <p14:modId xmlns:p14="http://schemas.microsoft.com/office/powerpoint/2010/main" val="199560789"/>
              </p:ext>
            </p:extLst>
          </p:nvPr>
        </p:nvGraphicFramePr>
        <p:xfrm>
          <a:off x="664421" y="411618"/>
          <a:ext cx="7815158" cy="4320263"/>
        </p:xfrm>
        <a:graphic>
          <a:graphicData uri="http://schemas.openxmlformats.org/drawingml/2006/table">
            <a:tbl>
              <a:tblPr firstRow="1" firstCol="1" bandRow="1">
                <a:noFill/>
                <a:tableStyleId>{5C22544A-7EE6-4342-B048-85BDC9FD1C3A}</a:tableStyleId>
              </a:tblPr>
              <a:tblGrid>
                <a:gridCol w="1155579">
                  <a:extLst>
                    <a:ext uri="{9D8B030D-6E8A-4147-A177-3AD203B41FA5}">
                      <a16:colId xmlns:a16="http://schemas.microsoft.com/office/drawing/2014/main" val="467240005"/>
                    </a:ext>
                  </a:extLst>
                </a:gridCol>
                <a:gridCol w="159041">
                  <a:extLst>
                    <a:ext uri="{9D8B030D-6E8A-4147-A177-3AD203B41FA5}">
                      <a16:colId xmlns:a16="http://schemas.microsoft.com/office/drawing/2014/main" val="1569388231"/>
                    </a:ext>
                  </a:extLst>
                </a:gridCol>
                <a:gridCol w="6500538">
                  <a:extLst>
                    <a:ext uri="{9D8B030D-6E8A-4147-A177-3AD203B41FA5}">
                      <a16:colId xmlns:a16="http://schemas.microsoft.com/office/drawing/2014/main" val="1585143554"/>
                    </a:ext>
                  </a:extLst>
                </a:gridCol>
              </a:tblGrid>
              <a:tr h="435380">
                <a:tc>
                  <a:txBody>
                    <a:bodyPr/>
                    <a:lstStyle/>
                    <a:p>
                      <a:pPr algn="r">
                        <a:lnSpc>
                          <a:spcPct val="115000"/>
                        </a:lnSpc>
                        <a:spcAft>
                          <a:spcPts val="300"/>
                        </a:spcAft>
                      </a:pPr>
                      <a:r>
                        <a:rPr lang="sv-SE" sz="1400" b="1" cap="none" spc="0">
                          <a:solidFill>
                            <a:schemeClr val="tx1"/>
                          </a:solidFill>
                          <a:effectLst/>
                        </a:rPr>
                        <a:t>09.00</a:t>
                      </a:r>
                      <a:endParaRPr lang="sv-SE" sz="1400" b="1" cap="none" spc="0">
                        <a:solidFill>
                          <a:schemeClr val="tx1"/>
                        </a:solidFill>
                        <a:effectLst/>
                        <a:latin typeface="Arial" panose="020B0604020202020204" pitchFamily="34" charset="0"/>
                        <a:ea typeface="+mn-ea"/>
                        <a:cs typeface="Times New Roman" panose="02020603050405020304" pitchFamily="18" charset="0"/>
                      </a:endParaRPr>
                    </a:p>
                  </a:txBody>
                  <a:tcPr marL="43692" marR="43692" marT="47137" marB="47137" anchor="ctr">
                    <a:lnL w="12700" cmpd="sng">
                      <a:noFill/>
                    </a:lnL>
                    <a:lnR w="12700" cmpd="sng">
                      <a:noFill/>
                    </a:lnR>
                    <a:lnT w="28575" cap="flat" cmpd="sng" algn="ctr">
                      <a:noFill/>
                      <a:prstDash val="solid"/>
                    </a:lnT>
                    <a:lnB w="38100" cmpd="sng">
                      <a:noFill/>
                    </a:lnB>
                    <a:lnTlToBr w="12700" cmpd="sng">
                      <a:noFill/>
                      <a:prstDash val="solid"/>
                    </a:lnTlToBr>
                    <a:lnBlToTr w="12700" cmpd="sng">
                      <a:noFill/>
                      <a:prstDash val="solid"/>
                    </a:lnBlToTr>
                    <a:noFill/>
                  </a:tcPr>
                </a:tc>
                <a:tc>
                  <a:txBody>
                    <a:bodyPr/>
                    <a:lstStyle/>
                    <a:p>
                      <a:pPr>
                        <a:lnSpc>
                          <a:spcPct val="115000"/>
                        </a:lnSpc>
                        <a:spcAft>
                          <a:spcPts val="300"/>
                        </a:spcAft>
                      </a:pPr>
                      <a:endParaRPr lang="sv-SE" sz="1400" b="0" cap="none" spc="0" dirty="0">
                        <a:solidFill>
                          <a:schemeClr val="tx1"/>
                        </a:solidFill>
                        <a:effectLst/>
                        <a:latin typeface="Arial" panose="020B0604020202020204" pitchFamily="34" charset="0"/>
                        <a:ea typeface="+mn-ea"/>
                        <a:cs typeface="Times New Roman" panose="02020603050405020304" pitchFamily="18" charset="0"/>
                      </a:endParaRPr>
                    </a:p>
                  </a:txBody>
                  <a:tcPr marL="43692" marR="43692" marT="47137" marB="47137" anchor="ctr">
                    <a:lnL w="12700" cmpd="sng">
                      <a:noFill/>
                    </a:lnL>
                    <a:lnR w="12700" cmpd="sng">
                      <a:noFill/>
                    </a:lnR>
                    <a:lnT w="28575" cap="flat" cmpd="sng" algn="ctr">
                      <a:noFill/>
                      <a:prstDash val="solid"/>
                    </a:lnT>
                    <a:lnB w="38100" cmpd="sng">
                      <a:noFill/>
                    </a:lnB>
                    <a:lnTlToBr w="12700" cmpd="sng">
                      <a:noFill/>
                      <a:prstDash val="solid"/>
                    </a:lnTlToBr>
                    <a:lnBlToTr w="12700" cmpd="sng">
                      <a:noFill/>
                      <a:prstDash val="solid"/>
                    </a:lnBlToTr>
                    <a:noFill/>
                  </a:tcPr>
                </a:tc>
                <a:tc>
                  <a:txBody>
                    <a:bodyPr/>
                    <a:lstStyle/>
                    <a:p>
                      <a:pPr>
                        <a:lnSpc>
                          <a:spcPct val="115000"/>
                        </a:lnSpc>
                        <a:spcAft>
                          <a:spcPts val="300"/>
                        </a:spcAft>
                      </a:pPr>
                      <a:r>
                        <a:rPr lang="sv-SE" sz="1400" b="0" cap="none" spc="0" dirty="0">
                          <a:solidFill>
                            <a:schemeClr val="tx1"/>
                          </a:solidFill>
                          <a:effectLst/>
                        </a:rPr>
                        <a:t>Välkomna – hur är läget?</a:t>
                      </a:r>
                      <a:endParaRPr lang="sv-SE" sz="1400" b="0" cap="none" spc="0" dirty="0">
                        <a:solidFill>
                          <a:schemeClr val="tx1"/>
                        </a:solidFill>
                        <a:effectLst/>
                        <a:latin typeface="Arial" panose="020B0604020202020204" pitchFamily="34" charset="0"/>
                        <a:ea typeface="+mn-ea"/>
                        <a:cs typeface="Times New Roman" panose="02020603050405020304" pitchFamily="18" charset="0"/>
                      </a:endParaRPr>
                    </a:p>
                  </a:txBody>
                  <a:tcPr marL="43692" marR="43692" marT="47137" marB="47137" anchor="ctr">
                    <a:lnL w="12700" cmpd="sng">
                      <a:noFill/>
                    </a:lnL>
                    <a:lnR w="12700" cmpd="sng">
                      <a:noFill/>
                    </a:lnR>
                    <a:lnT w="28575" cap="flat" cmpd="sng" algn="ctr">
                      <a:noFill/>
                      <a:prstDash val="soli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253434"/>
                  </a:ext>
                </a:extLst>
              </a:tr>
              <a:tr h="436518">
                <a:tc>
                  <a:txBody>
                    <a:bodyPr/>
                    <a:lstStyle/>
                    <a:p>
                      <a:pPr algn="r">
                        <a:lnSpc>
                          <a:spcPct val="115000"/>
                        </a:lnSpc>
                        <a:spcAft>
                          <a:spcPts val="300"/>
                        </a:spcAft>
                      </a:pPr>
                      <a:r>
                        <a:rPr lang="sv-SE" sz="1400" b="1" cap="none" spc="0">
                          <a:solidFill>
                            <a:schemeClr val="tx1"/>
                          </a:solidFill>
                          <a:effectLst/>
                        </a:rPr>
                        <a:t>ca 09.30 </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28575" cap="flat" cmpd="sng" algn="ctr">
                      <a:noFill/>
                      <a:prstDash val="solid"/>
                    </a:lnL>
                    <a:lnR w="12700" cmpd="sng">
                      <a:noFill/>
                      <a:prstDash val="solid"/>
                    </a:lnR>
                    <a:lnT w="38100" cmpd="sng">
                      <a:noFill/>
                    </a:lnT>
                    <a:lnB w="12700" cap="flat" cmpd="sng" algn="ctr">
                      <a:noFill/>
                      <a:prstDash val="solid"/>
                    </a:lnB>
                    <a:noFill/>
                  </a:tcPr>
                </a:tc>
                <a:tc>
                  <a:txBody>
                    <a:bodyPr/>
                    <a:lstStyle/>
                    <a:p>
                      <a:pPr>
                        <a:lnSpc>
                          <a:spcPct val="115000"/>
                        </a:lnSpc>
                        <a:spcAft>
                          <a:spcPts val="300"/>
                        </a:spcAft>
                      </a:pPr>
                      <a:endParaRPr lang="sv-SE" sz="14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nSpc>
                          <a:spcPct val="115000"/>
                        </a:lnSpc>
                        <a:spcAft>
                          <a:spcPts val="300"/>
                        </a:spcAft>
                      </a:pPr>
                      <a:r>
                        <a:rPr lang="sv-SE" sz="1400" b="1" cap="none" spc="0">
                          <a:solidFill>
                            <a:schemeClr val="tx1"/>
                          </a:solidFill>
                          <a:effectLst/>
                        </a:rPr>
                        <a:t>Pass 1:</a:t>
                      </a:r>
                      <a:r>
                        <a:rPr lang="sv-SE" sz="1400" cap="none" spc="0">
                          <a:solidFill>
                            <a:schemeClr val="tx1"/>
                          </a:solidFill>
                          <a:effectLst/>
                        </a:rPr>
                        <a:t> Återblick, sammanställning och analys</a:t>
                      </a:r>
                      <a:endParaRPr lang="sv-SE" sz="14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95179291"/>
                  </a:ext>
                </a:extLst>
              </a:tr>
              <a:tr h="435380">
                <a:tc>
                  <a:txBody>
                    <a:bodyPr/>
                    <a:lstStyle/>
                    <a:p>
                      <a:pPr algn="r">
                        <a:lnSpc>
                          <a:spcPct val="115000"/>
                        </a:lnSpc>
                        <a:spcAft>
                          <a:spcPts val="300"/>
                        </a:spcAft>
                      </a:pPr>
                      <a:r>
                        <a:rPr lang="sv-SE" sz="1400" b="1" cap="none" spc="0">
                          <a:solidFill>
                            <a:schemeClr val="tx1"/>
                          </a:solidFill>
                          <a:effectLst/>
                        </a:rPr>
                        <a:t> </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nSpc>
                          <a:spcPct val="115000"/>
                        </a:lnSpc>
                        <a:spcAft>
                          <a:spcPts val="300"/>
                        </a:spcAft>
                      </a:pPr>
                      <a:endParaRPr lang="sv-SE" sz="1400" b="1" i="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nSpc>
                          <a:spcPct val="115000"/>
                        </a:lnSpc>
                        <a:spcAft>
                          <a:spcPts val="300"/>
                        </a:spcAft>
                      </a:pPr>
                      <a:r>
                        <a:rPr lang="sv-SE" sz="1400" i="1" cap="none" spc="0">
                          <a:solidFill>
                            <a:schemeClr val="tx1"/>
                          </a:solidFill>
                          <a:effectLst/>
                        </a:rPr>
                        <a:t>Paus med fika</a:t>
                      </a:r>
                      <a:endParaRPr lang="sv-SE" sz="1400" b="1" i="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613116713"/>
                  </a:ext>
                </a:extLst>
              </a:tr>
              <a:tr h="435380">
                <a:tc>
                  <a:txBody>
                    <a:bodyPr/>
                    <a:lstStyle/>
                    <a:p>
                      <a:pPr algn="r">
                        <a:lnSpc>
                          <a:spcPct val="115000"/>
                        </a:lnSpc>
                        <a:spcAft>
                          <a:spcPts val="300"/>
                        </a:spcAft>
                      </a:pPr>
                      <a:r>
                        <a:rPr lang="sv-SE" sz="1400" b="1" cap="none" spc="0">
                          <a:solidFill>
                            <a:schemeClr val="tx1"/>
                          </a:solidFill>
                          <a:effectLst/>
                        </a:rPr>
                        <a:t>ca 10.30 </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endParaRPr lang="sv-SE" sz="1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12700" cap="flat" cmpd="sng" algn="ctr">
                      <a:noFill/>
                      <a:prstDash val="solid"/>
                    </a:lnB>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lang="sv-SE" sz="1400" b="1" cap="none" spc="0" dirty="0">
                          <a:solidFill>
                            <a:schemeClr val="tx1"/>
                          </a:solidFill>
                          <a:effectLst/>
                        </a:rPr>
                        <a:t>Pass 2: </a:t>
                      </a:r>
                      <a:r>
                        <a:rPr lang="sv-SE" sz="1400" cap="none" spc="0" dirty="0">
                          <a:solidFill>
                            <a:schemeClr val="tx1"/>
                          </a:solidFill>
                          <a:effectLst/>
                        </a:rPr>
                        <a:t>Arbeta med egen sammanställning och analys</a:t>
                      </a:r>
                      <a:endParaRPr lang="sv-SE" sz="1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042010382"/>
                  </a:ext>
                </a:extLst>
              </a:tr>
              <a:tr h="435380">
                <a:tc>
                  <a:txBody>
                    <a:bodyPr/>
                    <a:lstStyle/>
                    <a:p>
                      <a:pPr algn="r">
                        <a:lnSpc>
                          <a:spcPct val="115000"/>
                        </a:lnSpc>
                        <a:spcAft>
                          <a:spcPts val="300"/>
                        </a:spcAft>
                      </a:pPr>
                      <a:r>
                        <a:rPr lang="sv-SE" sz="1400" b="1" cap="none" spc="0">
                          <a:solidFill>
                            <a:schemeClr val="tx1"/>
                          </a:solidFill>
                          <a:effectLst/>
                        </a:rPr>
                        <a:t>12.00</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nSpc>
                          <a:spcPct val="115000"/>
                        </a:lnSpc>
                        <a:spcAft>
                          <a:spcPts val="300"/>
                        </a:spcAft>
                      </a:pPr>
                      <a:endParaRPr lang="sv-SE" sz="1400" i="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nSpc>
                          <a:spcPct val="115000"/>
                        </a:lnSpc>
                        <a:spcAft>
                          <a:spcPts val="300"/>
                        </a:spcAft>
                      </a:pPr>
                      <a:r>
                        <a:rPr lang="sv-SE" sz="1400" cap="none" spc="0" dirty="0">
                          <a:solidFill>
                            <a:schemeClr val="tx1"/>
                          </a:solidFill>
                          <a:effectLst/>
                        </a:rPr>
                        <a:t>Lunch</a:t>
                      </a:r>
                      <a:endParaRPr lang="sv-SE" sz="1400" i="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210649695"/>
                  </a:ext>
                </a:extLst>
              </a:tr>
              <a:tr h="435380">
                <a:tc>
                  <a:txBody>
                    <a:bodyPr/>
                    <a:lstStyle/>
                    <a:p>
                      <a:pPr algn="r">
                        <a:lnSpc>
                          <a:spcPct val="115000"/>
                        </a:lnSpc>
                        <a:spcAft>
                          <a:spcPts val="300"/>
                        </a:spcAft>
                      </a:pPr>
                      <a:r>
                        <a:rPr lang="sv-SE" sz="1400" b="1" cap="none" spc="0">
                          <a:solidFill>
                            <a:schemeClr val="tx1"/>
                          </a:solidFill>
                          <a:effectLst/>
                        </a:rPr>
                        <a:t>13.00</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Aft>
                          <a:spcPts val="300"/>
                        </a:spcAft>
                      </a:pPr>
                      <a:endParaRPr lang="sv-SE" sz="14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12700" cap="flat" cmpd="sng" algn="ctr">
                      <a:noFill/>
                      <a:prstDash val="solid"/>
                    </a:lnB>
                    <a:noFill/>
                  </a:tcPr>
                </a:tc>
                <a:tc>
                  <a:txBody>
                    <a:bodyPr/>
                    <a:lstStyle/>
                    <a:p>
                      <a:pPr>
                        <a:lnSpc>
                          <a:spcPct val="115000"/>
                        </a:lnSpc>
                        <a:spcAft>
                          <a:spcPts val="300"/>
                        </a:spcAft>
                      </a:pPr>
                      <a:r>
                        <a:rPr lang="sv-SE" sz="1400" cap="none" spc="0">
                          <a:solidFill>
                            <a:schemeClr val="tx1"/>
                          </a:solidFill>
                          <a:effectLst/>
                        </a:rPr>
                        <a:t>Fortsättning analys</a:t>
                      </a:r>
                      <a:endParaRPr lang="sv-SE" sz="14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5753307"/>
                  </a:ext>
                </a:extLst>
              </a:tr>
              <a:tr h="399567">
                <a:tc>
                  <a:txBody>
                    <a:bodyPr/>
                    <a:lstStyle/>
                    <a:p>
                      <a:pPr algn="r">
                        <a:lnSpc>
                          <a:spcPct val="115000"/>
                        </a:lnSpc>
                        <a:spcAft>
                          <a:spcPts val="300"/>
                        </a:spcAft>
                      </a:pP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nSpc>
                          <a:spcPct val="115000"/>
                        </a:lnSpc>
                        <a:spcAft>
                          <a:spcPts val="300"/>
                        </a:spcAft>
                      </a:pPr>
                      <a:endParaRPr lang="sv-SE" sz="1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nSpc>
                          <a:spcPct val="115000"/>
                        </a:lnSpc>
                        <a:spcAft>
                          <a:spcPts val="300"/>
                        </a:spcAft>
                      </a:pPr>
                      <a:r>
                        <a:rPr lang="sv-SE" sz="1400" b="1" cap="none" spc="0" dirty="0">
                          <a:solidFill>
                            <a:schemeClr val="tx1"/>
                          </a:solidFill>
                          <a:effectLst/>
                        </a:rPr>
                        <a:t>Pass 3:</a:t>
                      </a:r>
                      <a:r>
                        <a:rPr lang="sv-SE" sz="1400" cap="none" spc="0" dirty="0">
                          <a:solidFill>
                            <a:schemeClr val="tx1"/>
                          </a:solidFill>
                          <a:effectLst/>
                        </a:rPr>
                        <a:t> Presentation av resultat och analys/reflektioner från era lokala uppföljningar</a:t>
                      </a:r>
                      <a:endParaRPr lang="sv-SE" sz="1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963563038"/>
                  </a:ext>
                </a:extLst>
              </a:tr>
              <a:tr h="436518">
                <a:tc>
                  <a:txBody>
                    <a:bodyPr/>
                    <a:lstStyle/>
                    <a:p>
                      <a:pPr algn="r">
                        <a:lnSpc>
                          <a:spcPct val="115000"/>
                        </a:lnSpc>
                        <a:spcAft>
                          <a:spcPts val="300"/>
                        </a:spcAft>
                      </a:pPr>
                      <a:r>
                        <a:rPr lang="sv-SE" sz="1400" b="1" cap="none" spc="0">
                          <a:solidFill>
                            <a:schemeClr val="tx1"/>
                          </a:solidFill>
                          <a:effectLst/>
                        </a:rPr>
                        <a:t> </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Aft>
                          <a:spcPts val="300"/>
                        </a:spcAft>
                      </a:pPr>
                      <a:endParaRPr lang="sv-SE" sz="1400" b="1" i="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12700" cap="flat" cmpd="sng" algn="ctr">
                      <a:noFill/>
                      <a:prstDash val="solid"/>
                    </a:lnB>
                    <a:noFill/>
                  </a:tcPr>
                </a:tc>
                <a:tc>
                  <a:txBody>
                    <a:bodyPr/>
                    <a:lstStyle/>
                    <a:p>
                      <a:pPr>
                        <a:lnSpc>
                          <a:spcPct val="115000"/>
                        </a:lnSpc>
                        <a:spcAft>
                          <a:spcPts val="300"/>
                        </a:spcAft>
                      </a:pPr>
                      <a:r>
                        <a:rPr lang="sv-SE" sz="1400" cap="none" spc="0">
                          <a:solidFill>
                            <a:schemeClr val="tx1"/>
                          </a:solidFill>
                          <a:effectLst/>
                        </a:rPr>
                        <a:t>Paus</a:t>
                      </a:r>
                      <a:endParaRPr lang="sv-SE" sz="1400" b="1" i="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090851238"/>
                  </a:ext>
                </a:extLst>
              </a:tr>
              <a:tr h="435380">
                <a:tc>
                  <a:txBody>
                    <a:bodyPr/>
                    <a:lstStyle/>
                    <a:p>
                      <a:pPr algn="r">
                        <a:lnSpc>
                          <a:spcPct val="115000"/>
                        </a:lnSpc>
                        <a:spcAft>
                          <a:spcPts val="300"/>
                        </a:spcAft>
                      </a:pPr>
                      <a:r>
                        <a:rPr lang="sv-SE" sz="1400" b="1" cap="none" spc="0">
                          <a:solidFill>
                            <a:schemeClr val="tx1"/>
                          </a:solidFill>
                          <a:effectLst/>
                        </a:rPr>
                        <a:t>ca 15:00 </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endParaRPr lang="sv-SE" sz="14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lang="sv-SE" sz="1400" b="1" cap="none" spc="0">
                          <a:solidFill>
                            <a:schemeClr val="tx1"/>
                          </a:solidFill>
                          <a:effectLst/>
                        </a:rPr>
                        <a:t>Pass 4:</a:t>
                      </a:r>
                      <a:r>
                        <a:rPr lang="sv-SE" sz="1400" cap="none" spc="0">
                          <a:solidFill>
                            <a:schemeClr val="tx1"/>
                          </a:solidFill>
                          <a:effectLst/>
                        </a:rPr>
                        <a:t> Planering av arbetet med uppföljningen på hemmaplan</a:t>
                      </a:r>
                      <a:endParaRPr lang="sv-SE" sz="14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129241141"/>
                  </a:ext>
                </a:extLst>
              </a:tr>
              <a:tr h="435380">
                <a:tc>
                  <a:txBody>
                    <a:bodyPr/>
                    <a:lstStyle/>
                    <a:p>
                      <a:pPr algn="r">
                        <a:lnSpc>
                          <a:spcPct val="115000"/>
                        </a:lnSpc>
                        <a:spcAft>
                          <a:spcPts val="300"/>
                        </a:spcAft>
                      </a:pPr>
                      <a:r>
                        <a:rPr lang="sv-SE" sz="1400" b="1" cap="none" spc="0">
                          <a:solidFill>
                            <a:schemeClr val="tx1"/>
                          </a:solidFill>
                          <a:effectLst/>
                        </a:rPr>
                        <a:t>16.00</a:t>
                      </a:r>
                      <a:endParaRPr lang="sv-SE" sz="1400" b="1"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a:lnSpc>
                          <a:spcPct val="115000"/>
                        </a:lnSpc>
                        <a:spcAft>
                          <a:spcPts val="300"/>
                        </a:spcAft>
                      </a:pPr>
                      <a:endParaRPr lang="sv-SE" sz="1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28575" cap="flat" cmpd="sng" algn="ctr">
                      <a:noFill/>
                      <a:prstDash val="solid"/>
                    </a:lnB>
                    <a:noFill/>
                  </a:tcPr>
                </a:tc>
                <a:tc>
                  <a:txBody>
                    <a:bodyPr/>
                    <a:lstStyle/>
                    <a:p>
                      <a:pPr>
                        <a:lnSpc>
                          <a:spcPct val="115000"/>
                        </a:lnSpc>
                        <a:spcAft>
                          <a:spcPts val="300"/>
                        </a:spcAft>
                      </a:pPr>
                      <a:r>
                        <a:rPr lang="sv-SE" sz="1400" cap="none" spc="0" dirty="0">
                          <a:solidFill>
                            <a:schemeClr val="tx1"/>
                          </a:solidFill>
                          <a:effectLst/>
                        </a:rPr>
                        <a:t>Slut för dagen </a:t>
                      </a:r>
                      <a:endParaRPr lang="sv-SE" sz="1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692" marR="43692" marT="47137" marB="47137" anchor="ctr">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559566686"/>
                  </a:ext>
                </a:extLst>
              </a:tr>
            </a:tbl>
          </a:graphicData>
        </a:graphic>
      </p:graphicFrame>
    </p:spTree>
    <p:extLst>
      <p:ext uri="{BB962C8B-B14F-4D97-AF65-F5344CB8AC3E}">
        <p14:creationId xmlns:p14="http://schemas.microsoft.com/office/powerpoint/2010/main" val="150153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68580" tIns="34290" rIns="68580" bIns="34290" rtlCol="0" anchor="t">
            <a:noAutofit/>
          </a:bodyPr>
          <a:lstStyle/>
          <a:p>
            <a:pPr algn="l"/>
            <a:r>
              <a:rPr lang="sv-SE" sz="3000" dirty="0"/>
              <a:t>Nästa steg beror på uppföljningens resultat</a:t>
            </a:r>
          </a:p>
        </p:txBody>
      </p:sp>
      <p:sp>
        <p:nvSpPr>
          <p:cNvPr id="3" name="Platshållare för innehåll 2"/>
          <p:cNvSpPr>
            <a:spLocks noGrp="1"/>
          </p:cNvSpPr>
          <p:nvPr>
            <p:ph type="body" sz="quarter" idx="10"/>
          </p:nvPr>
        </p:nvSpPr>
        <p:spPr/>
        <p:txBody>
          <a:bodyPr vert="horz" lIns="68580" tIns="34290" rIns="68580" bIns="34290" rtlCol="0" anchor="ctr">
            <a:noAutofit/>
          </a:bodyPr>
          <a:lstStyle/>
          <a:p>
            <a:pPr marL="377190" lvl="1" indent="0">
              <a:buNone/>
            </a:pPr>
            <a:endParaRPr lang="sv-SE"/>
          </a:p>
          <a:p>
            <a:pPr marL="0" indent="0">
              <a:buNone/>
            </a:pPr>
            <a:endParaRPr lang="sv-SE"/>
          </a:p>
        </p:txBody>
      </p:sp>
      <p:graphicFrame>
        <p:nvGraphicFramePr>
          <p:cNvPr id="5" name="Tabell 4"/>
          <p:cNvGraphicFramePr>
            <a:graphicFrameLocks noGrp="1"/>
          </p:cNvGraphicFramePr>
          <p:nvPr>
            <p:extLst>
              <p:ext uri="{D42A27DB-BD31-4B8C-83A1-F6EECF244321}">
                <p14:modId xmlns:p14="http://schemas.microsoft.com/office/powerpoint/2010/main" val="822548180"/>
              </p:ext>
            </p:extLst>
          </p:nvPr>
        </p:nvGraphicFramePr>
        <p:xfrm>
          <a:off x="761564" y="1134608"/>
          <a:ext cx="7698222" cy="3613980"/>
        </p:xfrm>
        <a:graphic>
          <a:graphicData uri="http://schemas.openxmlformats.org/drawingml/2006/table">
            <a:tbl>
              <a:tblPr firstRow="1" firstCol="1" bandRow="1">
                <a:tableStyleId>{5C22544A-7EE6-4342-B048-85BDC9FD1C3A}</a:tableStyleId>
              </a:tblPr>
              <a:tblGrid>
                <a:gridCol w="1733582">
                  <a:extLst>
                    <a:ext uri="{9D8B030D-6E8A-4147-A177-3AD203B41FA5}">
                      <a16:colId xmlns:a16="http://schemas.microsoft.com/office/drawing/2014/main" val="2007399622"/>
                    </a:ext>
                  </a:extLst>
                </a:gridCol>
                <a:gridCol w="3007101">
                  <a:extLst>
                    <a:ext uri="{9D8B030D-6E8A-4147-A177-3AD203B41FA5}">
                      <a16:colId xmlns:a16="http://schemas.microsoft.com/office/drawing/2014/main" val="4269717421"/>
                    </a:ext>
                  </a:extLst>
                </a:gridCol>
                <a:gridCol w="2957539">
                  <a:extLst>
                    <a:ext uri="{9D8B030D-6E8A-4147-A177-3AD203B41FA5}">
                      <a16:colId xmlns:a16="http://schemas.microsoft.com/office/drawing/2014/main" val="3207626967"/>
                    </a:ext>
                  </a:extLst>
                </a:gridCol>
              </a:tblGrid>
              <a:tr h="333313">
                <a:tc>
                  <a:txBody>
                    <a:bodyPr/>
                    <a:lstStyle/>
                    <a:p>
                      <a:pPr indent="142240" algn="l">
                        <a:lnSpc>
                          <a:spcPts val="1380"/>
                        </a:lnSpc>
                        <a:spcBef>
                          <a:spcPts val="1200"/>
                        </a:spcBef>
                        <a:spcAft>
                          <a:spcPts val="0"/>
                        </a:spcAft>
                      </a:pPr>
                      <a:r>
                        <a:rPr lang="sv-SE" sz="1200">
                          <a:solidFill>
                            <a:schemeClr val="bg1"/>
                          </a:solidFill>
                          <a:effectLst/>
                        </a:rPr>
                        <a:t>Scenario</a:t>
                      </a:r>
                      <a:endParaRPr lang="sv-SE" sz="1200">
                        <a:solidFill>
                          <a:schemeClr val="bg1"/>
                        </a:solidFill>
                        <a:effectLst/>
                        <a:latin typeface="Times New Roman" panose="02020603050405020304" pitchFamily="18" charset="0"/>
                        <a:ea typeface="Times New Roman" panose="02020603050405020304" pitchFamily="18" charset="0"/>
                      </a:endParaRPr>
                    </a:p>
                  </a:txBody>
                  <a:tcPr marL="108000" marR="108000" marT="108000" marB="54000" anchor="ctr"/>
                </a:tc>
                <a:tc>
                  <a:txBody>
                    <a:bodyPr/>
                    <a:lstStyle/>
                    <a:p>
                      <a:pPr marL="0" lvl="0" indent="0" algn="l">
                        <a:lnSpc>
                          <a:spcPts val="1380"/>
                        </a:lnSpc>
                        <a:spcBef>
                          <a:spcPts val="1200"/>
                        </a:spcBef>
                        <a:spcAft>
                          <a:spcPts val="0"/>
                        </a:spcAft>
                        <a:buFont typeface="+mj-lt"/>
                        <a:buNone/>
                      </a:pPr>
                      <a:r>
                        <a:rPr lang="sv-SE" sz="1200">
                          <a:solidFill>
                            <a:schemeClr val="bg1"/>
                          </a:solidFill>
                          <a:effectLst/>
                        </a:rPr>
                        <a:t>Resultat </a:t>
                      </a:r>
                      <a:endParaRPr lang="sv-SE" sz="1200">
                        <a:solidFill>
                          <a:schemeClr val="bg1"/>
                        </a:solidFill>
                        <a:effectLst/>
                        <a:latin typeface="Times New Roman" panose="02020603050405020304" pitchFamily="18" charset="0"/>
                        <a:ea typeface="Times New Roman" panose="02020603050405020304" pitchFamily="18" charset="0"/>
                      </a:endParaRPr>
                    </a:p>
                  </a:txBody>
                  <a:tcPr marL="108000" marR="108000" marT="108000" marB="54000" anchor="ctr"/>
                </a:tc>
                <a:tc>
                  <a:txBody>
                    <a:bodyPr/>
                    <a:lstStyle/>
                    <a:p>
                      <a:pPr marL="0" lvl="0" indent="0" algn="l">
                        <a:lnSpc>
                          <a:spcPts val="1380"/>
                        </a:lnSpc>
                        <a:spcBef>
                          <a:spcPts val="1200"/>
                        </a:spcBef>
                        <a:spcAft>
                          <a:spcPts val="0"/>
                        </a:spcAft>
                        <a:buFont typeface="+mj-lt"/>
                        <a:buNone/>
                      </a:pPr>
                      <a:r>
                        <a:rPr lang="sv-SE" sz="1200">
                          <a:solidFill>
                            <a:schemeClr val="bg1"/>
                          </a:solidFill>
                          <a:effectLst/>
                        </a:rPr>
                        <a:t>Möjligt nästa steg </a:t>
                      </a:r>
                      <a:endParaRPr lang="sv-SE" sz="1200">
                        <a:solidFill>
                          <a:schemeClr val="bg1"/>
                        </a:solidFill>
                        <a:effectLst/>
                        <a:latin typeface="Times New Roman" panose="02020603050405020304" pitchFamily="18" charset="0"/>
                        <a:ea typeface="Times New Roman" panose="02020603050405020304" pitchFamily="18" charset="0"/>
                      </a:endParaRPr>
                    </a:p>
                  </a:txBody>
                  <a:tcPr marL="108000" marR="108000" marT="108000" marB="54000" anchor="ctr"/>
                </a:tc>
                <a:extLst>
                  <a:ext uri="{0D108BD9-81ED-4DB2-BD59-A6C34878D82A}">
                    <a16:rowId xmlns:a16="http://schemas.microsoft.com/office/drawing/2014/main" val="4272658486"/>
                  </a:ext>
                </a:extLst>
              </a:tr>
              <a:tr h="671237">
                <a:tc>
                  <a:txBody>
                    <a:bodyPr/>
                    <a:lstStyle/>
                    <a:p>
                      <a:pPr marL="0" indent="0" algn="l">
                        <a:lnSpc>
                          <a:spcPts val="1320"/>
                        </a:lnSpc>
                        <a:spcBef>
                          <a:spcPts val="1200"/>
                        </a:spcBef>
                        <a:spcAft>
                          <a:spcPts val="0"/>
                        </a:spcAft>
                        <a:buFont typeface="+mj-lt"/>
                        <a:buNone/>
                      </a:pPr>
                      <a:r>
                        <a:rPr lang="sv-SE" sz="1100" b="0" kern="1200" dirty="0">
                          <a:solidFill>
                            <a:schemeClr val="bg1"/>
                          </a:solidFill>
                          <a:effectLst/>
                        </a:rPr>
                        <a:t>A. Förändring utifrån resultat</a:t>
                      </a:r>
                      <a:endParaRPr lang="sv-SE" sz="1100" b="0" kern="1200" dirty="0">
                        <a:solidFill>
                          <a:schemeClr val="bg1"/>
                        </a:solidFill>
                        <a:effectLst/>
                        <a:latin typeface="+mn-lt"/>
                        <a:ea typeface="+mn-ea"/>
                        <a:cs typeface="+mn-cs"/>
                      </a:endParaRPr>
                    </a:p>
                  </a:txBody>
                  <a:tcPr marL="135000" marR="108000" marT="135000" marB="54000"/>
                </a:tc>
                <a:tc>
                  <a:txBody>
                    <a:bodyPr/>
                    <a:lstStyle/>
                    <a:p>
                      <a:pPr indent="0" algn="l">
                        <a:lnSpc>
                          <a:spcPts val="1320"/>
                        </a:lnSpc>
                        <a:spcBef>
                          <a:spcPts val="1200"/>
                        </a:spcBef>
                        <a:spcAft>
                          <a:spcPts val="0"/>
                        </a:spcAft>
                      </a:pPr>
                      <a:r>
                        <a:rPr lang="sv-SE" sz="1100">
                          <a:solidFill>
                            <a:schemeClr val="tx1">
                              <a:lumMod val="75000"/>
                              <a:lumOff val="25000"/>
                            </a:schemeClr>
                          </a:solidFill>
                          <a:effectLst/>
                        </a:rPr>
                        <a:t>Uppgifterna svarar på vår fråga och visar hur vi kan utveckla vår verksamhet</a:t>
                      </a:r>
                      <a:endParaRPr lang="sv-SE" sz="1100">
                        <a:solidFill>
                          <a:schemeClr val="tx1">
                            <a:lumMod val="75000"/>
                            <a:lumOff val="25000"/>
                          </a:schemeClr>
                        </a:solidFill>
                        <a:effectLst/>
                        <a:latin typeface="+mn-lt"/>
                        <a:ea typeface="Times New Roman" panose="02020603050405020304" pitchFamily="18" charset="0"/>
                      </a:endParaRPr>
                    </a:p>
                  </a:txBody>
                  <a:tcPr marL="135000" marR="108000" marT="135000" marB="54000"/>
                </a:tc>
                <a:tc>
                  <a:txBody>
                    <a:bodyPr/>
                    <a:lstStyle/>
                    <a:p>
                      <a:pPr indent="0" algn="l">
                        <a:lnSpc>
                          <a:spcPts val="1320"/>
                        </a:lnSpc>
                        <a:spcBef>
                          <a:spcPts val="1200"/>
                        </a:spcBef>
                        <a:spcAft>
                          <a:spcPts val="0"/>
                        </a:spcAft>
                      </a:pPr>
                      <a:r>
                        <a:rPr lang="sv-SE" sz="1100">
                          <a:solidFill>
                            <a:schemeClr val="tx1">
                              <a:lumMod val="75000"/>
                              <a:lumOff val="25000"/>
                            </a:schemeClr>
                          </a:solidFill>
                          <a:effectLst/>
                        </a:rPr>
                        <a:t>Uppföljningen fortsätter för att följa utveckling av verksamheten. Eventuellt med nya uppgifter som fångar önskad förändring i visst avseende.  </a:t>
                      </a:r>
                      <a:endParaRPr lang="sv-SE" sz="1100">
                        <a:solidFill>
                          <a:schemeClr val="tx1">
                            <a:lumMod val="75000"/>
                            <a:lumOff val="25000"/>
                          </a:schemeClr>
                        </a:solidFill>
                        <a:effectLst/>
                        <a:latin typeface="+mn-lt"/>
                        <a:ea typeface="Times New Roman" panose="02020603050405020304" pitchFamily="18" charset="0"/>
                      </a:endParaRPr>
                    </a:p>
                  </a:txBody>
                  <a:tcPr marL="135000" marR="108000" marT="135000" marB="54000"/>
                </a:tc>
                <a:extLst>
                  <a:ext uri="{0D108BD9-81ED-4DB2-BD59-A6C34878D82A}">
                    <a16:rowId xmlns:a16="http://schemas.microsoft.com/office/drawing/2014/main" val="1686373472"/>
                  </a:ext>
                </a:extLst>
              </a:tr>
              <a:tr h="526729">
                <a:tc>
                  <a:txBody>
                    <a:bodyPr/>
                    <a:lstStyle/>
                    <a:p>
                      <a:pPr marL="0" lvl="0" indent="0" algn="l">
                        <a:lnSpc>
                          <a:spcPts val="1380"/>
                        </a:lnSpc>
                        <a:spcBef>
                          <a:spcPts val="1200"/>
                        </a:spcBef>
                        <a:spcAft>
                          <a:spcPts val="0"/>
                        </a:spcAft>
                        <a:buFont typeface="+mj-lt"/>
                        <a:buNone/>
                      </a:pPr>
                      <a:r>
                        <a:rPr lang="sv-SE" sz="1100" b="0" kern="1200">
                          <a:solidFill>
                            <a:schemeClr val="bg1"/>
                          </a:solidFill>
                          <a:effectLst/>
                        </a:rPr>
                        <a:t>B. Komplettering</a:t>
                      </a:r>
                      <a:endParaRPr lang="sv-SE" sz="1100" b="0" kern="1200">
                        <a:solidFill>
                          <a:schemeClr val="bg1"/>
                        </a:solidFill>
                        <a:effectLst/>
                        <a:latin typeface="+mn-lt"/>
                        <a:ea typeface="+mn-ea"/>
                        <a:cs typeface="+mn-cs"/>
                      </a:endParaRPr>
                    </a:p>
                  </a:txBody>
                  <a:tcPr marL="135000" marR="108000" marT="135000" marB="54000"/>
                </a:tc>
                <a:tc>
                  <a:txBody>
                    <a:bodyPr/>
                    <a:lstStyle/>
                    <a:p>
                      <a:pPr marL="0" lvl="0" indent="0" algn="l">
                        <a:lnSpc>
                          <a:spcPts val="1380"/>
                        </a:lnSpc>
                        <a:spcBef>
                          <a:spcPts val="1200"/>
                        </a:spcBef>
                        <a:spcAft>
                          <a:spcPts val="0"/>
                        </a:spcAft>
                        <a:buFont typeface="+mj-lt"/>
                        <a:buNone/>
                      </a:pPr>
                      <a:r>
                        <a:rPr lang="sv-SE" sz="1100">
                          <a:solidFill>
                            <a:schemeClr val="tx1">
                              <a:lumMod val="75000"/>
                              <a:lumOff val="25000"/>
                            </a:schemeClr>
                          </a:solidFill>
                          <a:effectLst/>
                        </a:rPr>
                        <a:t>Uppgifter svarar inte på vår fråga och frågan är fortsatt relevant </a:t>
                      </a:r>
                      <a:endParaRPr lang="sv-SE" sz="110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135000" marR="108000" marT="135000" marB="54000"/>
                </a:tc>
                <a:tc>
                  <a:txBody>
                    <a:bodyPr/>
                    <a:lstStyle/>
                    <a:p>
                      <a:pPr indent="0" algn="l">
                        <a:lnSpc>
                          <a:spcPts val="1320"/>
                        </a:lnSpc>
                        <a:spcBef>
                          <a:spcPts val="1200"/>
                        </a:spcBef>
                        <a:spcAft>
                          <a:spcPts val="0"/>
                        </a:spcAft>
                      </a:pPr>
                      <a:r>
                        <a:rPr lang="sv-SE" sz="1100">
                          <a:solidFill>
                            <a:schemeClr val="tx1">
                              <a:lumMod val="75000"/>
                              <a:lumOff val="25000"/>
                            </a:schemeClr>
                          </a:solidFill>
                          <a:effectLst/>
                        </a:rPr>
                        <a:t>Komplettera med andra uppgifter och fortsätta uppföljningen </a:t>
                      </a:r>
                      <a:endParaRPr lang="sv-SE" sz="1100">
                        <a:solidFill>
                          <a:schemeClr val="tx1">
                            <a:lumMod val="75000"/>
                            <a:lumOff val="25000"/>
                          </a:schemeClr>
                        </a:solidFill>
                        <a:effectLst/>
                        <a:latin typeface="+mn-lt"/>
                        <a:ea typeface="Times New Roman" panose="02020603050405020304" pitchFamily="18" charset="0"/>
                      </a:endParaRPr>
                    </a:p>
                  </a:txBody>
                  <a:tcPr marL="135000" marR="108000" marT="135000" marB="54000"/>
                </a:tc>
                <a:extLst>
                  <a:ext uri="{0D108BD9-81ED-4DB2-BD59-A6C34878D82A}">
                    <a16:rowId xmlns:a16="http://schemas.microsoft.com/office/drawing/2014/main" val="632846523"/>
                  </a:ext>
                </a:extLst>
              </a:tr>
              <a:tr h="671237">
                <a:tc>
                  <a:txBody>
                    <a:bodyPr/>
                    <a:lstStyle/>
                    <a:p>
                      <a:pPr marL="0" indent="0" algn="l">
                        <a:lnSpc>
                          <a:spcPts val="1320"/>
                        </a:lnSpc>
                        <a:spcBef>
                          <a:spcPts val="1200"/>
                        </a:spcBef>
                        <a:spcAft>
                          <a:spcPts val="0"/>
                        </a:spcAft>
                        <a:buFont typeface="+mj-lt"/>
                        <a:buNone/>
                      </a:pPr>
                      <a:r>
                        <a:rPr lang="sv-SE" sz="1100" b="0" kern="1200">
                          <a:solidFill>
                            <a:schemeClr val="bg1"/>
                          </a:solidFill>
                          <a:effectLst/>
                        </a:rPr>
                        <a:t>C. Bifynd  </a:t>
                      </a:r>
                      <a:endParaRPr lang="sv-SE" sz="1100" b="0" kern="1200">
                        <a:solidFill>
                          <a:schemeClr val="bg1"/>
                        </a:solidFill>
                        <a:effectLst/>
                        <a:latin typeface="+mn-lt"/>
                        <a:ea typeface="+mn-ea"/>
                        <a:cs typeface="+mn-cs"/>
                      </a:endParaRPr>
                    </a:p>
                  </a:txBody>
                  <a:tcPr marL="135000" marR="108000" marT="135000" marB="54000"/>
                </a:tc>
                <a:tc>
                  <a:txBody>
                    <a:bodyPr/>
                    <a:lstStyle/>
                    <a:p>
                      <a:pPr indent="0" algn="l">
                        <a:lnSpc>
                          <a:spcPts val="1320"/>
                        </a:lnSpc>
                        <a:spcBef>
                          <a:spcPts val="1200"/>
                        </a:spcBef>
                        <a:spcAft>
                          <a:spcPts val="0"/>
                        </a:spcAft>
                      </a:pPr>
                      <a:r>
                        <a:rPr lang="sv-SE" sz="1100">
                          <a:solidFill>
                            <a:schemeClr val="tx1">
                              <a:lumMod val="75000"/>
                              <a:lumOff val="25000"/>
                            </a:schemeClr>
                          </a:solidFill>
                          <a:effectLst/>
                        </a:rPr>
                        <a:t>Uppgifter svarar inte på vår fråga, men ger oväntad viktig information om vårt arbete</a:t>
                      </a:r>
                      <a:endParaRPr lang="sv-SE" sz="1100">
                        <a:solidFill>
                          <a:schemeClr val="tx1">
                            <a:lumMod val="75000"/>
                            <a:lumOff val="25000"/>
                          </a:schemeClr>
                        </a:solidFill>
                        <a:effectLst/>
                        <a:latin typeface="+mn-lt"/>
                        <a:ea typeface="Times New Roman" panose="02020603050405020304" pitchFamily="18" charset="0"/>
                      </a:endParaRPr>
                    </a:p>
                  </a:txBody>
                  <a:tcPr marL="135000" marR="108000" marT="135000" marB="54000"/>
                </a:tc>
                <a:tc>
                  <a:txBody>
                    <a:bodyPr/>
                    <a:lstStyle/>
                    <a:p>
                      <a:pPr indent="0" algn="l">
                        <a:lnSpc>
                          <a:spcPts val="1320"/>
                        </a:lnSpc>
                        <a:spcBef>
                          <a:spcPts val="1200"/>
                        </a:spcBef>
                        <a:spcAft>
                          <a:spcPts val="0"/>
                        </a:spcAft>
                      </a:pPr>
                      <a:r>
                        <a:rPr lang="sv-SE" sz="1100">
                          <a:solidFill>
                            <a:schemeClr val="tx1">
                              <a:lumMod val="75000"/>
                              <a:lumOff val="25000"/>
                            </a:schemeClr>
                          </a:solidFill>
                          <a:effectLst/>
                        </a:rPr>
                        <a:t>Komplettera med andra uppgifter och fortsätta uppföljningen samt hantera den nya informationen</a:t>
                      </a:r>
                      <a:endParaRPr lang="sv-SE" sz="1100">
                        <a:solidFill>
                          <a:schemeClr val="tx1">
                            <a:lumMod val="75000"/>
                            <a:lumOff val="25000"/>
                          </a:schemeClr>
                        </a:solidFill>
                        <a:effectLst/>
                        <a:latin typeface="+mn-lt"/>
                        <a:ea typeface="Times New Roman" panose="02020603050405020304" pitchFamily="18" charset="0"/>
                      </a:endParaRPr>
                    </a:p>
                  </a:txBody>
                  <a:tcPr marL="135000" marR="108000" marT="135000" marB="54000"/>
                </a:tc>
                <a:extLst>
                  <a:ext uri="{0D108BD9-81ED-4DB2-BD59-A6C34878D82A}">
                    <a16:rowId xmlns:a16="http://schemas.microsoft.com/office/drawing/2014/main" val="2421020927"/>
                  </a:ext>
                </a:extLst>
              </a:tr>
              <a:tr h="671237">
                <a:tc>
                  <a:txBody>
                    <a:bodyPr/>
                    <a:lstStyle/>
                    <a:p>
                      <a:pPr marL="0" indent="0" algn="l">
                        <a:lnSpc>
                          <a:spcPts val="1320"/>
                        </a:lnSpc>
                        <a:spcBef>
                          <a:spcPts val="1200"/>
                        </a:spcBef>
                        <a:spcAft>
                          <a:spcPts val="0"/>
                        </a:spcAft>
                        <a:buFont typeface="+mj-lt"/>
                        <a:buNone/>
                      </a:pPr>
                      <a:r>
                        <a:rPr lang="sv-SE" sz="1100" b="0" kern="1200">
                          <a:solidFill>
                            <a:schemeClr val="bg1"/>
                          </a:solidFill>
                          <a:effectLst/>
                        </a:rPr>
                        <a:t>D. Resultatet</a:t>
                      </a:r>
                      <a:r>
                        <a:rPr lang="sv-SE" sz="1100" b="0" kern="1200" baseline="0">
                          <a:solidFill>
                            <a:schemeClr val="bg1"/>
                          </a:solidFill>
                          <a:effectLst/>
                        </a:rPr>
                        <a:t> visar att ingen förändring behövs</a:t>
                      </a:r>
                      <a:endParaRPr lang="sv-SE" sz="1100" b="0" kern="1200">
                        <a:solidFill>
                          <a:schemeClr val="bg1"/>
                        </a:solidFill>
                        <a:effectLst/>
                        <a:latin typeface="+mn-lt"/>
                        <a:ea typeface="+mn-ea"/>
                        <a:cs typeface="+mn-cs"/>
                      </a:endParaRPr>
                    </a:p>
                  </a:txBody>
                  <a:tcPr marL="135000" marR="108000" marT="135000" marB="54000"/>
                </a:tc>
                <a:tc>
                  <a:txBody>
                    <a:bodyPr/>
                    <a:lstStyle/>
                    <a:p>
                      <a:pPr indent="0" algn="l">
                        <a:lnSpc>
                          <a:spcPts val="1320"/>
                        </a:lnSpc>
                        <a:spcBef>
                          <a:spcPts val="1200"/>
                        </a:spcBef>
                        <a:spcAft>
                          <a:spcPts val="0"/>
                        </a:spcAft>
                      </a:pPr>
                      <a:r>
                        <a:rPr lang="sv-SE" sz="1100">
                          <a:solidFill>
                            <a:schemeClr val="tx1">
                              <a:lumMod val="75000"/>
                              <a:lumOff val="25000"/>
                            </a:schemeClr>
                          </a:solidFill>
                          <a:effectLst/>
                        </a:rPr>
                        <a:t>Uppgifterna svarar på vår fråga och visar att vi inte behöver utveckla vår verksamhet i detta avseende</a:t>
                      </a:r>
                      <a:endParaRPr lang="sv-SE" sz="1100">
                        <a:solidFill>
                          <a:schemeClr val="tx1">
                            <a:lumMod val="75000"/>
                            <a:lumOff val="25000"/>
                          </a:schemeClr>
                        </a:solidFill>
                        <a:effectLst/>
                        <a:latin typeface="+mn-lt"/>
                        <a:ea typeface="Times New Roman" panose="02020603050405020304" pitchFamily="18" charset="0"/>
                      </a:endParaRPr>
                    </a:p>
                  </a:txBody>
                  <a:tcPr marL="135000" marR="108000" marT="135000" marB="54000"/>
                </a:tc>
                <a:tc>
                  <a:txBody>
                    <a:bodyPr/>
                    <a:lstStyle/>
                    <a:p>
                      <a:pPr indent="0" algn="l">
                        <a:lnSpc>
                          <a:spcPts val="1320"/>
                        </a:lnSpc>
                        <a:spcBef>
                          <a:spcPts val="1200"/>
                        </a:spcBef>
                        <a:spcAft>
                          <a:spcPts val="0"/>
                        </a:spcAft>
                      </a:pPr>
                      <a:r>
                        <a:rPr lang="sv-SE" sz="1100">
                          <a:solidFill>
                            <a:schemeClr val="tx1">
                              <a:lumMod val="75000"/>
                              <a:lumOff val="25000"/>
                            </a:schemeClr>
                          </a:solidFill>
                          <a:effectLst/>
                        </a:rPr>
                        <a:t>Uppföljningen avslutas </a:t>
                      </a:r>
                      <a:endParaRPr lang="sv-SE" sz="1100">
                        <a:solidFill>
                          <a:schemeClr val="tx1">
                            <a:lumMod val="75000"/>
                            <a:lumOff val="25000"/>
                          </a:schemeClr>
                        </a:solidFill>
                        <a:effectLst/>
                        <a:latin typeface="+mn-lt"/>
                        <a:ea typeface="Times New Roman" panose="02020603050405020304" pitchFamily="18" charset="0"/>
                      </a:endParaRPr>
                    </a:p>
                  </a:txBody>
                  <a:tcPr marL="135000" marR="108000" marT="135000" marB="54000"/>
                </a:tc>
                <a:extLst>
                  <a:ext uri="{0D108BD9-81ED-4DB2-BD59-A6C34878D82A}">
                    <a16:rowId xmlns:a16="http://schemas.microsoft.com/office/drawing/2014/main" val="3299141634"/>
                  </a:ext>
                </a:extLst>
              </a:tr>
              <a:tr h="671237">
                <a:tc>
                  <a:txBody>
                    <a:bodyPr/>
                    <a:lstStyle/>
                    <a:p>
                      <a:pPr marL="0" indent="0" algn="l">
                        <a:lnSpc>
                          <a:spcPts val="1320"/>
                        </a:lnSpc>
                        <a:spcBef>
                          <a:spcPts val="1200"/>
                        </a:spcBef>
                        <a:spcAft>
                          <a:spcPts val="0"/>
                        </a:spcAft>
                        <a:buFont typeface="+mj-lt"/>
                        <a:buNone/>
                      </a:pPr>
                      <a:r>
                        <a:rPr lang="sv-SE" sz="1100" b="0" kern="1200">
                          <a:solidFill>
                            <a:schemeClr val="bg1"/>
                          </a:solidFill>
                          <a:effectLst/>
                        </a:rPr>
                        <a:t>E. Omtag</a:t>
                      </a:r>
                      <a:endParaRPr lang="sv-SE" sz="1100" b="0" kern="1200">
                        <a:solidFill>
                          <a:schemeClr val="bg1"/>
                        </a:solidFill>
                        <a:effectLst/>
                        <a:latin typeface="+mn-lt"/>
                        <a:ea typeface="+mn-ea"/>
                        <a:cs typeface="+mn-cs"/>
                      </a:endParaRPr>
                    </a:p>
                  </a:txBody>
                  <a:tcPr marL="135000" marR="108000" marT="135000" marB="54000"/>
                </a:tc>
                <a:tc>
                  <a:txBody>
                    <a:bodyPr/>
                    <a:lstStyle/>
                    <a:p>
                      <a:pPr indent="0" algn="l">
                        <a:lnSpc>
                          <a:spcPts val="1320"/>
                        </a:lnSpc>
                        <a:spcBef>
                          <a:spcPts val="1200"/>
                        </a:spcBef>
                        <a:spcAft>
                          <a:spcPts val="0"/>
                        </a:spcAft>
                      </a:pPr>
                      <a:r>
                        <a:rPr lang="sv-SE" sz="1100" dirty="0">
                          <a:solidFill>
                            <a:schemeClr val="tx1">
                              <a:lumMod val="75000"/>
                              <a:lumOff val="25000"/>
                            </a:schemeClr>
                          </a:solidFill>
                          <a:effectLst/>
                        </a:rPr>
                        <a:t>Uppgifterna svarar på vår fråga men frågan uppfattas inte som relevant </a:t>
                      </a:r>
                      <a:endParaRPr lang="sv-SE" sz="1100" dirty="0">
                        <a:solidFill>
                          <a:schemeClr val="tx1">
                            <a:lumMod val="75000"/>
                            <a:lumOff val="25000"/>
                          </a:schemeClr>
                        </a:solidFill>
                        <a:effectLst/>
                        <a:latin typeface="+mn-lt"/>
                        <a:ea typeface="Times New Roman" panose="02020603050405020304" pitchFamily="18" charset="0"/>
                      </a:endParaRPr>
                    </a:p>
                  </a:txBody>
                  <a:tcPr marL="135000" marR="108000" marT="135000" marB="54000"/>
                </a:tc>
                <a:tc>
                  <a:txBody>
                    <a:bodyPr/>
                    <a:lstStyle/>
                    <a:p>
                      <a:pPr indent="0" algn="l">
                        <a:lnSpc>
                          <a:spcPts val="1320"/>
                        </a:lnSpc>
                        <a:spcBef>
                          <a:spcPts val="1200"/>
                        </a:spcBef>
                        <a:spcAft>
                          <a:spcPts val="0"/>
                        </a:spcAft>
                      </a:pPr>
                      <a:r>
                        <a:rPr lang="sv-SE" sz="1100" dirty="0">
                          <a:solidFill>
                            <a:schemeClr val="tx1">
                              <a:lumMod val="75000"/>
                              <a:lumOff val="25000"/>
                            </a:schemeClr>
                          </a:solidFill>
                          <a:effectLst/>
                        </a:rPr>
                        <a:t>Diskussion om motiv till aktuell fråga (och uppföljningen) och om det finns annan mer relevant fråga</a:t>
                      </a:r>
                      <a:endParaRPr lang="sv-SE" sz="1100" dirty="0">
                        <a:solidFill>
                          <a:schemeClr val="tx1">
                            <a:lumMod val="75000"/>
                            <a:lumOff val="25000"/>
                          </a:schemeClr>
                        </a:solidFill>
                        <a:effectLst/>
                        <a:latin typeface="+mn-lt"/>
                        <a:ea typeface="Times New Roman" panose="02020603050405020304" pitchFamily="18" charset="0"/>
                      </a:endParaRPr>
                    </a:p>
                  </a:txBody>
                  <a:tcPr marL="135000" marR="108000" marT="135000" marB="54000"/>
                </a:tc>
                <a:extLst>
                  <a:ext uri="{0D108BD9-81ED-4DB2-BD59-A6C34878D82A}">
                    <a16:rowId xmlns:a16="http://schemas.microsoft.com/office/drawing/2014/main" val="4224487982"/>
                  </a:ext>
                </a:extLst>
              </a:tr>
            </a:tbl>
          </a:graphicData>
        </a:graphic>
      </p:graphicFrame>
    </p:spTree>
    <p:extLst>
      <p:ext uri="{BB962C8B-B14F-4D97-AF65-F5344CB8AC3E}">
        <p14:creationId xmlns:p14="http://schemas.microsoft.com/office/powerpoint/2010/main" val="2146664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ubrik 1"/>
          <p:cNvSpPr>
            <a:spLocks noGrp="1"/>
          </p:cNvSpPr>
          <p:nvPr>
            <p:ph type="title"/>
          </p:nvPr>
        </p:nvSpPr>
        <p:spPr/>
        <p:txBody>
          <a:bodyPr/>
          <a:lstStyle/>
          <a:p>
            <a:pPr algn="l"/>
            <a:r>
              <a:rPr lang="sv-SE" altLang="sv-SE" sz="3600" b="0" dirty="0">
                <a:solidFill>
                  <a:srgbClr val="0050A0"/>
                </a:solidFill>
              </a:rPr>
              <a:t>Stödmaterial för systematisk uppföljning</a:t>
            </a:r>
          </a:p>
        </p:txBody>
      </p:sp>
      <p:sp>
        <p:nvSpPr>
          <p:cNvPr id="3" name="Platshållare för innehåll 2"/>
          <p:cNvSpPr>
            <a:spLocks noGrp="1"/>
          </p:cNvSpPr>
          <p:nvPr>
            <p:ph type="body" sz="quarter" idx="10"/>
          </p:nvPr>
        </p:nvSpPr>
        <p:spPr>
          <a:xfrm>
            <a:off x="761565" y="1329929"/>
            <a:ext cx="4818548" cy="2609973"/>
          </a:xfrm>
        </p:spPr>
        <p:txBody>
          <a:bodyPr anchor="ctr">
            <a:normAutofit fontScale="85000" lnSpcReduction="10000"/>
          </a:bodyPr>
          <a:lstStyle/>
          <a:p>
            <a:pPr>
              <a:defRPr/>
            </a:pPr>
            <a:r>
              <a:rPr lang="sv-SE" dirty="0"/>
              <a:t>webbutbildning</a:t>
            </a:r>
          </a:p>
          <a:p>
            <a:pPr>
              <a:defRPr/>
            </a:pPr>
            <a:r>
              <a:rPr lang="sv-SE" dirty="0"/>
              <a:t>handledning för fördjupning</a:t>
            </a:r>
          </a:p>
          <a:p>
            <a:pPr>
              <a:defRPr/>
            </a:pPr>
            <a:r>
              <a:rPr lang="sv-SE" dirty="0"/>
              <a:t>datorbaserat verktyg med manual</a:t>
            </a:r>
          </a:p>
          <a:p>
            <a:pPr>
              <a:defRPr/>
            </a:pPr>
            <a:r>
              <a:rPr lang="sv-SE" dirty="0"/>
              <a:t>skrift om systematisk uppföljning</a:t>
            </a:r>
            <a:br>
              <a:rPr lang="sv-SE" dirty="0"/>
            </a:br>
            <a:endParaRPr lang="sv-SE" dirty="0"/>
          </a:p>
          <a:p>
            <a:pPr marL="0" indent="0">
              <a:buNone/>
              <a:defRPr/>
            </a:pPr>
            <a:r>
              <a:rPr lang="sv-SE" dirty="0"/>
              <a:t>För mer information: </a:t>
            </a:r>
          </a:p>
          <a:p>
            <a:pPr marL="0" indent="0">
              <a:buNone/>
              <a:defRPr/>
            </a:pPr>
            <a:r>
              <a:rPr lang="sv-SE" dirty="0">
                <a:hlinkClick r:id="rId3"/>
              </a:rPr>
              <a:t>https://www.socialstyrelsen.se/globalassets/sharepoint-dokument/artikelkatalog/ovrigt/2022-3-7773.pdf</a:t>
            </a:r>
            <a:endParaRPr lang="sv-SE" dirty="0"/>
          </a:p>
        </p:txBody>
      </p:sp>
      <p:pic>
        <p:nvPicPr>
          <p:cNvPr id="4" name="Bildobjekt 3">
            <a:extLst>
              <a:ext uri="{FF2B5EF4-FFF2-40B4-BE49-F238E27FC236}">
                <a16:creationId xmlns:a16="http://schemas.microsoft.com/office/drawing/2014/main" id="{1546B7B4-562F-8A6A-0B18-C55C89E16466}"/>
              </a:ext>
            </a:extLst>
          </p:cNvPr>
          <p:cNvPicPr>
            <a:picLocks noChangeAspect="1"/>
          </p:cNvPicPr>
          <p:nvPr/>
        </p:nvPicPr>
        <p:blipFill>
          <a:blip r:embed="rId4"/>
          <a:stretch>
            <a:fillRect/>
          </a:stretch>
        </p:blipFill>
        <p:spPr>
          <a:xfrm>
            <a:off x="6228184" y="1400384"/>
            <a:ext cx="1750075" cy="2469062"/>
          </a:xfrm>
          <a:prstGeom prst="rect">
            <a:avLst/>
          </a:prstGeom>
        </p:spPr>
      </p:pic>
    </p:spTree>
    <p:extLst>
      <p:ext uri="{BB962C8B-B14F-4D97-AF65-F5344CB8AC3E}">
        <p14:creationId xmlns:p14="http://schemas.microsoft.com/office/powerpoint/2010/main" val="693647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nchor="b">
            <a:normAutofit fontScale="90000"/>
          </a:bodyPr>
          <a:lstStyle/>
          <a:p>
            <a:pPr algn="l"/>
            <a:r>
              <a:rPr lang="sv-SE" altLang="sv-SE" sz="3600" b="0" dirty="0">
                <a:solidFill>
                  <a:srgbClr val="0050A0"/>
                </a:solidFill>
              </a:rPr>
              <a:t>Kontaktuppgifter</a:t>
            </a:r>
          </a:p>
        </p:txBody>
      </p:sp>
      <p:sp>
        <p:nvSpPr>
          <p:cNvPr id="32771" name="Rectangle 3"/>
          <p:cNvSpPr>
            <a:spLocks noGrp="1"/>
          </p:cNvSpPr>
          <p:nvPr>
            <p:ph type="body" sz="quarter" idx="10"/>
          </p:nvPr>
        </p:nvSpPr>
        <p:spPr/>
        <p:txBody>
          <a:bodyPr anchor="ctr">
            <a:normAutofit/>
          </a:bodyPr>
          <a:lstStyle/>
          <a:p>
            <a:pPr marL="0">
              <a:spcAft>
                <a:spcPts val="1800"/>
              </a:spcAft>
              <a:buNone/>
              <a:defRPr/>
            </a:pPr>
            <a:r>
              <a:rPr lang="sv-SE" altLang="sv-SE" dirty="0"/>
              <a:t>XXX</a:t>
            </a:r>
            <a:br>
              <a:rPr lang="sv-SE" altLang="sv-SE" dirty="0"/>
            </a:br>
            <a:r>
              <a:rPr lang="sv-SE" altLang="sv-SE" dirty="0">
                <a:hlinkClick r:id="rId3"/>
              </a:rPr>
              <a:t>mejladress@mejl.se</a:t>
            </a:r>
            <a:endParaRPr lang="sv-SE" dirty="0"/>
          </a:p>
          <a:p>
            <a:pPr marL="0">
              <a:spcAft>
                <a:spcPts val="1800"/>
              </a:spcAft>
              <a:buNone/>
              <a:defRPr/>
            </a:pPr>
            <a:r>
              <a:rPr lang="sv-SE" dirty="0"/>
              <a:t>XXX</a:t>
            </a:r>
            <a:br>
              <a:rPr lang="sv-SE" dirty="0"/>
            </a:br>
            <a:r>
              <a:rPr lang="sv-SE" dirty="0">
                <a:hlinkClick r:id="rId3"/>
              </a:rPr>
              <a:t>mejladress@mejl.se</a:t>
            </a:r>
          </a:p>
          <a:p>
            <a:pPr marL="0">
              <a:spcAft>
                <a:spcPts val="1800"/>
              </a:spcAft>
              <a:buNone/>
              <a:defRPr/>
            </a:pPr>
            <a:endParaRPr lang="sv-SE" altLang="sv-SE" dirty="0"/>
          </a:p>
        </p:txBody>
      </p:sp>
    </p:spTree>
    <p:extLst>
      <p:ext uri="{BB962C8B-B14F-4D97-AF65-F5344CB8AC3E}">
        <p14:creationId xmlns:p14="http://schemas.microsoft.com/office/powerpoint/2010/main" val="372457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BD4ABF6-BE4F-4BB9-9997-328B71B00592}"/>
              </a:ext>
            </a:extLst>
          </p:cNvPr>
          <p:cNvSpPr>
            <a:spLocks noGrp="1"/>
          </p:cNvSpPr>
          <p:nvPr>
            <p:ph type="title"/>
          </p:nvPr>
        </p:nvSpPr>
        <p:spPr/>
        <p:txBody>
          <a:bodyPr/>
          <a:lstStyle/>
          <a:p>
            <a:pPr algn="l"/>
            <a:r>
              <a:rPr lang="sv-SE" sz="3600" b="0" dirty="0">
                <a:solidFill>
                  <a:srgbClr val="0050A0"/>
                </a:solidFill>
              </a:rPr>
              <a:t>Välkomna – Hur är läget?</a:t>
            </a:r>
          </a:p>
        </p:txBody>
      </p:sp>
      <p:sp>
        <p:nvSpPr>
          <p:cNvPr id="6" name="Platshållare för innehåll 5">
            <a:extLst>
              <a:ext uri="{FF2B5EF4-FFF2-40B4-BE49-F238E27FC236}">
                <a16:creationId xmlns:a16="http://schemas.microsoft.com/office/drawing/2014/main" id="{5F791D93-A5F7-42D8-9ABF-BB1F5FE367B8}"/>
              </a:ext>
            </a:extLst>
          </p:cNvPr>
          <p:cNvSpPr>
            <a:spLocks noGrp="1"/>
          </p:cNvSpPr>
          <p:nvPr>
            <p:ph type="body" sz="quarter" idx="10"/>
          </p:nvPr>
        </p:nvSpPr>
        <p:spPr/>
        <p:txBody>
          <a:bodyPr anchor="ctr"/>
          <a:lstStyle/>
          <a:p>
            <a:r>
              <a:rPr lang="sv-SE" sz="2100" dirty="0"/>
              <a:t>Något särskilt som ni funderar på sedan sist?</a:t>
            </a:r>
            <a:br>
              <a:rPr lang="sv-SE" sz="2100" dirty="0"/>
            </a:br>
            <a:endParaRPr lang="sv-SE" sz="2100" dirty="0"/>
          </a:p>
          <a:p>
            <a:r>
              <a:rPr lang="sv-SE" sz="2100" dirty="0"/>
              <a:t>Vad är era förväntningar på dagen?</a:t>
            </a:r>
          </a:p>
        </p:txBody>
      </p:sp>
    </p:spTree>
    <p:extLst>
      <p:ext uri="{BB962C8B-B14F-4D97-AF65-F5344CB8AC3E}">
        <p14:creationId xmlns:p14="http://schemas.microsoft.com/office/powerpoint/2010/main" val="219819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1DAA8-CD39-0C12-AC6D-D6CB29A1586F}"/>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DC7B5372-483D-62AD-6462-4F1AFF764183}"/>
              </a:ext>
            </a:extLst>
          </p:cNvPr>
          <p:cNvPicPr>
            <a:picLocks noChangeAspect="1"/>
          </p:cNvPicPr>
          <p:nvPr/>
        </p:nvPicPr>
        <p:blipFill>
          <a:blip r:embed="rId3"/>
          <a:stretch>
            <a:fillRect/>
          </a:stretch>
        </p:blipFill>
        <p:spPr>
          <a:xfrm>
            <a:off x="6121703" y="3379605"/>
            <a:ext cx="2706468" cy="1759204"/>
          </a:xfrm>
          <a:prstGeom prst="rect">
            <a:avLst/>
          </a:prstGeom>
        </p:spPr>
      </p:pic>
      <p:sp>
        <p:nvSpPr>
          <p:cNvPr id="3" name="Rubrik 2">
            <a:extLst>
              <a:ext uri="{FF2B5EF4-FFF2-40B4-BE49-F238E27FC236}">
                <a16:creationId xmlns:a16="http://schemas.microsoft.com/office/drawing/2014/main" id="{E1D3DC5C-CE18-B6F9-D0F7-252B8FFD5A67}"/>
              </a:ext>
            </a:extLst>
          </p:cNvPr>
          <p:cNvSpPr>
            <a:spLocks noGrp="1"/>
          </p:cNvSpPr>
          <p:nvPr>
            <p:ph type="title"/>
          </p:nvPr>
        </p:nvSpPr>
        <p:spPr>
          <a:xfrm>
            <a:off x="2897024" y="418338"/>
            <a:ext cx="5486400" cy="2441448"/>
          </a:xfrm>
        </p:spPr>
        <p:txBody>
          <a:bodyPr>
            <a:normAutofit/>
          </a:bodyPr>
          <a:lstStyle/>
          <a:p>
            <a:pPr algn="l"/>
            <a:r>
              <a:rPr lang="sv-SE" sz="4500" b="1" spc="0" dirty="0">
                <a:solidFill>
                  <a:prstClr val="black"/>
                </a:solidFill>
                <a:ea typeface="+mn-ea"/>
              </a:rPr>
              <a:t>Pass 1</a:t>
            </a:r>
            <a:br>
              <a:rPr lang="sv-SE" sz="4500" b="1" spc="0" dirty="0">
                <a:solidFill>
                  <a:prstClr val="black"/>
                </a:solidFill>
                <a:ea typeface="+mn-ea"/>
              </a:rPr>
            </a:br>
            <a:r>
              <a:rPr lang="sv-SE" sz="2800" dirty="0"/>
              <a:t>Återblick, sammanställning och analys</a:t>
            </a:r>
            <a:endParaRPr lang="sv-SE" dirty="0"/>
          </a:p>
        </p:txBody>
      </p:sp>
    </p:spTree>
    <p:extLst>
      <p:ext uri="{BB962C8B-B14F-4D97-AF65-F5344CB8AC3E}">
        <p14:creationId xmlns:p14="http://schemas.microsoft.com/office/powerpoint/2010/main" val="125788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ubrik 1"/>
          <p:cNvSpPr>
            <a:spLocks noGrp="1"/>
          </p:cNvSpPr>
          <p:nvPr>
            <p:ph type="title"/>
          </p:nvPr>
        </p:nvSpPr>
        <p:spPr/>
        <p:txBody>
          <a:bodyPr anchor="t">
            <a:noAutofit/>
          </a:bodyPr>
          <a:lstStyle/>
          <a:p>
            <a:pPr algn="l"/>
            <a:r>
              <a:rPr lang="sv-SE" altLang="sv-SE" sz="3200" dirty="0">
                <a:solidFill>
                  <a:srgbClr val="0050A0"/>
                </a:solidFill>
              </a:rPr>
              <a:t>Individbaserad systematisk uppföljning handlar om att</a:t>
            </a:r>
          </a:p>
        </p:txBody>
      </p:sp>
      <p:sp>
        <p:nvSpPr>
          <p:cNvPr id="6" name="Platshållare för text 5"/>
          <p:cNvSpPr>
            <a:spLocks noGrp="1"/>
          </p:cNvSpPr>
          <p:nvPr>
            <p:ph type="body" sz="quarter" idx="10"/>
          </p:nvPr>
        </p:nvSpPr>
        <p:spPr/>
        <p:txBody>
          <a:bodyPr anchor="ctr">
            <a:normAutofit/>
          </a:bodyPr>
          <a:lstStyle/>
          <a:p>
            <a:pPr>
              <a:spcAft>
                <a:spcPts val="2250"/>
              </a:spcAft>
              <a:defRPr/>
            </a:pPr>
            <a:r>
              <a:rPr lang="sv-SE" dirty="0"/>
              <a:t>beskriva, mäta och dokumentera enskilda</a:t>
            </a:r>
            <a:r>
              <a:rPr lang="sv-SE" i="1" dirty="0"/>
              <a:t> </a:t>
            </a:r>
            <a:r>
              <a:rPr lang="sv-SE" dirty="0"/>
              <a:t>personers problem/behov, insatser och resultat</a:t>
            </a:r>
          </a:p>
          <a:p>
            <a:pPr marL="257175" indent="-257175">
              <a:spcAft>
                <a:spcPts val="1350"/>
              </a:spcAft>
              <a:defRPr/>
            </a:pPr>
            <a:r>
              <a:rPr lang="sv-SE" dirty="0"/>
              <a:t>sammanställa informationen på gruppnivå för att ge kunskap om och underlag för utveckling av verksamheten</a:t>
            </a:r>
          </a:p>
        </p:txBody>
      </p:sp>
    </p:spTree>
    <p:extLst>
      <p:ext uri="{BB962C8B-B14F-4D97-AF65-F5344CB8AC3E}">
        <p14:creationId xmlns:p14="http://schemas.microsoft.com/office/powerpoint/2010/main" val="4006246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ubrik 1"/>
          <p:cNvSpPr>
            <a:spLocks noGrp="1"/>
          </p:cNvSpPr>
          <p:nvPr>
            <p:ph type="title"/>
          </p:nvPr>
        </p:nvSpPr>
        <p:spPr/>
        <p:txBody>
          <a:bodyPr anchor="t">
            <a:noAutofit/>
          </a:bodyPr>
          <a:lstStyle/>
          <a:p>
            <a:pPr algn="l"/>
            <a:r>
              <a:rPr lang="sv-SE" altLang="sv-SE" sz="2400" dirty="0"/>
              <a:t>Idealiskt sett belyser individbaserad systematisk uppföljning frågor som:</a:t>
            </a:r>
          </a:p>
        </p:txBody>
      </p:sp>
      <p:sp>
        <p:nvSpPr>
          <p:cNvPr id="4" name="Platshållare för innehåll 3"/>
          <p:cNvSpPr>
            <a:spLocks noGrp="1"/>
          </p:cNvSpPr>
          <p:nvPr>
            <p:ph type="body" sz="quarter" idx="10"/>
          </p:nvPr>
        </p:nvSpPr>
        <p:spPr>
          <a:xfrm>
            <a:off x="761564" y="1491630"/>
            <a:ext cx="7698223" cy="2664296"/>
          </a:xfrm>
        </p:spPr>
        <p:txBody>
          <a:bodyPr rtlCol="0" anchor="ctr">
            <a:normAutofit/>
          </a:bodyPr>
          <a:lstStyle/>
          <a:p>
            <a:pPr marL="342900" indent="-342900">
              <a:defRPr/>
            </a:pPr>
            <a:r>
              <a:rPr lang="sv-SE" b="0" dirty="0"/>
              <a:t>Vilka problem har våra klienter?</a:t>
            </a:r>
          </a:p>
          <a:p>
            <a:pPr marL="342900" indent="-342900">
              <a:defRPr/>
            </a:pPr>
            <a:r>
              <a:rPr lang="sv-SE" b="0" dirty="0"/>
              <a:t>Vilka insatser får våra klienter?</a:t>
            </a:r>
          </a:p>
          <a:p>
            <a:pPr marL="342900" indent="-342900">
              <a:defRPr/>
            </a:pPr>
            <a:r>
              <a:rPr lang="sv-SE" b="0" dirty="0"/>
              <a:t>Når vi de mål vi satt upp tillsammans med våra klienter?</a:t>
            </a:r>
          </a:p>
          <a:p>
            <a:pPr marL="342900" indent="-342900">
              <a:defRPr/>
            </a:pPr>
            <a:r>
              <a:rPr lang="sv-SE" dirty="0"/>
              <a:t>Förändras klienternas situation efter insatserna? </a:t>
            </a:r>
            <a:endParaRPr lang="sv-SE" b="0" dirty="0"/>
          </a:p>
          <a:p>
            <a:pPr marL="342900" indent="-342900">
              <a:defRPr/>
            </a:pPr>
            <a:r>
              <a:rPr lang="sv-SE" b="0" dirty="0"/>
              <a:t>Vad tycker klienterna om insatserna?</a:t>
            </a:r>
          </a:p>
          <a:p>
            <a:pPr marL="342900" indent="-342900">
              <a:defRPr/>
            </a:pPr>
            <a:r>
              <a:rPr lang="sv-SE" b="0" dirty="0"/>
              <a:t>Speglar våra insatser klienternas behov?</a:t>
            </a:r>
          </a:p>
          <a:p>
            <a:pPr marL="342900" indent="-342900">
              <a:defRPr/>
            </a:pPr>
            <a:r>
              <a:rPr lang="sv-SE" dirty="0"/>
              <a:t>Finns det skillnader mellan olika grupper av klienter?</a:t>
            </a:r>
          </a:p>
        </p:txBody>
      </p:sp>
    </p:spTree>
    <p:extLst>
      <p:ext uri="{BB962C8B-B14F-4D97-AF65-F5344CB8AC3E}">
        <p14:creationId xmlns:p14="http://schemas.microsoft.com/office/powerpoint/2010/main" val="41618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7D59F273-82B1-1AF9-C7AA-4938DD65C943}"/>
              </a:ext>
            </a:extLst>
          </p:cNvPr>
          <p:cNvGrpSpPr/>
          <p:nvPr/>
        </p:nvGrpSpPr>
        <p:grpSpPr>
          <a:xfrm>
            <a:off x="2138595" y="186766"/>
            <a:ext cx="5092862" cy="4795294"/>
            <a:chOff x="2138594" y="186765"/>
            <a:chExt cx="5092862" cy="4795294"/>
          </a:xfrm>
        </p:grpSpPr>
        <p:grpSp>
          <p:nvGrpSpPr>
            <p:cNvPr id="8" name="Grupp 7">
              <a:extLst>
                <a:ext uri="{FF2B5EF4-FFF2-40B4-BE49-F238E27FC236}">
                  <a16:creationId xmlns:a16="http://schemas.microsoft.com/office/drawing/2014/main" id="{670EBFE6-1122-18ED-E833-8877380A0C12}"/>
                </a:ext>
              </a:extLst>
            </p:cNvPr>
            <p:cNvGrpSpPr/>
            <p:nvPr/>
          </p:nvGrpSpPr>
          <p:grpSpPr>
            <a:xfrm>
              <a:off x="2547000" y="546750"/>
              <a:ext cx="4050000" cy="4050000"/>
              <a:chOff x="3396000" y="729000"/>
              <a:chExt cx="5400000" cy="5400000"/>
            </a:xfrm>
          </p:grpSpPr>
          <p:sp>
            <p:nvSpPr>
              <p:cNvPr id="54" name="Båge 53">
                <a:extLst>
                  <a:ext uri="{FF2B5EF4-FFF2-40B4-BE49-F238E27FC236}">
                    <a16:creationId xmlns:a16="http://schemas.microsoft.com/office/drawing/2014/main" id="{677C3F30-1AA9-6E87-238F-01EF4A91B989}"/>
                  </a:ext>
                </a:extLst>
              </p:cNvPr>
              <p:cNvSpPr/>
              <p:nvPr/>
            </p:nvSpPr>
            <p:spPr>
              <a:xfrm>
                <a:off x="3396000" y="729000"/>
                <a:ext cx="5400000" cy="5400000"/>
              </a:xfrm>
              <a:prstGeom prst="arc">
                <a:avLst>
                  <a:gd name="adj1" fmla="val 11776529"/>
                  <a:gd name="adj2" fmla="val 10072566"/>
                </a:avLst>
              </a:prstGeom>
              <a:noFill/>
              <a:ln w="95250" cap="flat" cmpd="sng" algn="ctr">
                <a:gradFill flip="none" rotWithShape="1">
                  <a:gsLst>
                    <a:gs pos="18000">
                      <a:sysClr val="window" lastClr="FFFFFF">
                        <a:alpha val="0"/>
                      </a:sysClr>
                    </a:gs>
                    <a:gs pos="32000">
                      <a:srgbClr val="8AB833"/>
                    </a:gs>
                  </a:gsLst>
                  <a:lin ang="1800000" scaled="0"/>
                  <a:tileRect/>
                </a:gradFill>
                <a:prstDash val="solid"/>
                <a:miter lim="800000"/>
                <a:tailEnd type="triangle"/>
              </a:ln>
              <a:effectLst/>
            </p:spPr>
            <p:txBody>
              <a:bodyPr rtlCol="0" anchor="ctr"/>
              <a:lstStyle/>
              <a:p>
                <a:pPr algn="ctr" defTabSz="685783">
                  <a:defRPr/>
                </a:pPr>
                <a:endParaRPr lang="sv-SE" sz="1350" kern="0">
                  <a:solidFill>
                    <a:prstClr val="black"/>
                  </a:solidFill>
                  <a:latin typeface="Calibri" panose="020F0502020204030204"/>
                </a:endParaRPr>
              </a:p>
            </p:txBody>
          </p:sp>
          <p:sp>
            <p:nvSpPr>
              <p:cNvPr id="55" name="Båge 54">
                <a:extLst>
                  <a:ext uri="{FF2B5EF4-FFF2-40B4-BE49-F238E27FC236}">
                    <a16:creationId xmlns:a16="http://schemas.microsoft.com/office/drawing/2014/main" id="{927C31AA-0C7C-73C2-BC06-8F7C4163DAF3}"/>
                  </a:ext>
                </a:extLst>
              </p:cNvPr>
              <p:cNvSpPr/>
              <p:nvPr/>
            </p:nvSpPr>
            <p:spPr>
              <a:xfrm>
                <a:off x="3396000" y="729000"/>
                <a:ext cx="5400000" cy="5400000"/>
              </a:xfrm>
              <a:prstGeom prst="arc">
                <a:avLst>
                  <a:gd name="adj1" fmla="val 11776529"/>
                  <a:gd name="adj2" fmla="val 10072566"/>
                </a:avLst>
              </a:prstGeom>
              <a:noFill/>
              <a:ln w="95250" cap="flat" cmpd="sng" algn="ctr">
                <a:gradFill flip="none" rotWithShape="1">
                  <a:gsLst>
                    <a:gs pos="39000">
                      <a:srgbClr val="549E39">
                        <a:lumMod val="5000"/>
                        <a:lumOff val="95000"/>
                        <a:alpha val="0"/>
                      </a:srgbClr>
                    </a:gs>
                    <a:gs pos="61000">
                      <a:srgbClr val="029676">
                        <a:lumMod val="75000"/>
                      </a:srgbClr>
                    </a:gs>
                  </a:gsLst>
                  <a:lin ang="5700000" scaled="0"/>
                  <a:tileRect/>
                </a:gradFill>
                <a:prstDash val="solid"/>
                <a:miter lim="800000"/>
                <a:tailEnd type="triangle"/>
              </a:ln>
              <a:effectLst/>
            </p:spPr>
            <p:txBody>
              <a:bodyPr rtlCol="0" anchor="ctr"/>
              <a:lstStyle/>
              <a:p>
                <a:pPr algn="ctr" defTabSz="685783">
                  <a:defRPr/>
                </a:pPr>
                <a:endParaRPr lang="sv-SE" sz="1350" kern="0">
                  <a:solidFill>
                    <a:prstClr val="black"/>
                  </a:solidFill>
                  <a:latin typeface="Calibri" panose="020F0502020204030204"/>
                </a:endParaRPr>
              </a:p>
            </p:txBody>
          </p:sp>
        </p:grpSp>
        <p:grpSp>
          <p:nvGrpSpPr>
            <p:cNvPr id="9" name="Grupp 8">
              <a:extLst>
                <a:ext uri="{FF2B5EF4-FFF2-40B4-BE49-F238E27FC236}">
                  <a16:creationId xmlns:a16="http://schemas.microsoft.com/office/drawing/2014/main" id="{4C87E7AF-F20F-0F3B-2260-7C684FDD0F06}"/>
                </a:ext>
              </a:extLst>
            </p:cNvPr>
            <p:cNvGrpSpPr/>
            <p:nvPr/>
          </p:nvGrpSpPr>
          <p:grpSpPr>
            <a:xfrm>
              <a:off x="2471022" y="1210292"/>
              <a:ext cx="793118" cy="607756"/>
              <a:chOff x="3379853" y="1827344"/>
              <a:chExt cx="1057488" cy="810339"/>
            </a:xfrm>
          </p:grpSpPr>
          <p:pic>
            <p:nvPicPr>
              <p:cNvPr id="50" name="Bild 49" descr="Frågetecken">
                <a:extLst>
                  <a:ext uri="{FF2B5EF4-FFF2-40B4-BE49-F238E27FC236}">
                    <a16:creationId xmlns:a16="http://schemas.microsoft.com/office/drawing/2014/main" id="{17EC4026-BECD-3E50-AE3B-1C5E71595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9853" y="1827344"/>
                <a:ext cx="646332" cy="646332"/>
              </a:xfrm>
              <a:prstGeom prst="rect">
                <a:avLst/>
              </a:prstGeom>
            </p:spPr>
          </p:pic>
          <p:sp>
            <p:nvSpPr>
              <p:cNvPr id="52" name="textruta 51">
                <a:extLst>
                  <a:ext uri="{FF2B5EF4-FFF2-40B4-BE49-F238E27FC236}">
                    <a16:creationId xmlns:a16="http://schemas.microsoft.com/office/drawing/2014/main" id="{FFC6EBAD-B363-61B7-7A74-2CF2FFD6A045}"/>
                  </a:ext>
                </a:extLst>
              </p:cNvPr>
              <p:cNvSpPr txBox="1"/>
              <p:nvPr/>
            </p:nvSpPr>
            <p:spPr>
              <a:xfrm>
                <a:off x="3710220" y="2145242"/>
                <a:ext cx="727121" cy="492441"/>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Vad vill</a:t>
                </a:r>
              </a:p>
              <a:p>
                <a:pPr defTabSz="685783">
                  <a:defRPr/>
                </a:pPr>
                <a:r>
                  <a:rPr lang="sv-SE" sz="900" i="1" kern="0">
                    <a:solidFill>
                      <a:prstClr val="black"/>
                    </a:solidFill>
                    <a:latin typeface="Calibri" panose="020F0502020204030204"/>
                  </a:rPr>
                  <a:t>vi veta?</a:t>
                </a:r>
              </a:p>
            </p:txBody>
          </p:sp>
        </p:grpSp>
        <p:grpSp>
          <p:nvGrpSpPr>
            <p:cNvPr id="11" name="Grupp 10">
              <a:extLst>
                <a:ext uri="{FF2B5EF4-FFF2-40B4-BE49-F238E27FC236}">
                  <a16:creationId xmlns:a16="http://schemas.microsoft.com/office/drawing/2014/main" id="{810DEC36-ECF2-DCD9-0A0A-3A755B38CAAE}"/>
                </a:ext>
              </a:extLst>
            </p:cNvPr>
            <p:cNvGrpSpPr/>
            <p:nvPr/>
          </p:nvGrpSpPr>
          <p:grpSpPr>
            <a:xfrm>
              <a:off x="3370858" y="368441"/>
              <a:ext cx="1066691" cy="734353"/>
              <a:chOff x="1262111" y="357505"/>
              <a:chExt cx="1422254" cy="979136"/>
            </a:xfrm>
          </p:grpSpPr>
          <p:pic>
            <p:nvPicPr>
              <p:cNvPr id="46" name="Bild 45" descr="Förstoringsglas">
                <a:extLst>
                  <a:ext uri="{FF2B5EF4-FFF2-40B4-BE49-F238E27FC236}">
                    <a16:creationId xmlns:a16="http://schemas.microsoft.com/office/drawing/2014/main" id="{E6008BDF-22EB-F961-945F-1DC83F3C54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1375" y="357505"/>
                <a:ext cx="742990" cy="742990"/>
              </a:xfrm>
              <a:prstGeom prst="rect">
                <a:avLst/>
              </a:prstGeom>
            </p:spPr>
          </p:pic>
          <p:sp>
            <p:nvSpPr>
              <p:cNvPr id="48" name="textruta 47">
                <a:extLst>
                  <a:ext uri="{FF2B5EF4-FFF2-40B4-BE49-F238E27FC236}">
                    <a16:creationId xmlns:a16="http://schemas.microsoft.com/office/drawing/2014/main" id="{DB060045-44A1-3DD2-0E48-1B2DCCAD932A}"/>
                  </a:ext>
                </a:extLst>
              </p:cNvPr>
              <p:cNvSpPr txBox="1"/>
              <p:nvPr/>
            </p:nvSpPr>
            <p:spPr>
              <a:xfrm>
                <a:off x="1262111" y="659534"/>
                <a:ext cx="1317027" cy="677107"/>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Målgrupp</a:t>
                </a:r>
              </a:p>
              <a:p>
                <a:pPr defTabSz="685783">
                  <a:defRPr/>
                </a:pPr>
                <a:r>
                  <a:rPr lang="sv-SE" sz="900" i="1" kern="0">
                    <a:solidFill>
                      <a:prstClr val="black"/>
                    </a:solidFill>
                    <a:latin typeface="Calibri" panose="020F0502020204030204"/>
                  </a:rPr>
                  <a:t>Formulera frågor</a:t>
                </a:r>
              </a:p>
              <a:p>
                <a:pPr defTabSz="685783">
                  <a:defRPr/>
                </a:pPr>
                <a:r>
                  <a:rPr lang="sv-SE" sz="900" i="1" kern="0">
                    <a:solidFill>
                      <a:prstClr val="black"/>
                    </a:solidFill>
                    <a:latin typeface="Calibri" panose="020F0502020204030204"/>
                  </a:rPr>
                  <a:t>Metod</a:t>
                </a:r>
              </a:p>
            </p:txBody>
          </p:sp>
        </p:grpSp>
        <p:pic>
          <p:nvPicPr>
            <p:cNvPr id="16" name="Bild 15" descr="Dans">
              <a:extLst>
                <a:ext uri="{FF2B5EF4-FFF2-40B4-BE49-F238E27FC236}">
                  <a16:creationId xmlns:a16="http://schemas.microsoft.com/office/drawing/2014/main" id="{389F76DC-C2CF-99F4-F94B-09E021BF35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03865" y="3744449"/>
              <a:ext cx="685800" cy="685800"/>
            </a:xfrm>
            <a:prstGeom prst="rect">
              <a:avLst/>
            </a:prstGeom>
          </p:spPr>
        </p:pic>
        <p:grpSp>
          <p:nvGrpSpPr>
            <p:cNvPr id="17" name="Grupp 16">
              <a:extLst>
                <a:ext uri="{FF2B5EF4-FFF2-40B4-BE49-F238E27FC236}">
                  <a16:creationId xmlns:a16="http://schemas.microsoft.com/office/drawing/2014/main" id="{C5C5261E-7B09-1C00-4129-58F5A0462014}"/>
                </a:ext>
              </a:extLst>
            </p:cNvPr>
            <p:cNvGrpSpPr/>
            <p:nvPr/>
          </p:nvGrpSpPr>
          <p:grpSpPr>
            <a:xfrm>
              <a:off x="4765906" y="186765"/>
              <a:ext cx="887198" cy="816396"/>
              <a:chOff x="7715030" y="2235707"/>
              <a:chExt cx="1182931" cy="1088528"/>
            </a:xfrm>
          </p:grpSpPr>
          <p:pic>
            <p:nvPicPr>
              <p:cNvPr id="44" name="Bild 43" descr="Frågor">
                <a:extLst>
                  <a:ext uri="{FF2B5EF4-FFF2-40B4-BE49-F238E27FC236}">
                    <a16:creationId xmlns:a16="http://schemas.microsoft.com/office/drawing/2014/main" id="{0828F96B-8C91-8A9E-6502-B2E9E28175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83561" y="2235707"/>
                <a:ext cx="914400" cy="914400"/>
              </a:xfrm>
              <a:prstGeom prst="rect">
                <a:avLst/>
              </a:prstGeom>
            </p:spPr>
          </p:pic>
          <p:sp>
            <p:nvSpPr>
              <p:cNvPr id="45" name="textruta 44">
                <a:extLst>
                  <a:ext uri="{FF2B5EF4-FFF2-40B4-BE49-F238E27FC236}">
                    <a16:creationId xmlns:a16="http://schemas.microsoft.com/office/drawing/2014/main" id="{D550D801-56C9-4C3C-BA23-CFC5430FDE7F}"/>
                  </a:ext>
                </a:extLst>
              </p:cNvPr>
              <p:cNvSpPr txBox="1"/>
              <p:nvPr/>
            </p:nvSpPr>
            <p:spPr>
              <a:xfrm>
                <a:off x="7715030" y="3016459"/>
                <a:ext cx="1105431" cy="307776"/>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Samla in data</a:t>
                </a:r>
              </a:p>
            </p:txBody>
          </p:sp>
        </p:grpSp>
        <p:grpSp>
          <p:nvGrpSpPr>
            <p:cNvPr id="18" name="Grupp 17">
              <a:extLst>
                <a:ext uri="{FF2B5EF4-FFF2-40B4-BE49-F238E27FC236}">
                  <a16:creationId xmlns:a16="http://schemas.microsoft.com/office/drawing/2014/main" id="{8676FBC0-4C2F-F841-C5AC-7AB680A1A129}"/>
                </a:ext>
              </a:extLst>
            </p:cNvPr>
            <p:cNvGrpSpPr/>
            <p:nvPr/>
          </p:nvGrpSpPr>
          <p:grpSpPr>
            <a:xfrm>
              <a:off x="6027449" y="1264049"/>
              <a:ext cx="1204007" cy="700177"/>
              <a:chOff x="7178024" y="4908445"/>
              <a:chExt cx="1605342" cy="933569"/>
            </a:xfrm>
          </p:grpSpPr>
          <p:pic>
            <p:nvPicPr>
              <p:cNvPr id="42" name="Bild 41" descr="Forskning">
                <a:extLst>
                  <a:ext uri="{FF2B5EF4-FFF2-40B4-BE49-F238E27FC236}">
                    <a16:creationId xmlns:a16="http://schemas.microsoft.com/office/drawing/2014/main" id="{783E3D54-2B6C-5D48-74AF-C30B3BFDB5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8024" y="4927614"/>
                <a:ext cx="914400" cy="914400"/>
              </a:xfrm>
              <a:prstGeom prst="rect">
                <a:avLst/>
              </a:prstGeom>
            </p:spPr>
          </p:pic>
          <p:sp>
            <p:nvSpPr>
              <p:cNvPr id="43" name="textruta 42">
                <a:extLst>
                  <a:ext uri="{FF2B5EF4-FFF2-40B4-BE49-F238E27FC236}">
                    <a16:creationId xmlns:a16="http://schemas.microsoft.com/office/drawing/2014/main" id="{6D83A369-D2FF-BA22-5626-0DD0D584D1A6}"/>
                  </a:ext>
                </a:extLst>
              </p:cNvPr>
              <p:cNvSpPr txBox="1"/>
              <p:nvPr/>
            </p:nvSpPr>
            <p:spPr>
              <a:xfrm>
                <a:off x="7722818" y="4908445"/>
                <a:ext cx="1060548" cy="492442"/>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Sammanställ</a:t>
                </a:r>
              </a:p>
              <a:p>
                <a:pPr algn="r" defTabSz="685783">
                  <a:defRPr/>
                </a:pPr>
                <a:r>
                  <a:rPr lang="sv-SE" sz="900" i="1" kern="0">
                    <a:solidFill>
                      <a:prstClr val="black"/>
                    </a:solidFill>
                    <a:latin typeface="Calibri" panose="020F0502020204030204"/>
                  </a:rPr>
                  <a:t>information</a:t>
                </a:r>
              </a:p>
            </p:txBody>
          </p:sp>
        </p:grpSp>
        <p:grpSp>
          <p:nvGrpSpPr>
            <p:cNvPr id="19" name="Grupp 18">
              <a:extLst>
                <a:ext uri="{FF2B5EF4-FFF2-40B4-BE49-F238E27FC236}">
                  <a16:creationId xmlns:a16="http://schemas.microsoft.com/office/drawing/2014/main" id="{E800DFDF-9B1E-4AA0-43A2-5757770C804E}"/>
                </a:ext>
              </a:extLst>
            </p:cNvPr>
            <p:cNvGrpSpPr/>
            <p:nvPr/>
          </p:nvGrpSpPr>
          <p:grpSpPr>
            <a:xfrm>
              <a:off x="6128399" y="2571750"/>
              <a:ext cx="1082787" cy="685800"/>
              <a:chOff x="6482099" y="5420387"/>
              <a:chExt cx="1443715" cy="914400"/>
            </a:xfrm>
          </p:grpSpPr>
          <p:grpSp>
            <p:nvGrpSpPr>
              <p:cNvPr id="35" name="Grupp 34">
                <a:extLst>
                  <a:ext uri="{FF2B5EF4-FFF2-40B4-BE49-F238E27FC236}">
                    <a16:creationId xmlns:a16="http://schemas.microsoft.com/office/drawing/2014/main" id="{EBB5AD3A-A08C-2AEF-658D-CF08051A07FB}"/>
                  </a:ext>
                </a:extLst>
              </p:cNvPr>
              <p:cNvGrpSpPr/>
              <p:nvPr/>
            </p:nvGrpSpPr>
            <p:grpSpPr>
              <a:xfrm>
                <a:off x="6482099" y="5420387"/>
                <a:ext cx="914400" cy="914400"/>
                <a:chOff x="6407527" y="5410855"/>
                <a:chExt cx="914400" cy="914400"/>
              </a:xfrm>
            </p:grpSpPr>
            <p:pic>
              <p:nvPicPr>
                <p:cNvPr id="38" name="Bild 37" descr="Utropstecken">
                  <a:extLst>
                    <a:ext uri="{FF2B5EF4-FFF2-40B4-BE49-F238E27FC236}">
                      <a16:creationId xmlns:a16="http://schemas.microsoft.com/office/drawing/2014/main" id="{00BF0A33-1390-F045-A2D8-760292D8A6E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15713" y="5589760"/>
                  <a:ext cx="298029" cy="298029"/>
                </a:xfrm>
                <a:prstGeom prst="rect">
                  <a:avLst/>
                </a:prstGeom>
              </p:spPr>
            </p:pic>
            <p:pic>
              <p:nvPicPr>
                <p:cNvPr id="39" name="Bild 38" descr="Glödlampa">
                  <a:extLst>
                    <a:ext uri="{FF2B5EF4-FFF2-40B4-BE49-F238E27FC236}">
                      <a16:creationId xmlns:a16="http://schemas.microsoft.com/office/drawing/2014/main" id="{503869E5-8793-A03C-710D-AC5EA1B7982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07527" y="5410855"/>
                  <a:ext cx="914400" cy="914400"/>
                </a:xfrm>
                <a:prstGeom prst="rect">
                  <a:avLst/>
                </a:prstGeom>
              </p:spPr>
            </p:pic>
          </p:grpSp>
          <p:sp>
            <p:nvSpPr>
              <p:cNvPr id="36" name="textruta 35">
                <a:extLst>
                  <a:ext uri="{FF2B5EF4-FFF2-40B4-BE49-F238E27FC236}">
                    <a16:creationId xmlns:a16="http://schemas.microsoft.com/office/drawing/2014/main" id="{EB763284-6A8C-67D1-CCB9-06106DE2CE64}"/>
                  </a:ext>
                </a:extLst>
              </p:cNvPr>
              <p:cNvSpPr txBox="1"/>
              <p:nvPr/>
            </p:nvSpPr>
            <p:spPr>
              <a:xfrm>
                <a:off x="7061903" y="5931786"/>
                <a:ext cx="863911" cy="307776"/>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Analysera</a:t>
                </a:r>
              </a:p>
            </p:txBody>
          </p:sp>
        </p:grpSp>
        <p:grpSp>
          <p:nvGrpSpPr>
            <p:cNvPr id="22" name="Grupp 21">
              <a:extLst>
                <a:ext uri="{FF2B5EF4-FFF2-40B4-BE49-F238E27FC236}">
                  <a16:creationId xmlns:a16="http://schemas.microsoft.com/office/drawing/2014/main" id="{63AF48F5-17A7-1AB3-2E5B-724299BAEE3C}"/>
                </a:ext>
              </a:extLst>
            </p:cNvPr>
            <p:cNvGrpSpPr/>
            <p:nvPr/>
          </p:nvGrpSpPr>
          <p:grpSpPr>
            <a:xfrm>
              <a:off x="5527069" y="3770910"/>
              <a:ext cx="1266104" cy="685800"/>
              <a:chOff x="4385543" y="5473142"/>
              <a:chExt cx="1688138" cy="914400"/>
            </a:xfrm>
          </p:grpSpPr>
          <p:pic>
            <p:nvPicPr>
              <p:cNvPr id="32" name="Bild 31" descr="Klassrum">
                <a:extLst>
                  <a:ext uri="{FF2B5EF4-FFF2-40B4-BE49-F238E27FC236}">
                    <a16:creationId xmlns:a16="http://schemas.microsoft.com/office/drawing/2014/main" id="{8069CE20-2281-E0DF-EECB-9111B73AF8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385543" y="5473142"/>
                <a:ext cx="914400" cy="914400"/>
              </a:xfrm>
              <a:prstGeom prst="rect">
                <a:avLst/>
              </a:prstGeom>
            </p:spPr>
          </p:pic>
          <p:sp>
            <p:nvSpPr>
              <p:cNvPr id="34" name="textruta 33">
                <a:extLst>
                  <a:ext uri="{FF2B5EF4-FFF2-40B4-BE49-F238E27FC236}">
                    <a16:creationId xmlns:a16="http://schemas.microsoft.com/office/drawing/2014/main" id="{BB360DEE-3020-6EE5-2374-ECA3270B86BF}"/>
                  </a:ext>
                </a:extLst>
              </p:cNvPr>
              <p:cNvSpPr txBox="1"/>
              <p:nvPr/>
            </p:nvSpPr>
            <p:spPr>
              <a:xfrm>
                <a:off x="5137100" y="5538257"/>
                <a:ext cx="936581" cy="492443"/>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Återkoppla</a:t>
                </a:r>
              </a:p>
              <a:p>
                <a:pPr defTabSz="685783">
                  <a:defRPr/>
                </a:pPr>
                <a:r>
                  <a:rPr lang="sv-SE" sz="900" i="1" kern="0">
                    <a:solidFill>
                      <a:prstClr val="black"/>
                    </a:solidFill>
                    <a:latin typeface="Calibri" panose="020F0502020204030204"/>
                  </a:rPr>
                  <a:t>resultatet</a:t>
                </a:r>
              </a:p>
            </p:txBody>
          </p:sp>
        </p:grpSp>
        <p:grpSp>
          <p:nvGrpSpPr>
            <p:cNvPr id="23" name="Grupp 22">
              <a:extLst>
                <a:ext uri="{FF2B5EF4-FFF2-40B4-BE49-F238E27FC236}">
                  <a16:creationId xmlns:a16="http://schemas.microsoft.com/office/drawing/2014/main" id="{E94279CF-8CCF-4309-38EC-82E67D8F2E97}"/>
                </a:ext>
              </a:extLst>
            </p:cNvPr>
            <p:cNvGrpSpPr/>
            <p:nvPr/>
          </p:nvGrpSpPr>
          <p:grpSpPr>
            <a:xfrm>
              <a:off x="3775262" y="4262851"/>
              <a:ext cx="1335401" cy="719208"/>
              <a:chOff x="2065995" y="5561343"/>
              <a:chExt cx="1780534" cy="958946"/>
            </a:xfrm>
          </p:grpSpPr>
          <p:grpSp>
            <p:nvGrpSpPr>
              <p:cNvPr id="27" name="Grupp 26">
                <a:extLst>
                  <a:ext uri="{FF2B5EF4-FFF2-40B4-BE49-F238E27FC236}">
                    <a16:creationId xmlns:a16="http://schemas.microsoft.com/office/drawing/2014/main" id="{C3EF247A-411F-D300-A57B-89FE7FF2F82D}"/>
                  </a:ext>
                </a:extLst>
              </p:cNvPr>
              <p:cNvGrpSpPr/>
              <p:nvPr/>
            </p:nvGrpSpPr>
            <p:grpSpPr>
              <a:xfrm rot="1796443">
                <a:off x="2963153" y="5561343"/>
                <a:ext cx="883376" cy="726995"/>
                <a:chOff x="4724345" y="2095951"/>
                <a:chExt cx="1563047" cy="1286345"/>
              </a:xfrm>
            </p:grpSpPr>
            <p:pic>
              <p:nvPicPr>
                <p:cNvPr id="29" name="Bild 28" descr="Skiftnyckel">
                  <a:extLst>
                    <a:ext uri="{FF2B5EF4-FFF2-40B4-BE49-F238E27FC236}">
                      <a16:creationId xmlns:a16="http://schemas.microsoft.com/office/drawing/2014/main" id="{98CF277F-B8E1-8B29-D00E-A7382299D9B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8900000">
                  <a:off x="5027023" y="2467896"/>
                  <a:ext cx="914400" cy="914400"/>
                </a:xfrm>
                <a:prstGeom prst="rect">
                  <a:avLst/>
                </a:prstGeom>
              </p:spPr>
            </p:pic>
            <p:pic>
              <p:nvPicPr>
                <p:cNvPr id="30" name="Bild 29" descr="Hammare">
                  <a:extLst>
                    <a:ext uri="{FF2B5EF4-FFF2-40B4-BE49-F238E27FC236}">
                      <a16:creationId xmlns:a16="http://schemas.microsoft.com/office/drawing/2014/main" id="{9F302C68-FFEF-0A6F-77A9-2B7D9F3128F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8900000">
                  <a:off x="4724345" y="2095951"/>
                  <a:ext cx="914400" cy="914400"/>
                </a:xfrm>
                <a:prstGeom prst="rect">
                  <a:avLst/>
                </a:prstGeom>
              </p:spPr>
            </p:pic>
            <p:pic>
              <p:nvPicPr>
                <p:cNvPr id="31" name="Bild 30" descr="Skruvmejsel">
                  <a:extLst>
                    <a:ext uri="{FF2B5EF4-FFF2-40B4-BE49-F238E27FC236}">
                      <a16:creationId xmlns:a16="http://schemas.microsoft.com/office/drawing/2014/main" id="{A3A55565-9200-A126-F291-882C14BE9C2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8900000">
                  <a:off x="5372992" y="2199554"/>
                  <a:ext cx="914400" cy="914400"/>
                </a:xfrm>
                <a:prstGeom prst="rect">
                  <a:avLst/>
                </a:prstGeom>
              </p:spPr>
            </p:pic>
          </p:grpSp>
          <p:sp>
            <p:nvSpPr>
              <p:cNvPr id="28" name="textruta 27">
                <a:extLst>
                  <a:ext uri="{FF2B5EF4-FFF2-40B4-BE49-F238E27FC236}">
                    <a16:creationId xmlns:a16="http://schemas.microsoft.com/office/drawing/2014/main" id="{5528D8DC-823B-C783-6E1F-A3A05E1A85EF}"/>
                  </a:ext>
                </a:extLst>
              </p:cNvPr>
              <p:cNvSpPr txBox="1"/>
              <p:nvPr/>
            </p:nvSpPr>
            <p:spPr>
              <a:xfrm>
                <a:off x="2065995" y="6027846"/>
                <a:ext cx="1126804" cy="492443"/>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Skruva i</a:t>
                </a:r>
              </a:p>
              <a:p>
                <a:pPr algn="r" defTabSz="685783">
                  <a:defRPr/>
                </a:pPr>
                <a:r>
                  <a:rPr lang="sv-SE" sz="900" i="1" kern="0">
                    <a:solidFill>
                      <a:prstClr val="black"/>
                    </a:solidFill>
                    <a:latin typeface="Calibri" panose="020F0502020204030204"/>
                  </a:rPr>
                  <a:t>verksamheten</a:t>
                </a:r>
              </a:p>
            </p:txBody>
          </p:sp>
        </p:grpSp>
        <p:grpSp>
          <p:nvGrpSpPr>
            <p:cNvPr id="24" name="Grupp 23">
              <a:extLst>
                <a:ext uri="{FF2B5EF4-FFF2-40B4-BE49-F238E27FC236}">
                  <a16:creationId xmlns:a16="http://schemas.microsoft.com/office/drawing/2014/main" id="{B1325204-3E68-98D0-F98B-363956B1CBAB}"/>
                </a:ext>
              </a:extLst>
            </p:cNvPr>
            <p:cNvGrpSpPr/>
            <p:nvPr/>
          </p:nvGrpSpPr>
          <p:grpSpPr>
            <a:xfrm>
              <a:off x="2138594" y="2417960"/>
              <a:ext cx="1125545" cy="685800"/>
              <a:chOff x="2938800" y="2838477"/>
              <a:chExt cx="1500726" cy="914400"/>
            </a:xfrm>
          </p:grpSpPr>
          <p:pic>
            <p:nvPicPr>
              <p:cNvPr id="25" name="Bild 24" descr="Huvud med kugghjul">
                <a:extLst>
                  <a:ext uri="{FF2B5EF4-FFF2-40B4-BE49-F238E27FC236}">
                    <a16:creationId xmlns:a16="http://schemas.microsoft.com/office/drawing/2014/main" id="{6A9BD16F-6689-BCD8-27AD-3F9D3B4DE42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938800" y="2838477"/>
                <a:ext cx="914400" cy="914400"/>
              </a:xfrm>
              <a:prstGeom prst="rect">
                <a:avLst/>
              </a:prstGeom>
            </p:spPr>
          </p:pic>
          <p:sp>
            <p:nvSpPr>
              <p:cNvPr id="26" name="textruta 25">
                <a:extLst>
                  <a:ext uri="{FF2B5EF4-FFF2-40B4-BE49-F238E27FC236}">
                    <a16:creationId xmlns:a16="http://schemas.microsoft.com/office/drawing/2014/main" id="{0E4DB69E-C535-E129-AB90-A6DC227A4F8F}"/>
                  </a:ext>
                </a:extLst>
              </p:cNvPr>
              <p:cNvSpPr txBox="1"/>
              <p:nvPr/>
            </p:nvSpPr>
            <p:spPr>
              <a:xfrm>
                <a:off x="3680344" y="3093548"/>
                <a:ext cx="759182" cy="492443"/>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Fundera</a:t>
                </a:r>
              </a:p>
              <a:p>
                <a:pPr defTabSz="685783">
                  <a:defRPr/>
                </a:pPr>
                <a:r>
                  <a:rPr lang="sv-SE" sz="900" i="1" kern="0">
                    <a:solidFill>
                      <a:prstClr val="black"/>
                    </a:solidFill>
                    <a:latin typeface="Calibri" panose="020F0502020204030204"/>
                  </a:rPr>
                  <a:t>vidare..</a:t>
                </a:r>
              </a:p>
            </p:txBody>
          </p:sp>
        </p:grpSp>
      </p:grpSp>
      <p:sp>
        <p:nvSpPr>
          <p:cNvPr id="2" name="textruta 1">
            <a:extLst>
              <a:ext uri="{FF2B5EF4-FFF2-40B4-BE49-F238E27FC236}">
                <a16:creationId xmlns:a16="http://schemas.microsoft.com/office/drawing/2014/main" id="{ACF8A780-2E06-F05B-CBF9-B757669BF77D}"/>
              </a:ext>
            </a:extLst>
          </p:cNvPr>
          <p:cNvSpPr txBox="1"/>
          <p:nvPr/>
        </p:nvSpPr>
        <p:spPr>
          <a:xfrm>
            <a:off x="179512" y="195486"/>
            <a:ext cx="2653833" cy="830997"/>
          </a:xfrm>
          <a:prstGeom prst="rect">
            <a:avLst/>
          </a:prstGeom>
          <a:noFill/>
        </p:spPr>
        <p:txBody>
          <a:bodyPr wrap="square" rtlCol="0">
            <a:spAutoFit/>
          </a:bodyPr>
          <a:lstStyle/>
          <a:p>
            <a:pPr defTabSz="685783">
              <a:defRPr/>
            </a:pPr>
            <a:r>
              <a:rPr lang="sv-SE" sz="2400" dirty="0">
                <a:solidFill>
                  <a:sysClr val="windowText" lastClr="000000"/>
                </a:solidFill>
                <a:latin typeface="Calibri" panose="020F0502020204030204" pitchFamily="34" charset="0"/>
                <a:ea typeface="+mj-ea"/>
                <a:cs typeface="Calibri" panose="020F0502020204030204" pitchFamily="34" charset="0"/>
              </a:rPr>
              <a:t>Modell för arbetet med uppföljning</a:t>
            </a:r>
          </a:p>
        </p:txBody>
      </p:sp>
    </p:spTree>
    <p:extLst>
      <p:ext uri="{BB962C8B-B14F-4D97-AF65-F5344CB8AC3E}">
        <p14:creationId xmlns:p14="http://schemas.microsoft.com/office/powerpoint/2010/main" val="114023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68580" tIns="34290" rIns="68580" bIns="34290" rtlCol="0" anchor="b">
            <a:normAutofit fontScale="90000"/>
          </a:bodyPr>
          <a:lstStyle/>
          <a:p>
            <a:pPr algn="l"/>
            <a:r>
              <a:rPr lang="sv-SE" sz="4000" b="0" dirty="0"/>
              <a:t>Jämställdhet och jämlikhet</a:t>
            </a:r>
          </a:p>
        </p:txBody>
      </p:sp>
      <p:sp>
        <p:nvSpPr>
          <p:cNvPr id="9" name="Rektangel med rundade hörn 8"/>
          <p:cNvSpPr/>
          <p:nvPr/>
        </p:nvSpPr>
        <p:spPr>
          <a:xfrm>
            <a:off x="742185" y="1347614"/>
            <a:ext cx="3413567" cy="138741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rmAutofit lnSpcReduction="10000"/>
          </a:bodyPr>
          <a:lstStyle/>
          <a:p>
            <a:pPr algn="ctr">
              <a:spcAft>
                <a:spcPts val="450"/>
              </a:spcAft>
              <a:buClr>
                <a:schemeClr val="accent1"/>
              </a:buClr>
            </a:pPr>
            <a:r>
              <a:rPr lang="sv-SE" sz="1500" b="1" dirty="0">
                <a:solidFill>
                  <a:schemeClr val="bg1"/>
                </a:solidFill>
              </a:rPr>
              <a:t>Jämlikhet</a:t>
            </a:r>
          </a:p>
          <a:p>
            <a:pPr algn="ctr">
              <a:spcAft>
                <a:spcPts val="450"/>
              </a:spcAft>
              <a:buClr>
                <a:schemeClr val="accent1"/>
              </a:buClr>
            </a:pPr>
            <a:r>
              <a:rPr lang="sv-SE" sz="1500" dirty="0">
                <a:solidFill>
                  <a:schemeClr val="bg1"/>
                </a:solidFill>
              </a:rPr>
              <a:t>Allas lika värde och avser  rättigheter, skyldigheter och möjligheter oavsett kön, socioekonomi, etnicitet, sexuell läggning osv</a:t>
            </a:r>
          </a:p>
        </p:txBody>
      </p:sp>
      <p:sp>
        <p:nvSpPr>
          <p:cNvPr id="4" name="Rektangel med rundade hörn 3"/>
          <p:cNvSpPr/>
          <p:nvPr/>
        </p:nvSpPr>
        <p:spPr>
          <a:xfrm>
            <a:off x="4860032" y="1203598"/>
            <a:ext cx="3854042" cy="223794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p>
            <a:pPr algn="ctr">
              <a:spcAft>
                <a:spcPts val="450"/>
              </a:spcAft>
              <a:buClr>
                <a:schemeClr val="accent1"/>
              </a:buClr>
            </a:pPr>
            <a:r>
              <a:rPr lang="sv-SE" sz="1500" b="1" dirty="0">
                <a:solidFill>
                  <a:schemeClr val="bg1"/>
                </a:solidFill>
              </a:rPr>
              <a:t>Jämställdhet</a:t>
            </a:r>
          </a:p>
          <a:p>
            <a:pPr algn="ctr">
              <a:spcAft>
                <a:spcPts val="450"/>
              </a:spcAft>
              <a:buClr>
                <a:schemeClr val="accent1"/>
              </a:buClr>
            </a:pPr>
            <a:r>
              <a:rPr lang="sv-SE" sz="1500" dirty="0">
                <a:solidFill>
                  <a:schemeClr val="bg1"/>
                </a:solidFill>
              </a:rPr>
              <a:t>Kvinnor och män, flickor och pojkar, såväl som människor med annan </a:t>
            </a:r>
          </a:p>
          <a:p>
            <a:pPr algn="ctr">
              <a:spcAft>
                <a:spcPts val="450"/>
              </a:spcAft>
              <a:buClr>
                <a:schemeClr val="accent1"/>
              </a:buClr>
            </a:pPr>
            <a:r>
              <a:rPr lang="sv-SE" sz="1500" dirty="0">
                <a:solidFill>
                  <a:schemeClr val="bg1"/>
                </a:solidFill>
              </a:rPr>
              <a:t>könsidentitet, ska ha samma makt att forma samhället och sina egna liv utan att föreställningar om kön begränsar dem.</a:t>
            </a:r>
          </a:p>
        </p:txBody>
      </p:sp>
      <p:sp>
        <p:nvSpPr>
          <p:cNvPr id="5" name="Rektangel med rundade hörn 8">
            <a:extLst>
              <a:ext uri="{FF2B5EF4-FFF2-40B4-BE49-F238E27FC236}">
                <a16:creationId xmlns:a16="http://schemas.microsoft.com/office/drawing/2014/main" id="{3D268CC8-87F6-76CE-DFC0-E599D1776FCA}"/>
              </a:ext>
            </a:extLst>
          </p:cNvPr>
          <p:cNvSpPr/>
          <p:nvPr/>
        </p:nvSpPr>
        <p:spPr>
          <a:xfrm>
            <a:off x="1158433" y="3219822"/>
            <a:ext cx="3413567" cy="75900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rmAutofit/>
          </a:bodyPr>
          <a:lstStyle/>
          <a:p>
            <a:pPr algn="ctr">
              <a:spcAft>
                <a:spcPts val="450"/>
              </a:spcAft>
              <a:buClr>
                <a:schemeClr val="accent1"/>
              </a:buClr>
            </a:pPr>
            <a:r>
              <a:rPr lang="sv-SE" sz="1500" b="1" dirty="0">
                <a:solidFill>
                  <a:schemeClr val="bg1"/>
                </a:solidFill>
              </a:rPr>
              <a:t>”Alltid kön aldrig bara kön”</a:t>
            </a:r>
            <a:endParaRPr lang="sv-SE" sz="1500" dirty="0">
              <a:solidFill>
                <a:schemeClr val="bg1"/>
              </a:solidFill>
            </a:endParaRPr>
          </a:p>
        </p:txBody>
      </p:sp>
    </p:spTree>
    <p:extLst>
      <p:ext uri="{BB962C8B-B14F-4D97-AF65-F5344CB8AC3E}">
        <p14:creationId xmlns:p14="http://schemas.microsoft.com/office/powerpoint/2010/main" val="214118534"/>
      </p:ext>
    </p:extLst>
  </p:cSld>
  <p:clrMapOvr>
    <a:masterClrMapping/>
  </p:clrMapOvr>
</p:sld>
</file>

<file path=ppt/theme/theme1.xml><?xml version="1.0" encoding="utf-8"?>
<a:theme xmlns:a="http://schemas.openxmlformats.org/drawingml/2006/main" name="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mall FoU Socialtjänst" id="{78CD6FC9-2AC4-DF41-84FF-CBE46B68567C}" vid="{E8B9540D-2A7E-DE42-92E6-A6EE0B705F7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2b5c06-e8be-4fbf-b783-8dd74b983685">
      <Terms xmlns="http://schemas.microsoft.com/office/infopath/2007/PartnerControls"/>
    </lcf76f155ced4ddcb4097134ff3c332f>
    <TaxCatchAll xmlns="ecf09904-9649-43f7-b469-36d5ada69e34" xsi:nil="true"/>
    <SharedWithUsers xmlns="ecf09904-9649-43f7-b469-36d5ada69e34">
      <UserInfo>
        <DisplayName>Monica Wahlström</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2E6F908FA0F14E9797471AD5271984" ma:contentTypeVersion="18" ma:contentTypeDescription="Skapa ett nytt dokument." ma:contentTypeScope="" ma:versionID="33f1b1ecad93601693b4c1022dea68c5">
  <xsd:schema xmlns:xsd="http://www.w3.org/2001/XMLSchema" xmlns:xs="http://www.w3.org/2001/XMLSchema" xmlns:p="http://schemas.microsoft.com/office/2006/metadata/properties" xmlns:ns2="ce2b5c06-e8be-4fbf-b783-8dd74b983685" xmlns:ns3="ecf09904-9649-43f7-b469-36d5ada69e34" targetNamespace="http://schemas.microsoft.com/office/2006/metadata/properties" ma:root="true" ma:fieldsID="8b51df9073aec65ad1f4411b73211d7a" ns2:_="" ns3:_="">
    <xsd:import namespace="ce2b5c06-e8be-4fbf-b783-8dd74b983685"/>
    <xsd:import namespace="ecf09904-9649-43f7-b469-36d5ada69e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b5c06-e8be-4fbf-b783-8dd74b98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f09904-9649-43f7-b469-36d5ada69e34"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f84e4d5-1bae-4916-b1fc-1b6276d9ecbc}" ma:internalName="TaxCatchAll" ma:showField="CatchAllData" ma:web="ecf09904-9649-43f7-b469-36d5ada69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4BD1C-A807-4A0F-B3E9-8063948BB9FD}">
  <ds:schemaRefs>
    <ds:schemaRef ds:uri="http://schemas.microsoft.com/sharepoint/v3/contenttype/forms"/>
  </ds:schemaRefs>
</ds:datastoreItem>
</file>

<file path=customXml/itemProps2.xml><?xml version="1.0" encoding="utf-8"?>
<ds:datastoreItem xmlns:ds="http://schemas.openxmlformats.org/officeDocument/2006/customXml" ds:itemID="{BF6A9D06-2EAE-4894-A3E3-565C25066BC4}">
  <ds:schemaRefs>
    <ds:schemaRef ds:uri="http://purl.org/dc/terms/"/>
    <ds:schemaRef ds:uri="ce2b5c06-e8be-4fbf-b783-8dd74b983685"/>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cf09904-9649-43f7-b469-36d5ada69e34"/>
    <ds:schemaRef ds:uri="http://www.w3.org/XML/1998/namespace"/>
  </ds:schemaRefs>
</ds:datastoreItem>
</file>

<file path=customXml/itemProps3.xml><?xml version="1.0" encoding="utf-8"?>
<ds:datastoreItem xmlns:ds="http://schemas.openxmlformats.org/officeDocument/2006/customXml" ds:itemID="{94945449-630C-4CEA-9DF8-58AD3FD3D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b5c06-e8be-4fbf-b783-8dd74b983685"/>
    <ds:schemaRef ds:uri="ecf09904-9649-43f7-b469-36d5ada69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2890</TotalTime>
  <Words>3660</Words>
  <Application>Microsoft Office PowerPoint</Application>
  <PresentationFormat>Bildspel på skärmen (16:9)</PresentationFormat>
  <Paragraphs>340</Paragraphs>
  <Slides>32</Slides>
  <Notes>32</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32</vt:i4>
      </vt:variant>
    </vt:vector>
  </HeadingPairs>
  <TitlesOfParts>
    <vt:vector size="37" baseType="lpstr">
      <vt:lpstr>Arial</vt:lpstr>
      <vt:lpstr>Calibri</vt:lpstr>
      <vt:lpstr>Times New Roman</vt:lpstr>
      <vt:lpstr>Verdana</vt:lpstr>
      <vt:lpstr>Office-tema</vt:lpstr>
      <vt:lpstr>PowerPoint-presentation</vt:lpstr>
      <vt:lpstr>Om utbildningen</vt:lpstr>
      <vt:lpstr>PowerPoint-presentation</vt:lpstr>
      <vt:lpstr>Välkomna – Hur är läget?</vt:lpstr>
      <vt:lpstr>Pass 1 Återblick, sammanställning och analys</vt:lpstr>
      <vt:lpstr>Individbaserad systematisk uppföljning handlar om att</vt:lpstr>
      <vt:lpstr>Idealiskt sett belyser individbaserad systematisk uppföljning frågor som:</vt:lpstr>
      <vt:lpstr>PowerPoint-presentation</vt:lpstr>
      <vt:lpstr>Jämställdhet och jämlikhet</vt:lpstr>
      <vt:lpstr>Risk för diskriminering</vt:lpstr>
      <vt:lpstr>Jämställdhetspolitiska mål</vt:lpstr>
      <vt:lpstr>Teori om varför ojämställdhet bevaras</vt:lpstr>
      <vt:lpstr>Jämställdhet som mål och medel</vt:lpstr>
      <vt:lpstr>Kvalitativ och kvantitativ jämställdhet</vt:lpstr>
      <vt:lpstr>Omotiverade skillnader</vt:lpstr>
      <vt:lpstr>Sammanställning av data</vt:lpstr>
      <vt:lpstr>Vad är analys?</vt:lpstr>
      <vt:lpstr>Viktigt vid analys</vt:lpstr>
      <vt:lpstr>Om jämställdhet, uppföljning och analys</vt:lpstr>
      <vt:lpstr>Om jämställdhet, uppföljning och analys</vt:lpstr>
      <vt:lpstr>Dags för analys!</vt:lpstr>
      <vt:lpstr>Hitta orsaker till ojämställdhet – hur då?</vt:lpstr>
      <vt:lpstr>Pass 2 Arbeta med egen sammanställning och analys</vt:lpstr>
      <vt:lpstr>Pass 3 Presentation av resultat och analys/ reflektioner från era lokala uppföljningar</vt:lpstr>
      <vt:lpstr>Pass 3: Presentation av resultat och analys/ reflektioner från era lokala uppföljningar (del 1)</vt:lpstr>
      <vt:lpstr>Pass 3: Presentation av resultat och analys/ reflektioner från era lokala uppföljningar (del 2)</vt:lpstr>
      <vt:lpstr>Pass 4 Nästa steg i arbetet med systematisk uppföljning</vt:lpstr>
      <vt:lpstr>PowerPoint-presentation</vt:lpstr>
      <vt:lpstr>Pass 4: Nästa steg i arbetet med systematisk uppföljning</vt:lpstr>
      <vt:lpstr>Nästa steg beror på uppföljningens resultat</vt:lpstr>
      <vt:lpstr>Stödmaterial för systematisk uppföljning</vt:lpstr>
      <vt:lpstr>Kontaktuppgifter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Backlund</dc:creator>
  <cp:lastModifiedBy>Anna J Bohlin</cp:lastModifiedBy>
  <cp:revision>47</cp:revision>
  <cp:lastPrinted>2016-03-23T07:52:20Z</cp:lastPrinted>
  <dcterms:created xsi:type="dcterms:W3CDTF">2018-12-10T07:43:11Z</dcterms:created>
  <dcterms:modified xsi:type="dcterms:W3CDTF">2024-01-18T07:25:52Z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0x010100B82E6F908FA0F14E9797471AD5271984</vt:lpwstr>
  </property>
  <property fmtid="{D5CDD505-2E9C-101B-9397-08002B2CF9AE}" pid="3" name="MediaServiceImageTags">
    <vt:lpwstr/>
  </property>
</Properties>
</file>