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688" r:id="rId5"/>
    <p:sldMasterId id="2147483696" r:id="rId6"/>
    <p:sldMasterId id="2147483703" r:id="rId7"/>
    <p:sldMasterId id="2147483712" r:id="rId8"/>
    <p:sldMasterId id="2147483731" r:id="rId9"/>
    <p:sldMasterId id="2147483741" r:id="rId10"/>
    <p:sldMasterId id="2147483757" r:id="rId11"/>
    <p:sldMasterId id="2147483766" r:id="rId12"/>
  </p:sldMasterIdLst>
  <p:notesMasterIdLst>
    <p:notesMasterId r:id="rId28"/>
  </p:notesMasterIdLst>
  <p:handoutMasterIdLst>
    <p:handoutMasterId r:id="rId29"/>
  </p:handoutMasterIdLst>
  <p:sldIdLst>
    <p:sldId id="329" r:id="rId13"/>
    <p:sldId id="4162" r:id="rId14"/>
    <p:sldId id="4127" r:id="rId15"/>
    <p:sldId id="4043" r:id="rId16"/>
    <p:sldId id="4142" r:id="rId17"/>
    <p:sldId id="4143" r:id="rId18"/>
    <p:sldId id="4169" r:id="rId19"/>
    <p:sldId id="4041" r:id="rId20"/>
    <p:sldId id="4150" r:id="rId21"/>
    <p:sldId id="4159" r:id="rId22"/>
    <p:sldId id="4151" r:id="rId23"/>
    <p:sldId id="4160" r:id="rId24"/>
    <p:sldId id="4140" r:id="rId25"/>
    <p:sldId id="4134" r:id="rId26"/>
    <p:sldId id="4135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ktion" id="{9230C1F7-003E-C247-93F9-7DD9F8FEF654}">
          <p14:sldIdLst>
            <p14:sldId id="329"/>
            <p14:sldId id="4162"/>
            <p14:sldId id="4127"/>
            <p14:sldId id="4043"/>
            <p14:sldId id="4142"/>
            <p14:sldId id="4143"/>
            <p14:sldId id="4169"/>
            <p14:sldId id="4041"/>
            <p14:sldId id="4150"/>
            <p14:sldId id="4159"/>
            <p14:sldId id="4151"/>
            <p14:sldId id="4160"/>
            <p14:sldId id="4140"/>
            <p14:sldId id="4134"/>
            <p14:sldId id="4135"/>
          </p14:sldIdLst>
        </p14:section>
      </p14:sectionLst>
    </p:ext>
    <p:ext uri="{EFAFB233-063F-42B5-8137-9DF3F51BA10A}">
      <p15:sldGuideLst xmlns:p15="http://schemas.microsoft.com/office/powerpoint/2012/main">
        <p15:guide id="1" pos="7605" userDrawn="1">
          <p15:clr>
            <a:srgbClr val="A4A3A4"/>
          </p15:clr>
        </p15:guide>
        <p15:guide id="2" orient="horz" pos="572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e Åkerberg" initials="SÅ" lastIdx="9" clrIdx="0">
    <p:extLst>
      <p:ext uri="{19B8F6BF-5375-455C-9EA6-DF929625EA0E}">
        <p15:presenceInfo xmlns:p15="http://schemas.microsoft.com/office/powerpoint/2012/main" userId="S::susanne.akerberg@gullers.se::b1c91d28-1707-404c-91f6-b378fd813c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2"/>
    <a:srgbClr val="18A7B8"/>
    <a:srgbClr val="26A7B7"/>
    <a:srgbClr val="21386E"/>
    <a:srgbClr val="192953"/>
    <a:srgbClr val="AE567A"/>
    <a:srgbClr val="D3892A"/>
    <a:srgbClr val="E2A1BE"/>
    <a:srgbClr val="1F909F"/>
    <a:srgbClr val="C99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290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>
        <p:guide pos="7605"/>
        <p:guide orient="horz" pos="572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276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ECBE43B-8E06-47CA-B082-19D19D3667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06317B-DA7F-4AB5-B0EB-BCC0D13B61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4B472-8465-4CCD-BEB1-E5F6FFC9B75F}" type="datetimeFigureOut">
              <a:rPr lang="sv-SE" smtClean="0"/>
              <a:t>2022-03-10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EFF8FC-5B6D-4B36-9664-8EE1B62015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C2B4A9-610C-468A-BA6F-4AE8D00990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13D04-A66A-414C-B4D1-93CA158A1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007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72645-844F-CA44-BD0B-DE82C880744D}" type="datetimeFigureOut">
              <a:rPr lang="sv-SE" smtClean="0"/>
              <a:t>2022-03-10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7A1E-DDAA-8E46-A17B-26FFF1B60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57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07A1E-DDAA-8E46-A17B-26FFF1B60C3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58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vårdförloppet beskrivs patientens resa –tänkbara </a:t>
            </a:r>
            <a:r>
              <a:rPr lang="sv-SE" dirty="0" err="1"/>
              <a:t>utamaningar</a:t>
            </a:r>
            <a:r>
              <a:rPr lang="sv-SE" dirty="0"/>
              <a:t>, händelser med mera och hur vården ska bemöta detta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42032-F02D-4F13-BE09-E93EF3C22F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Vårdförloppen skrivs i en särskilt utformad mall. Till varje vårdförlopp görs också en konsekvensbeskrivning.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07A1E-DDAA-8E46-A17B-26FFF1B60C3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15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Flödesschemat beskriver vårdförloppet åtgärder och i vilken ordning de ska göras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42032-F02D-4F13-BE09-E93EF3C22FA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5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A1E-DDAA-8E46-A17B-26FFF1B60C3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4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5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Vårdförloppen ingår i en överenskommelse mellan SKR och staten. Den första överenskommelsen för vårdförlopp kom 2019. I överenskommelsen ingår också ekonomiska bidrag till regionerna för att genomföra arbetet.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07A1E-DDAA-8E46-A17B-26FFF1B60C3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81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Bilden visar hur det kan skilja sig mellan regionerna hur vård bedrivs. Målet är att få en jämlik vård över hela landet baserat på bästa tillgängliga kunskap.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07A1E-DDAA-8E46-A17B-26FFF1B60C3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38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Talmanus</a:t>
            </a:r>
            <a:r>
              <a:rPr lang="en-US" dirty="0"/>
              <a:t>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Vårdförloppen </a:t>
            </a:r>
            <a:r>
              <a:rPr lang="en-US" dirty="0" err="1"/>
              <a:t>utgår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arbetet</a:t>
            </a:r>
            <a:r>
              <a:rPr lang="en-US" dirty="0"/>
              <a:t> med </a:t>
            </a:r>
            <a:r>
              <a:rPr lang="en-US" dirty="0" err="1"/>
              <a:t>standardiserade</a:t>
            </a:r>
            <a:r>
              <a:rPr lang="en-US" dirty="0"/>
              <a:t> </a:t>
            </a:r>
            <a:r>
              <a:rPr lang="en-US" dirty="0" err="1"/>
              <a:t>vårdförlopp</a:t>
            </a:r>
            <a:r>
              <a:rPr lang="en-US" dirty="0"/>
              <a:t> för cancer, det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säga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standardiserade</a:t>
            </a:r>
            <a:r>
              <a:rPr lang="en-US" dirty="0"/>
              <a:t> </a:t>
            </a:r>
            <a:r>
              <a:rPr lang="en-US" dirty="0" err="1"/>
              <a:t>vårdkedjor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Vårdförloppsdokumenten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flera</a:t>
            </a:r>
            <a:r>
              <a:rPr lang="en-US" dirty="0"/>
              <a:t> </a:t>
            </a:r>
            <a:r>
              <a:rPr lang="en-US" dirty="0" err="1"/>
              <a:t>funktioner</a:t>
            </a:r>
            <a:r>
              <a:rPr 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Kunskapsstöd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hälso</a:t>
            </a:r>
            <a:r>
              <a:rPr lang="en-US" dirty="0"/>
              <a:t>-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sjukvårdspersonal</a:t>
            </a:r>
            <a:r>
              <a:rPr lang="en-US" dirty="0"/>
              <a:t> i </a:t>
            </a:r>
            <a:r>
              <a:rPr lang="en-US" dirty="0" err="1"/>
              <a:t>sitt</a:t>
            </a:r>
            <a:r>
              <a:rPr lang="en-US" dirty="0"/>
              <a:t> </a:t>
            </a:r>
            <a:r>
              <a:rPr lang="en-US" dirty="0" err="1"/>
              <a:t>dagliga</a:t>
            </a:r>
            <a:r>
              <a:rPr lang="en-US" dirty="0"/>
              <a:t> </a:t>
            </a:r>
            <a:r>
              <a:rPr lang="en-US" dirty="0" err="1"/>
              <a:t>kliniska</a:t>
            </a:r>
            <a:r>
              <a:rPr lang="en-US" dirty="0"/>
              <a:t> </a:t>
            </a:r>
            <a:r>
              <a:rPr lang="en-US" dirty="0" err="1"/>
              <a:t>arbete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Stöddokument</a:t>
            </a:r>
            <a:r>
              <a:rPr lang="en-US" dirty="0"/>
              <a:t> </a:t>
            </a:r>
            <a:r>
              <a:rPr lang="en-US" dirty="0" err="1"/>
              <a:t>exempelvis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verksamhetsutvecklare</a:t>
            </a:r>
            <a:r>
              <a:rPr lang="en-US" dirty="0"/>
              <a:t>, </a:t>
            </a:r>
            <a:r>
              <a:rPr lang="en-US" dirty="0" err="1"/>
              <a:t>verksamhetschefer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beslutsfattare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politiska</a:t>
            </a:r>
            <a:r>
              <a:rPr lang="en-US" dirty="0"/>
              <a:t> </a:t>
            </a:r>
            <a:r>
              <a:rPr lang="en-US" dirty="0" err="1"/>
              <a:t>nivåer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07A1E-DDAA-8E46-A17B-26FFF1B60C3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95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7A1E-DDAA-8E46-A17B-26FFF1B60C3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08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0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NPO föreslår vilka områden som det ska tas fram vårdförlopp för</a:t>
            </a:r>
          </a:p>
          <a:p>
            <a:r>
              <a:rPr lang="sv-SE" dirty="0"/>
              <a:t>NPO tillsätter arbetsgruppen och ansvarar för innehåll, dvs en NAG (nationell arbetsgrupp)</a:t>
            </a:r>
          </a:p>
          <a:p>
            <a:r>
              <a:rPr lang="sv-SE" dirty="0"/>
              <a:t>SKS beslutar och godkänner vårdförloppen för införande i regionerna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07A1E-DDAA-8E46-A17B-26FFF1B60C3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20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Läget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58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Inför framtagandet</a:t>
            </a:r>
            <a:r>
              <a:rPr lang="sv-SE" baseline="0" dirty="0"/>
              <a:t> av ett vårdförlopp inventeras kunskapsläget och man säkerställer att bästa tillgängliga kunskap ligger till grund. </a:t>
            </a:r>
            <a:r>
              <a:rPr lang="sv-SE" b="1" baseline="0" dirty="0"/>
              <a:t>-</a:t>
            </a:r>
            <a:r>
              <a:rPr lang="sv-SE" sz="2400" baseline="0" dirty="0"/>
              <a:t> </a:t>
            </a:r>
            <a:r>
              <a:rPr lang="sv-SE" baseline="0" dirty="0"/>
              <a:t>Patientens resa genom vårdförloppet beskrivs och man säkerställer att vård och behandling sker på bästa sätt i alla steg. </a:t>
            </a:r>
            <a:r>
              <a:rPr lang="sv-SE" b="1" baseline="0" dirty="0"/>
              <a:t>-</a:t>
            </a:r>
            <a:r>
              <a:rPr lang="sv-SE" baseline="0" dirty="0"/>
              <a:t> </a:t>
            </a:r>
            <a:r>
              <a:rPr lang="sv-SE" dirty="0"/>
              <a:t>Till varje vårdförlopp</a:t>
            </a:r>
            <a:r>
              <a:rPr lang="sv-SE" baseline="0" dirty="0"/>
              <a:t> görs också en konsekvensbeskrivning där man bland annat tittar på resursbehov och eventuella undanträngningseffekter. </a:t>
            </a:r>
            <a:r>
              <a:rPr lang="sv-SE" b="1" baseline="0" dirty="0"/>
              <a:t>-</a:t>
            </a:r>
            <a:r>
              <a:rPr lang="sv-SE" baseline="0" dirty="0"/>
              <a:t> Varje vårdförlopp sätter upp indikatorer och målnivåer för olika åtgärder, vilka sedan mäts och följs upp på olika nivåer – regionalt och nationellt. </a:t>
            </a:r>
            <a:r>
              <a:rPr lang="sv-SE" b="1" baseline="0" dirty="0"/>
              <a:t>-</a:t>
            </a:r>
            <a:r>
              <a:rPr lang="sv-SE" baseline="0" dirty="0"/>
              <a:t> Beslut om införande sker i regionerna. </a:t>
            </a:r>
            <a:r>
              <a:rPr lang="sv-SE" b="1" baseline="0" dirty="0"/>
              <a:t>-</a:t>
            </a:r>
            <a:r>
              <a:rPr lang="sv-SE" baseline="0" dirty="0"/>
              <a:t> Vårdförloppen kommer över tid att utvärderas och uppdateras.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6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DF8EAA88-93BC-47F3-B596-C21BAD47708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5349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291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12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2680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0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58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645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88592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4015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231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3012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83288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13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7502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327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942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942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3937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145830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641162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0346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30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7E08B9BE-8254-44D6-98E2-FA042121DD5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534830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101075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9107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772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21043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47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339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4314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512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79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068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862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597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078900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78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914401"/>
            <a:ext cx="11894311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15888" indent="-115888">
              <a:buFont typeface="Arial" panose="020B0604020202020204" pitchFamily="34" charset="0"/>
              <a:buChar char="•"/>
              <a:defRPr/>
            </a:lvl4pPr>
            <a:lvl5pPr marL="231774" indent="-115888">
              <a:buFont typeface="Calibri" panose="020F0502020204030204" pitchFamily="34" charset="0"/>
              <a:buChar char="-"/>
              <a:defRPr/>
            </a:lvl5pPr>
            <a:lvl6pPr marL="341312" indent="-111125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" y="6141869"/>
            <a:ext cx="12006071" cy="2308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300"/>
              </a:spcBef>
              <a:buSzPct val="50000"/>
              <a:buFontTx/>
              <a:buNone/>
              <a:tabLst>
                <a:tab pos="448055" algn="r"/>
                <a:tab pos="630933" algn="l"/>
              </a:tabLst>
              <a:defRPr sz="10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0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1" y="414048"/>
            <a:ext cx="11894311" cy="353282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sv-SE"/>
              <a:t>Huvudrubrik</a:t>
            </a:r>
          </a:p>
        </p:txBody>
      </p:sp>
    </p:spTree>
    <p:extLst>
      <p:ext uri="{BB962C8B-B14F-4D97-AF65-F5344CB8AC3E}">
        <p14:creationId xmlns:p14="http://schemas.microsoft.com/office/powerpoint/2010/main" val="2117358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3CC2EB-9A0C-4B5D-82FB-32351F22A6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3CC2EB-9A0C-4B5D-82FB-32351F22A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CA2FBE6-CCDF-4281-881A-D421423FBB5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0233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DFB8F63-585E-4FD2-A00D-B373BAA02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DFB8F63-585E-4FD2-A00D-B373BAA02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9AEDF7B-0254-47B9-8037-3115DFCBFF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028435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F7DF385-8AB3-4030-8B3D-C3621B915B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F7DF385-8AB3-4030-8B3D-C3621B915B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BFAE191-98D3-4EC7-9DBE-598DE32A01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3124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571D5A-7A96-4EBC-9C2E-67BEC03A70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571D5A-7A96-4EBC-9C2E-67BEC03A7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3065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12BF161-8A21-45F1-9D1B-5D2D9DA831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12BF161-8A21-45F1-9D1B-5D2D9DA83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274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A244878-D6A5-4010-B8E9-72D341284C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A244878-D6A5-4010-B8E9-72D341284C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08457C0-50FA-41CC-BD89-927A51F3665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571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1D14189D-A517-4E98-9983-033C41D76F2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789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1368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8094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059597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8089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224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72940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2022-03-10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5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2022-03-10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764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 not remove" hidden="1">
            <a:extLst>
              <a:ext uri="{FF2B5EF4-FFF2-40B4-BE49-F238E27FC236}">
                <a16:creationId xmlns:a16="http://schemas.microsoft.com/office/drawing/2014/main" id="{7F19F6FA-C315-406B-A333-7795FFDFF6E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3CC2EB-9A0C-4B5D-82FB-32351F22A6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37411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3CC2EB-9A0C-4B5D-82FB-32351F22A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CA2FBE6-CCDF-4281-881A-D421423FBB5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043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DFB8F63-585E-4FD2-A00D-B373BAA02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9295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DFB8F63-585E-4FD2-A00D-B373BAA02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9AEDF7B-0254-47B9-8037-3115DFCBFF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8003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621095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F7DF385-8AB3-4030-8B3D-C3621B915B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3166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F7DF385-8AB3-4030-8B3D-C3621B915B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BFAE191-98D3-4EC7-9DBE-598DE32A01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691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571D5A-7A96-4EBC-9C2E-67BEC03A70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918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571D5A-7A96-4EBC-9C2E-67BEC03A7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2659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12BF161-8A21-45F1-9D1B-5D2D9DA831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6878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12BF161-8A21-45F1-9D1B-5D2D9DA83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839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A244878-D6A5-4010-B8E9-72D341284C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4916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A244878-D6A5-4010-B8E9-72D341284C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08457C0-50FA-41CC-BD89-927A51F3665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152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646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00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43837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24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8.xml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47.xml"/><Relationship Id="rId9" Type="http://schemas.openxmlformats.org/officeDocument/2006/relationships/tags" Target="../tags/tag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2.xml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61.xml"/><Relationship Id="rId9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79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0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48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12" imgW="395" imgH="394" progId="TCLayout.ActiveDocument.1">
                  <p:embed/>
                </p:oleObj>
              </mc:Choice>
              <mc:Fallback>
                <p:oleObj name="think-cell Slide" r:id="rId12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4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71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91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DCC1059-5620-4EC1-A0CE-C828DCEE53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DCC1059-5620-4EC1-A0CE-C828DCEE53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6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3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DCC1059-5620-4EC1-A0CE-C828DCEE53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566713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DCC1059-5620-4EC1-A0CE-C828DCEE53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96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7.xml"/><Relationship Id="rId7" Type="http://schemas.openxmlformats.org/officeDocument/2006/relationships/image" Target="../media/image1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elltklinisktkunskapsstod.se/vardprogramochvardforlop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4DA1E4-84C6-BB4F-9A8A-83B8AC198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84" y="0"/>
            <a:ext cx="12207484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52DF527A-BBCE-4E48-AB04-B293D1FAEFAC}"/>
              </a:ext>
            </a:extLst>
          </p:cNvPr>
          <p:cNvSpPr txBox="1">
            <a:spLocks/>
          </p:cNvSpPr>
          <p:nvPr/>
        </p:nvSpPr>
        <p:spPr>
          <a:xfrm>
            <a:off x="3350942" y="2349500"/>
            <a:ext cx="6304046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Med personcentrerade och sammanhållna vårdförlopp utvecklar vi vården tillsammans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7C90ED4-D5C4-234F-A00E-374ECEE0597F}"/>
              </a:ext>
            </a:extLst>
          </p:cNvPr>
          <p:cNvGrpSpPr/>
          <p:nvPr/>
        </p:nvGrpSpPr>
        <p:grpSpPr>
          <a:xfrm>
            <a:off x="10438642" y="5732687"/>
            <a:ext cx="2222205" cy="884879"/>
            <a:chOff x="10242697" y="5607996"/>
            <a:chExt cx="2222205" cy="884879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3D8C51B-0104-ED43-8722-DFCB965DA4EF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BA88F0E-3AB2-814E-9770-4BA099AF6C2D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02CA7-5669-DB42-9596-BA86F13D7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136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5599AE-6212-4F29-96A2-8F9EF866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158" y="32607"/>
            <a:ext cx="6684379" cy="1325563"/>
          </a:xfrm>
        </p:spPr>
        <p:txBody>
          <a:bodyPr/>
          <a:lstStyle/>
          <a:p>
            <a:r>
              <a:rPr lang="sv-SE" dirty="0">
                <a:ea typeface="+mj-lt"/>
                <a:cs typeface="+mj-lt"/>
              </a:rPr>
              <a:t>Nulägesbeskrivning av patientresa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7EAF73-FEF6-477D-8C8F-ABFD3337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341" y="1516527"/>
            <a:ext cx="6726196" cy="46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ea typeface="+mn-lt"/>
                <a:cs typeface="+mn-lt"/>
              </a:rPr>
              <a:t>Nulägesbeskrivning av patienters erfarenheter</a:t>
            </a:r>
          </a:p>
          <a:p>
            <a:r>
              <a:rPr lang="sv-SE" dirty="0">
                <a:ea typeface="+mn-lt"/>
                <a:cs typeface="+mn-lt"/>
              </a:rPr>
              <a:t>Illustreras i en "patientresa" som särskilt belyser: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sv-SE" dirty="0">
                <a:ea typeface="+mn-lt"/>
                <a:cs typeface="+mn-lt"/>
              </a:rPr>
              <a:t>Patientens utmaningar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sv-SE" dirty="0">
                <a:ea typeface="+mn-lt"/>
                <a:cs typeface="+mn-lt"/>
              </a:rPr>
              <a:t>För patienten icke-värdeskapande, vanliga händelser, tex väntetid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sv-SE" dirty="0">
                <a:ea typeface="+mn-lt"/>
                <a:cs typeface="+mn-lt"/>
              </a:rPr>
              <a:t>För patienten oönskad variation.</a:t>
            </a:r>
          </a:p>
          <a:p>
            <a:pPr lvl="1"/>
            <a:endParaRPr lang="sv-SE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sv-SE" dirty="0">
                <a:ea typeface="+mn-lt"/>
                <a:cs typeface="+mn-lt"/>
              </a:rPr>
              <a:t>Patientresan ligger till grund för de åtgärder, mål och uppföljningsindikatorer som NAG vårdförlopp tar fram</a:t>
            </a:r>
          </a:p>
          <a:p>
            <a:endParaRPr lang="sv-SE" dirty="0">
              <a:cs typeface="Calibri"/>
            </a:endParaRPr>
          </a:p>
        </p:txBody>
      </p:sp>
      <p:pic>
        <p:nvPicPr>
          <p:cNvPr id="4" name="Bildobjekt 4" descr="En bild som visar skärmbild&#10;&#10;Automatiskt genererad beskrivning">
            <a:extLst>
              <a:ext uri="{FF2B5EF4-FFF2-40B4-BE49-F238E27FC236}">
                <a16:creationId xmlns:a16="http://schemas.microsoft.com/office/drawing/2014/main" id="{C753F854-E818-4C56-8928-2494052A8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-38120"/>
            <a:ext cx="4802490" cy="6652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88"/>
    </mc:Choice>
    <mc:Fallback xmlns="">
      <p:transition xmlns:p14="http://schemas.microsoft.com/office/powerpoint/2010/main" spd="slow" advTm="1022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BAFB51F-51E2-4892-864A-07E541E84E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BAFB51F-51E2-4892-864A-07E541E84E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8B1577AA-184F-4E59-A9BB-876FAFEB56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311034-5B52-4FDB-A2F9-AAF9A5D69E6E}"/>
              </a:ext>
            </a:extLst>
          </p:cNvPr>
          <p:cNvSpPr/>
          <p:nvPr/>
        </p:nvSpPr>
        <p:spPr>
          <a:xfrm>
            <a:off x="988741" y="1296744"/>
            <a:ext cx="9887806" cy="4430288"/>
          </a:xfrm>
          <a:prstGeom prst="rect">
            <a:avLst/>
          </a:prstGeom>
          <a:solidFill>
            <a:srgbClr val="E2F2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24DADC-24C6-4A81-8A82-335C4301C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1" y="616841"/>
            <a:ext cx="10128437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Arbetsgrupperna tar fram vårdförlopp och konsekvensbeskrivning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7B8A4C-75D6-4647-80B6-741947E3E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900B3D1-D2E2-4050-91A0-8D856B6CC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7785" y="1967822"/>
            <a:ext cx="2251846" cy="31824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27DAF1-EDF6-41F4-8D7A-480313F3585F}"/>
              </a:ext>
            </a:extLst>
          </p:cNvPr>
          <p:cNvSpPr/>
          <p:nvPr/>
        </p:nvSpPr>
        <p:spPr>
          <a:xfrm>
            <a:off x="1148069" y="1514494"/>
            <a:ext cx="367939" cy="367939"/>
          </a:xfrm>
          <a:prstGeom prst="ellipse">
            <a:avLst/>
          </a:prstGeom>
          <a:solidFill>
            <a:srgbClr val="3F7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040B1C-EE98-49DE-ADDD-1E363EBD90C2}"/>
              </a:ext>
            </a:extLst>
          </p:cNvPr>
          <p:cNvSpPr/>
          <p:nvPr/>
        </p:nvSpPr>
        <p:spPr>
          <a:xfrm>
            <a:off x="5758892" y="1594704"/>
            <a:ext cx="367939" cy="367939"/>
          </a:xfrm>
          <a:prstGeom prst="ellipse">
            <a:avLst/>
          </a:prstGeom>
          <a:solidFill>
            <a:srgbClr val="3F7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6" name="textruta 4">
            <a:extLst>
              <a:ext uri="{FF2B5EF4-FFF2-40B4-BE49-F238E27FC236}">
                <a16:creationId xmlns:a16="http://schemas.microsoft.com/office/drawing/2014/main" id="{6C55B2D6-21E5-4E4D-8955-6FE0ABAAC6C9}"/>
              </a:ext>
            </a:extLst>
          </p:cNvPr>
          <p:cNvSpPr txBox="1"/>
          <p:nvPr/>
        </p:nvSpPr>
        <p:spPr>
          <a:xfrm>
            <a:off x="1597314" y="1610613"/>
            <a:ext cx="28259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Vårdförloppsdokument</a:t>
            </a:r>
          </a:p>
        </p:txBody>
      </p:sp>
      <p:sp>
        <p:nvSpPr>
          <p:cNvPr id="37" name="textruta 4">
            <a:extLst>
              <a:ext uri="{FF2B5EF4-FFF2-40B4-BE49-F238E27FC236}">
                <a16:creationId xmlns:a16="http://schemas.microsoft.com/office/drawing/2014/main" id="{B4CDC42A-A2B7-47D6-807F-071879F6F369}"/>
              </a:ext>
            </a:extLst>
          </p:cNvPr>
          <p:cNvSpPr txBox="1"/>
          <p:nvPr/>
        </p:nvSpPr>
        <p:spPr>
          <a:xfrm>
            <a:off x="6257785" y="1544266"/>
            <a:ext cx="3857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Konsekvensbeskrivning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7DFA6F-29D6-4DDD-A22F-3380DFC20AEC}"/>
              </a:ext>
            </a:extLst>
          </p:cNvPr>
          <p:cNvGrpSpPr/>
          <p:nvPr/>
        </p:nvGrpSpPr>
        <p:grpSpPr>
          <a:xfrm>
            <a:off x="1597314" y="1933129"/>
            <a:ext cx="2251846" cy="3182420"/>
            <a:chOff x="633746" y="1638962"/>
            <a:chExt cx="2716876" cy="38396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C86E2A-0FA1-485F-8DA4-5927D8CF4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46" y="1638962"/>
              <a:ext cx="2716876" cy="383962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Rektangel 1"/>
            <p:cNvSpPr/>
            <p:nvPr/>
          </p:nvSpPr>
          <p:spPr>
            <a:xfrm>
              <a:off x="735943" y="2885270"/>
              <a:ext cx="2512482" cy="13516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77D7A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Personcentrerat och sammanhållet vårdförlopp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77D7A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XXXXX </a:t>
              </a:r>
              <a:endParaRPr kumimoji="0" lang="sv-SE" sz="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all" spc="0" normalizeH="0" baseline="0" noProof="0" dirty="0">
                  <a:ln>
                    <a:noFill/>
                  </a:ln>
                  <a:solidFill>
                    <a:srgbClr val="377D7A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VÅRDFÖRLOPPET INLEDS VID ………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all" spc="0" normalizeH="0" baseline="0" noProof="0" dirty="0">
                  <a:ln>
                    <a:noFill/>
                  </a:ln>
                  <a:solidFill>
                    <a:srgbClr val="377D7A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och AVLUTAS NÄR …… </a:t>
              </a:r>
              <a:endPara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F17372-9ABB-4A85-9E75-0FDCCB200AE7}"/>
              </a:ext>
            </a:extLst>
          </p:cNvPr>
          <p:cNvSpPr txBox="1"/>
          <p:nvPr/>
        </p:nvSpPr>
        <p:spPr>
          <a:xfrm>
            <a:off x="4096841" y="2303072"/>
            <a:ext cx="1983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Beskrivning av vårdförloppet inkl. bakgrund, mål, ingång/utgång, flödesschema, åtgärder och indikatorer för uppföljning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F6E338-8A95-485B-90D8-661EE7CD7316}"/>
              </a:ext>
            </a:extLst>
          </p:cNvPr>
          <p:cNvSpPr txBox="1"/>
          <p:nvPr/>
        </p:nvSpPr>
        <p:spPr>
          <a:xfrm>
            <a:off x="8783656" y="2303072"/>
            <a:ext cx="1706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Övergripande beskrivning av konsekvenser som ett införande av vårdförloppet kan medföra </a:t>
            </a:r>
          </a:p>
        </p:txBody>
      </p:sp>
    </p:spTree>
    <p:extLst>
      <p:ext uri="{BB962C8B-B14F-4D97-AF65-F5344CB8AC3E}">
        <p14:creationId xmlns:p14="http://schemas.microsoft.com/office/powerpoint/2010/main" val="327708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B43CBC9-6C67-4F32-BFDB-2C98CF7352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B43CBC9-6C67-4F32-BFDB-2C98CF7352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531AD8D-2294-49C9-9ED4-50A94B17AB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A836D-3A46-4519-9829-F82755C7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1" y="616841"/>
            <a:ext cx="10005323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Vårdförloppets kärna -  åtgärdstabell och flödesschema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C247D-671E-4685-BC16-A373361D3D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292"/>
          <a:stretch/>
        </p:blipFill>
        <p:spPr>
          <a:xfrm>
            <a:off x="2701326" y="1542632"/>
            <a:ext cx="658015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9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89013" y="616841"/>
            <a:ext cx="9144000" cy="609793"/>
          </a:xfrm>
        </p:spPr>
        <p:txBody>
          <a:bodyPr/>
          <a:lstStyle/>
          <a:p>
            <a:r>
              <a:rPr lang="sv-SE" dirty="0"/>
              <a:t>Uppföljning av vårdförlopp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89013" y="1360615"/>
            <a:ext cx="6758266" cy="5435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Vårdförloppen följs upp med indikatorer som visar </a:t>
            </a:r>
          </a:p>
          <a:p>
            <a:pPr marL="1028700" lvl="1" indent="-342900"/>
            <a:r>
              <a:rPr lang="sv-SE" dirty="0"/>
              <a:t>i vilken grad patienten fått den vård/behandling som vårdförloppet beskriver</a:t>
            </a:r>
          </a:p>
          <a:p>
            <a:pPr marL="1028700" lvl="1" indent="-342900"/>
            <a:r>
              <a:rPr lang="sv-SE" dirty="0"/>
              <a:t>eventuella tidsgränser</a:t>
            </a:r>
          </a:p>
          <a:p>
            <a:pPr marL="1028700" lvl="1" indent="-342900"/>
            <a:r>
              <a:rPr lang="sv-SE" dirty="0"/>
              <a:t>resultat för patienterna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 de flesta av indikatorer finns målnivåer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Förutsättningar att följa upp vårdförloppen </a:t>
            </a:r>
            <a:br>
              <a:rPr lang="sv-SE" dirty="0"/>
            </a:br>
            <a:r>
              <a:rPr lang="sv-SE" dirty="0"/>
              <a:t>skiljer sig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Resultaten visas på Vården i siffror (</a:t>
            </a:r>
            <a:r>
              <a:rPr lang="sv-SE" u="sng" dirty="0">
                <a:hlinkClick r:id="rId3"/>
              </a:rPr>
              <a:t>vardenisiffror.se</a:t>
            </a:r>
            <a:r>
              <a:rPr lang="sv-SE" dirty="0"/>
              <a:t>).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/>
              <a:t>Uppföljning på olika nivåer – verksamhet, region och nationellt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sv-SE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6" r="5954"/>
          <a:stretch/>
        </p:blipFill>
        <p:spPr>
          <a:xfrm>
            <a:off x="7715231" y="1146247"/>
            <a:ext cx="4476769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7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ChangeAspect="1"/>
          </p:cNvPicPr>
          <p:nvPr/>
        </p:nvPicPr>
        <p:blipFill rotWithShape="1">
          <a:blip r:embed="rId2"/>
          <a:srcRect l="2117" t="11211" r="2117" b="4241"/>
          <a:stretch/>
        </p:blipFill>
        <p:spPr>
          <a:xfrm>
            <a:off x="1882290" y="1661199"/>
            <a:ext cx="8427419" cy="4185447"/>
          </a:xfrm>
          <a:prstGeom prst="rect">
            <a:avLst/>
          </a:prstGeom>
        </p:spPr>
      </p:pic>
      <p:sp>
        <p:nvSpPr>
          <p:cNvPr id="4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 txBox="1">
            <a:spLocks/>
          </p:cNvSpPr>
          <p:nvPr/>
        </p:nvSpPr>
        <p:spPr>
          <a:xfrm>
            <a:off x="810322" y="311056"/>
            <a:ext cx="11203259" cy="609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Publicerade vårdförlopp finns tillgängliga på </a:t>
            </a:r>
          </a:p>
          <a:p>
            <a:r>
              <a:rPr lang="sv-SE" dirty="0"/>
              <a:t>Nationellt Kliniskt Kunskapsstöd, NKK</a:t>
            </a:r>
          </a:p>
        </p:txBody>
      </p:sp>
      <p:sp>
        <p:nvSpPr>
          <p:cNvPr id="5" name="Rektangel 4"/>
          <p:cNvSpPr/>
          <p:nvPr/>
        </p:nvSpPr>
        <p:spPr>
          <a:xfrm>
            <a:off x="11057271" y="15787"/>
            <a:ext cx="1134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LÄNK:</a:t>
            </a:r>
          </a:p>
          <a:p>
            <a:r>
              <a:rPr lang="sv-SE" sz="1200" dirty="0">
                <a:hlinkClick r:id="rId3"/>
              </a:rPr>
              <a:t>https://nationelltklinisktkunskapsstod.se/vardprogramochvardforlopp</a:t>
            </a:r>
            <a:endParaRPr lang="sv-SE" sz="1200" dirty="0"/>
          </a:p>
        </p:txBody>
      </p:sp>
      <p:sp>
        <p:nvSpPr>
          <p:cNvPr id="2" name="Ellips 1"/>
          <p:cNvSpPr/>
          <p:nvPr/>
        </p:nvSpPr>
        <p:spPr>
          <a:xfrm>
            <a:off x="7797114" y="4485504"/>
            <a:ext cx="1692875" cy="7908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5AA3661-A3BD-4A18-A83E-81F54F58FC40}"/>
              </a:ext>
            </a:extLst>
          </p:cNvPr>
          <p:cNvSpPr/>
          <p:nvPr/>
        </p:nvSpPr>
        <p:spPr>
          <a:xfrm>
            <a:off x="0" y="1940312"/>
            <a:ext cx="3657599" cy="2698595"/>
          </a:xfrm>
          <a:prstGeom prst="ellipse">
            <a:avLst/>
          </a:prstGeom>
          <a:solidFill>
            <a:srgbClr val="E5F3F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/>
              <a:t>Utveckling pågår för att kunna sammanställa, lagra och distribuera alla kunskapsstöd inkl. vårdförlopp via regionernas plattform för kunskapsstöd för både primärvård och specialiserad vård.</a:t>
            </a:r>
          </a:p>
        </p:txBody>
      </p:sp>
    </p:spTree>
    <p:extLst>
      <p:ext uri="{BB962C8B-B14F-4D97-AF65-F5344CB8AC3E}">
        <p14:creationId xmlns:p14="http://schemas.microsoft.com/office/powerpoint/2010/main" val="30275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62F2585-35F7-ED42-93A3-2BC8B8D2C00E}"/>
              </a:ext>
            </a:extLst>
          </p:cNvPr>
          <p:cNvSpPr/>
          <p:nvPr/>
        </p:nvSpPr>
        <p:spPr>
          <a:xfrm>
            <a:off x="0" y="0"/>
            <a:ext cx="1228626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tshållare för text 1">
            <a:extLst>
              <a:ext uri="{FF2B5EF4-FFF2-40B4-BE49-F238E27FC236}">
                <a16:creationId xmlns:a16="http://schemas.microsoft.com/office/drawing/2014/main" id="{6218D63A-FEA8-6446-9497-45B966B2A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881155"/>
            <a:ext cx="9144000" cy="4840279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på Kunskapsstyrning vårds hemsida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www.kunskapsstyrningvard.se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rgbClr val="FFFFFF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FFFFFF"/>
                </a:solidFill>
                <a:latin typeface="Calibri" panose="020F0502020204030204"/>
              </a:rPr>
              <a:t>Funktionsbrevlåda: </a:t>
            </a:r>
            <a:br>
              <a:rPr lang="sv-SE" dirty="0">
                <a:solidFill>
                  <a:srgbClr val="FFFFFF"/>
                </a:solidFill>
                <a:latin typeface="Calibri" panose="020F0502020204030204"/>
              </a:rPr>
            </a:br>
            <a:r>
              <a:rPr lang="sv-SE" dirty="0">
                <a:solidFill>
                  <a:srgbClr val="FFFFFF"/>
                </a:solidFill>
                <a:latin typeface="Calibri" panose="020F0502020204030204"/>
              </a:rPr>
              <a:t>kunskapsstyrning-vard@skr.se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rgbClr val="FFFFFF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srgbClr val="FFFFFF"/>
                </a:solidFill>
                <a:latin typeface="Calibri" panose="020F0502020204030204"/>
              </a:rPr>
              <a:t>Publicerade vårdförlopp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nationelltklinisktkunskapsstod.se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Christina Holmström,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Nationell processledare </a:t>
            </a:r>
          </a:p>
          <a:p>
            <a:r>
              <a:rPr lang="sv-SE" dirty="0">
                <a:solidFill>
                  <a:schemeClr val="bg1"/>
                </a:solidFill>
              </a:rPr>
              <a:t>Personcentrerade och sammanhållna vårdförlopp, SKR christina.holmstrom@skr.se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B65A09F3-B680-4B46-93B9-F741320A146B}"/>
              </a:ext>
            </a:extLst>
          </p:cNvPr>
          <p:cNvSpPr txBox="1">
            <a:spLocks/>
          </p:cNvSpPr>
          <p:nvPr/>
        </p:nvSpPr>
        <p:spPr>
          <a:xfrm>
            <a:off x="1141413" y="913965"/>
            <a:ext cx="9144000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 information och stöd</a:t>
            </a:r>
          </a:p>
        </p:txBody>
      </p:sp>
    </p:spTree>
    <p:extLst>
      <p:ext uri="{BB962C8B-B14F-4D97-AF65-F5344CB8AC3E}">
        <p14:creationId xmlns:p14="http://schemas.microsoft.com/office/powerpoint/2010/main" val="428006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5119" y="346077"/>
            <a:ext cx="1094484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Syftet med personcentrerade och sammanhållna vårdförlopp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5119" y="1150228"/>
            <a:ext cx="5673044" cy="4381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Syftet är att öka jämlikheten, effektiviteten och kvaliteten i vården utan att det medför onödig administrativ börda för sjukvårdspersonal.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 ska uppleva en mer välorganiserad och helhetsorienterad process utan onödig väntetid i samband med utredning och behandling.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Patienternas livskvalitet och nöjdhet med vården ska förbättras och vården bli mer jämlik och jämställd.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149" y="1477001"/>
            <a:ext cx="5587548" cy="372769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25120" y="5346989"/>
            <a:ext cx="578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Patienter, brukare och hälso-och sjukvårdens medarbetare ska vara trygga i att bästa tillgängliga kunskap används i varje möte”</a:t>
            </a:r>
          </a:p>
        </p:txBody>
      </p:sp>
    </p:spTree>
    <p:extLst>
      <p:ext uri="{BB962C8B-B14F-4D97-AF65-F5344CB8AC3E}">
        <p14:creationId xmlns:p14="http://schemas.microsoft.com/office/powerpoint/2010/main" val="176375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C325-FD61-49FD-B4DB-3BDF63E82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Vård på lika villkor?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54F0D-71D7-46E1-9741-A150A6C59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4" y="1602661"/>
            <a:ext cx="2777444" cy="2042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629A9-2D21-4E2C-9F17-709698F1D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408" y="1602661"/>
            <a:ext cx="2657563" cy="2068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0E5CA0-8AB5-4B59-89EB-407FDA47B57E}"/>
              </a:ext>
            </a:extLst>
          </p:cNvPr>
          <p:cNvSpPr txBox="1"/>
          <p:nvPr/>
        </p:nvSpPr>
        <p:spPr>
          <a:xfrm>
            <a:off x="988742" y="1343247"/>
            <a:ext cx="359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Reperfusionsbehandling vid stroke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53E92-1E6A-4948-8522-D5CDF70342B7}"/>
              </a:ext>
            </a:extLst>
          </p:cNvPr>
          <p:cNvSpPr txBox="1"/>
          <p:nvPr/>
        </p:nvSpPr>
        <p:spPr>
          <a:xfrm>
            <a:off x="6096000" y="1343247"/>
            <a:ext cx="3341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Fysisk aktivitet vid höftledsartros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86B27-3DC5-45CC-A3CC-61BDD857D1A2}"/>
              </a:ext>
            </a:extLst>
          </p:cNvPr>
          <p:cNvSpPr txBox="1"/>
          <p:nvPr/>
        </p:nvSpPr>
        <p:spPr>
          <a:xfrm>
            <a:off x="1023258" y="627742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Källa: Vården i siffror, data från 2018 respektive 2019-2020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CEBAD-84F4-4FFE-9FAA-AC387EF487E5}"/>
              </a:ext>
            </a:extLst>
          </p:cNvPr>
          <p:cNvSpPr txBox="1"/>
          <p:nvPr/>
        </p:nvSpPr>
        <p:spPr>
          <a:xfrm>
            <a:off x="988741" y="3844496"/>
            <a:ext cx="445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Operationsfrekvens för artroskopi i knäled</a:t>
            </a:r>
          </a:p>
        </p:txBody>
      </p:sp>
      <p:pic>
        <p:nvPicPr>
          <p:cNvPr id="3" name="Bildobjekt 16">
            <a:extLst>
              <a:ext uri="{FF2B5EF4-FFF2-40B4-BE49-F238E27FC236}">
                <a16:creationId xmlns:a16="http://schemas.microsoft.com/office/drawing/2014/main" id="{BBE40D4F-9E5C-41BB-A415-48CB9F175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39" y="4258154"/>
            <a:ext cx="2912961" cy="18364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6D9A33-0327-4CBE-8168-8D881E999231}"/>
              </a:ext>
            </a:extLst>
          </p:cNvPr>
          <p:cNvSpPr txBox="1"/>
          <p:nvPr/>
        </p:nvSpPr>
        <p:spPr>
          <a:xfrm>
            <a:off x="6203408" y="3844496"/>
            <a:ext cx="5161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Måluppfyllelse för LDL-kolesterol efter hjärtinfarkt</a:t>
            </a:r>
          </a:p>
        </p:txBody>
      </p:sp>
      <p:pic>
        <p:nvPicPr>
          <p:cNvPr id="4" name="Bildobjekt 10">
            <a:extLst>
              <a:ext uri="{FF2B5EF4-FFF2-40B4-BE49-F238E27FC236}">
                <a16:creationId xmlns:a16="http://schemas.microsoft.com/office/drawing/2014/main" id="{06752AA5-F882-46AE-A4FD-92CC4F518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421" y="4257373"/>
            <a:ext cx="2660406" cy="1837214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F72635E-131A-4376-979C-0C8D59785309}"/>
              </a:ext>
            </a:extLst>
          </p:cNvPr>
          <p:cNvSpPr/>
          <p:nvPr/>
        </p:nvSpPr>
        <p:spPr>
          <a:xfrm rot="5400000">
            <a:off x="3331027" y="2588106"/>
            <a:ext cx="1328057" cy="76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90640-EEEA-4F00-B474-E383D82F968D}"/>
              </a:ext>
            </a:extLst>
          </p:cNvPr>
          <p:cNvSpPr txBox="1"/>
          <p:nvPr/>
        </p:nvSpPr>
        <p:spPr>
          <a:xfrm>
            <a:off x="4044042" y="2339570"/>
            <a:ext cx="87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Andel: 6-18%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F6A64B3-D69B-482D-83F2-720B90C2CFC7}"/>
              </a:ext>
            </a:extLst>
          </p:cNvPr>
          <p:cNvSpPr/>
          <p:nvPr/>
        </p:nvSpPr>
        <p:spPr>
          <a:xfrm rot="5400000">
            <a:off x="8358775" y="2588106"/>
            <a:ext cx="1328057" cy="76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030059-68B5-4241-BA58-173BD31B59C6}"/>
              </a:ext>
            </a:extLst>
          </p:cNvPr>
          <p:cNvSpPr txBox="1"/>
          <p:nvPr/>
        </p:nvSpPr>
        <p:spPr>
          <a:xfrm>
            <a:off x="9093565" y="2339570"/>
            <a:ext cx="87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Andel: 48-76%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E7C3DD4-B0C4-43CB-A43C-03790C48D423}"/>
              </a:ext>
            </a:extLst>
          </p:cNvPr>
          <p:cNvSpPr/>
          <p:nvPr/>
        </p:nvSpPr>
        <p:spPr>
          <a:xfrm rot="5400000">
            <a:off x="3635827" y="5178514"/>
            <a:ext cx="1328057" cy="76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D911F9-FEDC-4307-95B9-56393F52C35B}"/>
              </a:ext>
            </a:extLst>
          </p:cNvPr>
          <p:cNvSpPr txBox="1"/>
          <p:nvPr/>
        </p:nvSpPr>
        <p:spPr>
          <a:xfrm>
            <a:off x="4348842" y="4929978"/>
            <a:ext cx="1094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Antal per 100 000: 35-303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B1C45-181E-4EF5-8F4D-87EF02229C03}"/>
              </a:ext>
            </a:extLst>
          </p:cNvPr>
          <p:cNvSpPr txBox="1"/>
          <p:nvPr/>
        </p:nvSpPr>
        <p:spPr>
          <a:xfrm>
            <a:off x="9531715" y="4759635"/>
            <a:ext cx="109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Procent: 41-82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E959A6F-0B03-40CB-9AA3-56F01CC626EF}"/>
              </a:ext>
            </a:extLst>
          </p:cNvPr>
          <p:cNvSpPr/>
          <p:nvPr/>
        </p:nvSpPr>
        <p:spPr>
          <a:xfrm rot="5400000">
            <a:off x="8675912" y="5178514"/>
            <a:ext cx="1328057" cy="76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E44A4A3-544A-4822-BF82-08BAFB2DD90D}"/>
              </a:ext>
            </a:extLst>
          </p:cNvPr>
          <p:cNvSpPr/>
          <p:nvPr/>
        </p:nvSpPr>
        <p:spPr>
          <a:xfrm>
            <a:off x="10078722" y="143909"/>
            <a:ext cx="1903550" cy="1199338"/>
          </a:xfrm>
          <a:prstGeom prst="wedgeRoundRectCallout">
            <a:avLst>
              <a:gd name="adj1" fmla="val 9176"/>
              <a:gd name="adj2" fmla="val 65603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ysClr val="windowText" lastClr="000000"/>
                </a:solidFill>
              </a:rPr>
              <a:t>Handläggning av olika hälsotillstånd och resultat skiljer mellan regionerna</a:t>
            </a:r>
          </a:p>
        </p:txBody>
      </p:sp>
    </p:spTree>
    <p:extLst>
      <p:ext uri="{BB962C8B-B14F-4D97-AF65-F5344CB8AC3E}">
        <p14:creationId xmlns:p14="http://schemas.microsoft.com/office/powerpoint/2010/main" val="428131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EAAE-361A-4A27-8BA5-FE2E6D6CB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1" y="616841"/>
            <a:ext cx="11017211" cy="609793"/>
          </a:xfrm>
        </p:spPr>
        <p:txBody>
          <a:bodyPr>
            <a:normAutofit fontScale="90000"/>
          </a:bodyPr>
          <a:lstStyle/>
          <a:p>
            <a:r>
              <a:rPr lang="sv-SE"/>
              <a:t>Vad är ett personcentrerat och sammanhållet vårdförlopp?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82188-3FFC-4BB3-BF11-EC0EE813E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4077" y="1289541"/>
            <a:ext cx="6091880" cy="517922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b="1" dirty="0">
                <a:ea typeface="MS Mincho" panose="02020609040205080304" pitchFamily="49" charset="-128"/>
                <a:cs typeface="Arial" panose="020B0604020202020204" pitchFamily="34" charset="0"/>
              </a:rPr>
              <a:t>Kunskapsstöd för hälso- och sjukvårdspersonal i det kliniska mötet med patient och närstående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Innehåller information som bedöms vara nödvändig för att berörda professioner och verksamheter ska vara trygga i vilka åtgärder som ska utföras och när de ska utföras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Informationen ska baseras på bästa tillgängliga kunskap och leda till en effektiv vård.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Ett förlopp/process med beskrivna åtgärder med början och slut för en definierad patientgrupp.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Ska utgå från både individens och vårdens perspektiv. </a:t>
            </a:r>
            <a:r>
              <a:rPr lang="sv-SE" sz="2000" dirty="0" err="1"/>
              <a:t>Patientkontrakt</a:t>
            </a:r>
            <a:r>
              <a:rPr lang="sv-SE" sz="2000" dirty="0"/>
              <a:t> ska tillämpas </a:t>
            </a:r>
            <a:br>
              <a:rPr lang="sv-SE" sz="2000" dirty="0"/>
            </a:br>
            <a:r>
              <a:rPr lang="sv-SE" sz="2000" dirty="0"/>
              <a:t>i vårdförloppen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Stöddokument för införande, verksamhetsutveckling och uppföljning av vårdprocesser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Platshållare för bild 6" descr="En bild som visar person, inomhus, man, personer&#10;&#10;Automatiskt genererad beskrivning">
            <a:extLst>
              <a:ext uri="{FF2B5EF4-FFF2-40B4-BE49-F238E27FC236}">
                <a16:creationId xmlns:a16="http://schemas.microsoft.com/office/drawing/2014/main" id="{DEDBB159-5ED8-4B1C-99E8-A65746C16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96"/>
          <a:stretch/>
        </p:blipFill>
        <p:spPr>
          <a:xfrm>
            <a:off x="1084548" y="1335880"/>
            <a:ext cx="4043506" cy="4480992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63883" y="5868768"/>
            <a:ext cx="4440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ea typeface="MS Mincho" panose="02020609040205080304" pitchFamily="49" charset="-128"/>
                <a:cs typeface="Arial" panose="020B0604020202020204" pitchFamily="34" charset="0"/>
              </a:rPr>
              <a:t>Det ska vara tydligt och enkelt att veta </a:t>
            </a:r>
            <a:br>
              <a:rPr lang="sv-SE" b="1" dirty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sv-SE" b="1" dirty="0">
                <a:ea typeface="MS Mincho" panose="02020609040205080304" pitchFamily="49" charset="-128"/>
                <a:cs typeface="Arial" panose="020B0604020202020204" pitchFamily="34" charset="0"/>
              </a:rPr>
              <a:t>vad ska göras och när</a:t>
            </a:r>
          </a:p>
        </p:txBody>
      </p:sp>
    </p:spTree>
    <p:extLst>
      <p:ext uri="{BB962C8B-B14F-4D97-AF65-F5344CB8AC3E}">
        <p14:creationId xmlns:p14="http://schemas.microsoft.com/office/powerpoint/2010/main" val="393796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Kriterier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10465050" cy="4186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200" dirty="0"/>
              <a:t>Personcentrerade och sammanhållna vårdförlopp för nya sjukdomsområden ska kunna </a:t>
            </a:r>
            <a:r>
              <a:rPr lang="sv-SE" sz="2200" i="1" dirty="0"/>
              <a:t>omfatta en större del av vårdkedjan</a:t>
            </a:r>
            <a:r>
              <a:rPr lang="sv-SE" sz="2200" dirty="0"/>
              <a:t>, inklusive tidig upptäckt, uppföljning och rehabilitering. Vårdförloppen som tas fram ska kunna:</a:t>
            </a:r>
          </a:p>
          <a:p>
            <a:pPr marL="354013" indent="0">
              <a:buNone/>
            </a:pPr>
            <a:r>
              <a:rPr lang="sv-SE" sz="2200" dirty="0"/>
              <a:t>1. Inbegripa flera specialiteter </a:t>
            </a:r>
          </a:p>
          <a:p>
            <a:pPr marL="354013" indent="0">
              <a:buNone/>
            </a:pPr>
            <a:r>
              <a:rPr lang="sv-SE" sz="2200" dirty="0"/>
              <a:t>2. Starta i primärvården och vid behov innefatta socialtjänstinsatser </a:t>
            </a:r>
          </a:p>
          <a:p>
            <a:pPr marL="354013" indent="0">
              <a:buNone/>
            </a:pPr>
            <a:r>
              <a:rPr lang="sv-SE" sz="2200" dirty="0"/>
              <a:t>3. Innefatta patienter med komplexa och långvariga sjukdomar </a:t>
            </a:r>
          </a:p>
          <a:p>
            <a:pPr marL="354013" indent="0">
              <a:buNone/>
            </a:pPr>
            <a:r>
              <a:rPr lang="sv-SE" sz="2200" dirty="0"/>
              <a:t>4. Främja hälsa i hela förloppet </a:t>
            </a:r>
          </a:p>
          <a:p>
            <a:pPr marL="354013" indent="0">
              <a:buNone/>
            </a:pPr>
            <a:r>
              <a:rPr lang="sv-SE" sz="2200" dirty="0"/>
              <a:t>5. Utgå från tillförlitliga och aktuella kunskapsstöd </a:t>
            </a:r>
          </a:p>
          <a:p>
            <a:pPr marL="542925" lvl="0" indent="-188913">
              <a:defRPr/>
            </a:pPr>
            <a:r>
              <a:rPr lang="sv-SE" sz="2200" dirty="0"/>
              <a:t>6. De bör utformas på ett sådant sätt att de kan följas i de informationssystem som används i regionerna.</a:t>
            </a:r>
          </a:p>
          <a:p>
            <a:pPr marL="269875" indent="0">
              <a:buNone/>
            </a:pPr>
            <a:endParaRPr lang="sv-SE" sz="2200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988742" y="5469150"/>
            <a:ext cx="9009752" cy="6705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tillämpas i vårdförloppen</a:t>
            </a:r>
          </a:p>
        </p:txBody>
      </p:sp>
    </p:spTree>
    <p:extLst>
      <p:ext uri="{BB962C8B-B14F-4D97-AF65-F5344CB8AC3E}">
        <p14:creationId xmlns:p14="http://schemas.microsoft.com/office/powerpoint/2010/main" val="133548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2">
            <a:extLst>
              <a:ext uri="{FF2B5EF4-FFF2-40B4-BE49-F238E27FC236}">
                <a16:creationId xmlns:a16="http://schemas.microsoft.com/office/drawing/2014/main" id="{8A0F944A-16C8-CB4C-A37B-456F1339AD38}"/>
              </a:ext>
            </a:extLst>
          </p:cNvPr>
          <p:cNvSpPr txBox="1">
            <a:spLocks/>
          </p:cNvSpPr>
          <p:nvPr/>
        </p:nvSpPr>
        <p:spPr>
          <a:xfrm>
            <a:off x="988741" y="1060486"/>
            <a:ext cx="11203259" cy="609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Vårdförlopp </a:t>
            </a:r>
            <a:r>
              <a:rPr lang="sv-SE" dirty="0">
                <a:solidFill>
                  <a:srgbClr val="377D7A"/>
                </a:solidFill>
              </a:rPr>
              <a:t>ska kunna omfatta en större del av vårdkedjan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6" name="Arrow: Right 12">
            <a:extLst>
              <a:ext uri="{FF2B5EF4-FFF2-40B4-BE49-F238E27FC236}">
                <a16:creationId xmlns:a16="http://schemas.microsoft.com/office/drawing/2014/main" id="{EF63B4E3-1123-424C-88E9-162E5FFD72E1}"/>
              </a:ext>
            </a:extLst>
          </p:cNvPr>
          <p:cNvSpPr/>
          <p:nvPr/>
        </p:nvSpPr>
        <p:spPr>
          <a:xfrm>
            <a:off x="81762" y="3328304"/>
            <a:ext cx="12088221" cy="584475"/>
          </a:xfrm>
          <a:prstGeom prst="rightArrow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7" name="Arrow: Pentagon 51">
            <a:extLst>
              <a:ext uri="{FF2B5EF4-FFF2-40B4-BE49-F238E27FC236}">
                <a16:creationId xmlns:a16="http://schemas.microsoft.com/office/drawing/2014/main" id="{A7A48F4E-E263-4D4F-A807-F428E2D01173}"/>
              </a:ext>
            </a:extLst>
          </p:cNvPr>
          <p:cNvSpPr/>
          <p:nvPr/>
        </p:nvSpPr>
        <p:spPr>
          <a:xfrm>
            <a:off x="325843" y="2700442"/>
            <a:ext cx="2688312" cy="628071"/>
          </a:xfrm>
          <a:prstGeom prst="homePlate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0367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Prevention/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0367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0367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tidig upptäckt</a:t>
            </a:r>
          </a:p>
        </p:txBody>
      </p:sp>
      <p:sp>
        <p:nvSpPr>
          <p:cNvPr id="48" name="Arrow: Pentagon 52">
            <a:extLst>
              <a:ext uri="{FF2B5EF4-FFF2-40B4-BE49-F238E27FC236}">
                <a16:creationId xmlns:a16="http://schemas.microsoft.com/office/drawing/2014/main" id="{CFAF7734-BA1D-DE4C-9149-8FF6FB7894B1}"/>
              </a:ext>
            </a:extLst>
          </p:cNvPr>
          <p:cNvSpPr/>
          <p:nvPr/>
        </p:nvSpPr>
        <p:spPr>
          <a:xfrm>
            <a:off x="3227255" y="2700442"/>
            <a:ext cx="2688312" cy="628071"/>
          </a:xfrm>
          <a:prstGeom prst="homePlate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0367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Utredning</a:t>
            </a:r>
          </a:p>
        </p:txBody>
      </p:sp>
      <p:sp>
        <p:nvSpPr>
          <p:cNvPr id="55" name="Arrow: Pentagon 53">
            <a:extLst>
              <a:ext uri="{FF2B5EF4-FFF2-40B4-BE49-F238E27FC236}">
                <a16:creationId xmlns:a16="http://schemas.microsoft.com/office/drawing/2014/main" id="{44D98123-0C56-3745-AFE1-E7A42145CBEB}"/>
              </a:ext>
            </a:extLst>
          </p:cNvPr>
          <p:cNvSpPr/>
          <p:nvPr/>
        </p:nvSpPr>
        <p:spPr>
          <a:xfrm>
            <a:off x="6183182" y="2700442"/>
            <a:ext cx="2688311" cy="628071"/>
          </a:xfrm>
          <a:prstGeom prst="homePlate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0367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Behandling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0367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</a:b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203670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56" name="Arrow: Pentagon 54">
            <a:extLst>
              <a:ext uri="{FF2B5EF4-FFF2-40B4-BE49-F238E27FC236}">
                <a16:creationId xmlns:a16="http://schemas.microsoft.com/office/drawing/2014/main" id="{667EF93E-F9F2-3847-8164-54AAA563041A}"/>
              </a:ext>
            </a:extLst>
          </p:cNvPr>
          <p:cNvSpPr/>
          <p:nvPr/>
        </p:nvSpPr>
        <p:spPr>
          <a:xfrm>
            <a:off x="9108111" y="2700442"/>
            <a:ext cx="2688310" cy="628071"/>
          </a:xfrm>
          <a:prstGeom prst="homePlate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20367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Uppföljning av hälsotillstånd</a:t>
            </a:r>
          </a:p>
        </p:txBody>
      </p:sp>
      <p:sp>
        <p:nvSpPr>
          <p:cNvPr id="57" name="Arrow: Pentagon 14">
            <a:extLst>
              <a:ext uri="{FF2B5EF4-FFF2-40B4-BE49-F238E27FC236}">
                <a16:creationId xmlns:a16="http://schemas.microsoft.com/office/drawing/2014/main" id="{05B147F7-13EF-F045-8261-F65D0E6FBDE1}"/>
              </a:ext>
            </a:extLst>
          </p:cNvPr>
          <p:cNvSpPr/>
          <p:nvPr/>
        </p:nvSpPr>
        <p:spPr>
          <a:xfrm>
            <a:off x="357017" y="3306505"/>
            <a:ext cx="2688313" cy="628071"/>
          </a:xfrm>
          <a:prstGeom prst="homePlate">
            <a:avLst/>
          </a:prstGeom>
          <a:solidFill>
            <a:srgbClr val="18A7B8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60" name="Arrow: Pentagon 14">
            <a:extLst>
              <a:ext uri="{FF2B5EF4-FFF2-40B4-BE49-F238E27FC236}">
                <a16:creationId xmlns:a16="http://schemas.microsoft.com/office/drawing/2014/main" id="{B6B80E78-254E-944A-96EF-954C84604CE7}"/>
              </a:ext>
            </a:extLst>
          </p:cNvPr>
          <p:cNvSpPr/>
          <p:nvPr/>
        </p:nvSpPr>
        <p:spPr>
          <a:xfrm>
            <a:off x="3285686" y="3305206"/>
            <a:ext cx="2688313" cy="628071"/>
          </a:xfrm>
          <a:prstGeom prst="homePlat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64" name="Arrow: Pentagon 14">
            <a:extLst>
              <a:ext uri="{FF2B5EF4-FFF2-40B4-BE49-F238E27FC236}">
                <a16:creationId xmlns:a16="http://schemas.microsoft.com/office/drawing/2014/main" id="{E3604FEC-6D0A-844C-96FC-957F45FD0238}"/>
              </a:ext>
            </a:extLst>
          </p:cNvPr>
          <p:cNvSpPr/>
          <p:nvPr/>
        </p:nvSpPr>
        <p:spPr>
          <a:xfrm>
            <a:off x="6280393" y="3305205"/>
            <a:ext cx="2688313" cy="628071"/>
          </a:xfrm>
          <a:prstGeom prst="homePlat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65" name="Arrow: Pentagon 14">
            <a:extLst>
              <a:ext uri="{FF2B5EF4-FFF2-40B4-BE49-F238E27FC236}">
                <a16:creationId xmlns:a16="http://schemas.microsoft.com/office/drawing/2014/main" id="{DBFE10E5-2B16-2F48-8988-C98B12FEEE49}"/>
              </a:ext>
            </a:extLst>
          </p:cNvPr>
          <p:cNvSpPr/>
          <p:nvPr/>
        </p:nvSpPr>
        <p:spPr>
          <a:xfrm>
            <a:off x="9156331" y="3290455"/>
            <a:ext cx="2688313" cy="628071"/>
          </a:xfrm>
          <a:prstGeom prst="homePlat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68" name="Arrow: Pentagon 14">
            <a:extLst>
              <a:ext uri="{FF2B5EF4-FFF2-40B4-BE49-F238E27FC236}">
                <a16:creationId xmlns:a16="http://schemas.microsoft.com/office/drawing/2014/main" id="{C76156D5-DB73-5745-9505-2C5A23FD15C2}"/>
              </a:ext>
            </a:extLst>
          </p:cNvPr>
          <p:cNvSpPr/>
          <p:nvPr/>
        </p:nvSpPr>
        <p:spPr>
          <a:xfrm>
            <a:off x="3297617" y="3997463"/>
            <a:ext cx="8532000" cy="405394"/>
          </a:xfrm>
          <a:prstGeom prst="homePlate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37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Främja hälsa och förebygga sjukdom</a:t>
            </a:r>
          </a:p>
        </p:txBody>
      </p:sp>
      <p:sp>
        <p:nvSpPr>
          <p:cNvPr id="13" name="Arrow: Pentagon 14">
            <a:extLst>
              <a:ext uri="{FF2B5EF4-FFF2-40B4-BE49-F238E27FC236}">
                <a16:creationId xmlns:a16="http://schemas.microsoft.com/office/drawing/2014/main" id="{C76156D5-DB73-5745-9505-2C5A23FD15C2}"/>
              </a:ext>
            </a:extLst>
          </p:cNvPr>
          <p:cNvSpPr/>
          <p:nvPr/>
        </p:nvSpPr>
        <p:spPr>
          <a:xfrm>
            <a:off x="3314557" y="4542831"/>
            <a:ext cx="8532000" cy="405394"/>
          </a:xfrm>
          <a:prstGeom prst="homePlate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37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Rehabilitering</a:t>
            </a:r>
          </a:p>
        </p:txBody>
      </p:sp>
    </p:spTree>
    <p:extLst>
      <p:ext uri="{BB962C8B-B14F-4D97-AF65-F5344CB8AC3E}">
        <p14:creationId xmlns:p14="http://schemas.microsoft.com/office/powerpoint/2010/main" val="327170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AA6AB6B-F967-488E-96C6-3A18097CF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Vårdförloppen tas fram av regionernas nationella system för kunskapsstyrning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453ABF-2982-45BF-BC72-EF7F5C332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742" y="2237625"/>
            <a:ext cx="4738254" cy="334251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26 Nationella programområden</a:t>
            </a:r>
            <a:br>
              <a:rPr lang="sv-SE" dirty="0"/>
            </a:br>
            <a:r>
              <a:rPr lang="sv-SE" dirty="0"/>
              <a:t>8 samverkansgrupper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sv-SE" dirty="0"/>
              <a:t>Regionala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sv-SE" dirty="0"/>
              <a:t>Lokala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Bred representation</a:t>
            </a:r>
          </a:p>
          <a:p>
            <a:pPr marL="1028700" lvl="1" indent="-342900"/>
            <a:r>
              <a:rPr lang="sv-SE" dirty="0"/>
              <a:t>Alltid patientrepresentanter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Öppen nationell remiss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317E603-4145-47B4-82F6-2FBC07ECA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546" y="2237625"/>
            <a:ext cx="5942250" cy="33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 9"/>
          <p:cNvSpPr/>
          <p:nvPr/>
        </p:nvSpPr>
        <p:spPr>
          <a:xfrm>
            <a:off x="118565" y="1072324"/>
            <a:ext cx="4968362" cy="50236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812468" y="1961859"/>
            <a:ext cx="3605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Höftledsartros-primärvård*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Reumatoid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artrit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Reumatiod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artrit - etablerad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Stroke och TIA*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Schizofreni*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Kritisk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benischemi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Osteoporos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Hjärtsvikt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Kognitiv svikt vid demens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Sepsis*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Rehabilitering (generiskt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modell)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560434" y="1484577"/>
            <a:ext cx="180040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Godkända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upp 19"/>
          <p:cNvGrpSpPr/>
          <p:nvPr/>
        </p:nvGrpSpPr>
        <p:grpSpPr>
          <a:xfrm>
            <a:off x="5290119" y="86101"/>
            <a:ext cx="6840912" cy="4523376"/>
            <a:chOff x="8222377" y="653415"/>
            <a:chExt cx="6490332" cy="4121009"/>
          </a:xfrm>
        </p:grpSpPr>
        <p:sp>
          <p:nvSpPr>
            <p:cNvPr id="7" name="Ellips 6"/>
            <p:cNvSpPr/>
            <p:nvPr/>
          </p:nvSpPr>
          <p:spPr>
            <a:xfrm>
              <a:off x="8222377" y="653415"/>
              <a:ext cx="6490332" cy="381018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8903705" y="1329290"/>
              <a:ext cx="3135085" cy="259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UPPDATERING EFTER REMISS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Grav hörselnedsättning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Knäledsartros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Schizofreni (2)*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PÅ REMISS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Diabetes med hög risk för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fotsår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Höftledsartros-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proteskir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(2)*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Inflammatorisk tarmsjukdom, IBD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Palliativ vård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Stroke och TIA (2)*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Varicer och venösa bensår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11903232" y="1325516"/>
              <a:ext cx="2616698" cy="344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ARBETE PÅGÅR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Epilepsi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Jättecellsarterit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sv-SE" sz="1200" dirty="0">
                  <a:solidFill>
                    <a:srgbClr val="FFFFFF"/>
                  </a:solidFill>
                </a:rPr>
                <a:t>Sömnrelaterad andningsstörning             och obstruktiv sömnapné - barn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KOL (2)*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Långvarig icke-malign smärta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Matallergi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Obstruktiv sömnapné vuxna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Självskadebeteende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Svårläkta sår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Traumatisk hjärnskada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Ångest och depression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Levnadsvanor 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(generiskt</a:t>
              </a:r>
              <a:r>
                <a: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koppling 11"/>
            <p:cNvCxnSpPr>
              <a:cxnSpLocks/>
            </p:cNvCxnSpPr>
            <p:nvPr/>
          </p:nvCxnSpPr>
          <p:spPr>
            <a:xfrm>
              <a:off x="11859599" y="1441145"/>
              <a:ext cx="0" cy="32797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10622038" y="887054"/>
              <a:ext cx="1801846" cy="308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 framtagande </a:t>
              </a:r>
            </a:p>
          </p:txBody>
        </p:sp>
      </p:grpSp>
      <p:sp>
        <p:nvSpPr>
          <p:cNvPr id="24" name="textruta 23"/>
          <p:cNvSpPr txBox="1"/>
          <p:nvPr/>
        </p:nvSpPr>
        <p:spPr>
          <a:xfrm>
            <a:off x="250298" y="137694"/>
            <a:ext cx="5383318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godkända vårdförlopp och 1 generisk modell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72732" y="6009439"/>
            <a:ext cx="5111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Dessa 6 vårdförlopp vidareutvecklas med en del 2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5865586" y="4023232"/>
            <a:ext cx="3140089" cy="1628780"/>
            <a:chOff x="3112548" y="2746045"/>
            <a:chExt cx="3022171" cy="2798620"/>
          </a:xfrm>
        </p:grpSpPr>
        <p:sp>
          <p:nvSpPr>
            <p:cNvPr id="3" name="Ellips 2"/>
            <p:cNvSpPr/>
            <p:nvPr/>
          </p:nvSpPr>
          <p:spPr>
            <a:xfrm>
              <a:off x="3112548" y="2746045"/>
              <a:ext cx="3022171" cy="27986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3630139" y="4058955"/>
              <a:ext cx="2386995" cy="44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3512553" y="2917648"/>
              <a:ext cx="2459703" cy="1798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 uppstart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Lungfibros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Ryggsmärta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Sekundär prevention vid perifer arteriell sjukdom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Sepsis (2)*</a:t>
              </a:r>
            </a:p>
          </p:txBody>
        </p:sp>
      </p:grpSp>
      <p:sp>
        <p:nvSpPr>
          <p:cNvPr id="18" name="textruta 17">
            <a:extLst>
              <a:ext uri="{FF2B5EF4-FFF2-40B4-BE49-F238E27FC236}">
                <a16:creationId xmlns:a16="http://schemas.microsoft.com/office/drawing/2014/main" id="{2784329C-00DB-4E94-A0FB-8F658B7DEFF0}"/>
              </a:ext>
            </a:extLst>
          </p:cNvPr>
          <p:cNvSpPr txBox="1"/>
          <p:nvPr/>
        </p:nvSpPr>
        <p:spPr>
          <a:xfrm>
            <a:off x="11305219" y="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211116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F48A8CF-7434-44B1-9A36-EFD3D389DFA6}"/>
              </a:ext>
            </a:extLst>
          </p:cNvPr>
          <p:cNvSpPr txBox="1"/>
          <p:nvPr/>
        </p:nvSpPr>
        <p:spPr>
          <a:xfrm>
            <a:off x="9144730" y="4524754"/>
            <a:ext cx="3463757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CC91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Totalt 35 vårdförlopp i olika faser för 29 hälsotillstånd 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CC91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CC91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samt  2 generiska modeller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CC91A9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3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444FB3A2-7EB0-4638-BAE5-6D0D2FA65E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444FB3A2-7EB0-4638-BAE5-6D0D2FA65E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EB4F4D1-B7C7-4B48-AFE2-F2B78D3840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textruta 7">
            <a:extLst>
              <a:ext uri="{FF2B5EF4-FFF2-40B4-BE49-F238E27FC236}">
                <a16:creationId xmlns:a16="http://schemas.microsoft.com/office/drawing/2014/main" id="{0F5A2217-F5B9-4192-8D51-12CD9776D2A9}"/>
              </a:ext>
            </a:extLst>
          </p:cNvPr>
          <p:cNvSpPr txBox="1"/>
          <p:nvPr/>
        </p:nvSpPr>
        <p:spPr>
          <a:xfrm>
            <a:off x="988741" y="6217494"/>
            <a:ext cx="253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*Patientresa, vård och behandling</a:t>
            </a:r>
          </a:p>
        </p:txBody>
      </p:sp>
      <p:sp>
        <p:nvSpPr>
          <p:cNvPr id="25" name="Rubrik 12">
            <a:extLst>
              <a:ext uri="{FF2B5EF4-FFF2-40B4-BE49-F238E27FC236}">
                <a16:creationId xmlns:a16="http://schemas.microsoft.com/office/drawing/2014/main" id="{DC4E1781-7AD7-A042-95C4-7C99211115B4}"/>
              </a:ext>
            </a:extLst>
          </p:cNvPr>
          <p:cNvSpPr txBox="1">
            <a:spLocks/>
          </p:cNvSpPr>
          <p:nvPr/>
        </p:nvSpPr>
        <p:spPr>
          <a:xfrm>
            <a:off x="988741" y="1099851"/>
            <a:ext cx="11203259" cy="609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Framtagandet av vårdförlopp sker i flera steg</a:t>
            </a:r>
          </a:p>
        </p:txBody>
      </p:sp>
      <p:sp>
        <p:nvSpPr>
          <p:cNvPr id="26" name="Femhörning 25">
            <a:extLst>
              <a:ext uri="{FF2B5EF4-FFF2-40B4-BE49-F238E27FC236}">
                <a16:creationId xmlns:a16="http://schemas.microsoft.com/office/drawing/2014/main" id="{4C3D4652-D90E-CC4B-BAAE-B6881FD7D73A}"/>
              </a:ext>
            </a:extLst>
          </p:cNvPr>
          <p:cNvSpPr/>
          <p:nvPr/>
        </p:nvSpPr>
        <p:spPr>
          <a:xfrm>
            <a:off x="1055688" y="2346504"/>
            <a:ext cx="10409481" cy="2679258"/>
          </a:xfrm>
          <a:prstGeom prst="homePlate">
            <a:avLst>
              <a:gd name="adj" fmla="val 341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ruta 7">
            <a:extLst>
              <a:ext uri="{FF2B5EF4-FFF2-40B4-BE49-F238E27FC236}">
                <a16:creationId xmlns:a16="http://schemas.microsoft.com/office/drawing/2014/main" id="{CA90817A-F261-E149-913D-3241D7D638C2}"/>
              </a:ext>
            </a:extLst>
          </p:cNvPr>
          <p:cNvSpPr txBox="1"/>
          <p:nvPr/>
        </p:nvSpPr>
        <p:spPr>
          <a:xfrm>
            <a:off x="861685" y="4229687"/>
            <a:ext cx="2133426" cy="646113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 av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Nuläge*</a:t>
            </a:r>
          </a:p>
        </p:txBody>
      </p:sp>
      <p:sp>
        <p:nvSpPr>
          <p:cNvPr id="33" name="textruta 7">
            <a:extLst>
              <a:ext uri="{FF2B5EF4-FFF2-40B4-BE49-F238E27FC236}">
                <a16:creationId xmlns:a16="http://schemas.microsoft.com/office/drawing/2014/main" id="{57911242-0503-1F4D-9014-6775B335A5E5}"/>
              </a:ext>
            </a:extLst>
          </p:cNvPr>
          <p:cNvSpPr txBox="1"/>
          <p:nvPr/>
        </p:nvSpPr>
        <p:spPr>
          <a:xfrm>
            <a:off x="2708605" y="4352442"/>
            <a:ext cx="153451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Utmaningar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 lösa</a:t>
            </a: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D34FDC3F-7E59-8A4E-BC0F-72626BB7D929}"/>
              </a:ext>
            </a:extLst>
          </p:cNvPr>
          <p:cNvSpPr/>
          <p:nvPr/>
        </p:nvSpPr>
        <p:spPr>
          <a:xfrm>
            <a:off x="1233806" y="2963257"/>
            <a:ext cx="1389184" cy="1389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8457CF42-7B3A-724D-9E25-19702A866C19}"/>
              </a:ext>
            </a:extLst>
          </p:cNvPr>
          <p:cNvSpPr/>
          <p:nvPr/>
        </p:nvSpPr>
        <p:spPr>
          <a:xfrm>
            <a:off x="2835765" y="2963257"/>
            <a:ext cx="1389184" cy="1389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8BAFDAD8-5D56-0A41-B589-B809B68B4301}"/>
              </a:ext>
            </a:extLst>
          </p:cNvPr>
          <p:cNvSpPr/>
          <p:nvPr/>
        </p:nvSpPr>
        <p:spPr>
          <a:xfrm>
            <a:off x="4437724" y="2963257"/>
            <a:ext cx="1389184" cy="1389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5CD04A96-77E3-F04A-B3B0-3966EBF05122}"/>
              </a:ext>
            </a:extLst>
          </p:cNvPr>
          <p:cNvSpPr/>
          <p:nvPr/>
        </p:nvSpPr>
        <p:spPr>
          <a:xfrm>
            <a:off x="6039683" y="2963257"/>
            <a:ext cx="1389184" cy="1389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2F6D1FE2-4C03-C748-AABC-933B9E812C3C}"/>
              </a:ext>
            </a:extLst>
          </p:cNvPr>
          <p:cNvSpPr/>
          <p:nvPr/>
        </p:nvSpPr>
        <p:spPr>
          <a:xfrm>
            <a:off x="7641642" y="2963257"/>
            <a:ext cx="1389184" cy="1389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0F918BB8-B5D8-C04D-BB02-24CC52260CB4}"/>
              </a:ext>
            </a:extLst>
          </p:cNvPr>
          <p:cNvSpPr/>
          <p:nvPr/>
        </p:nvSpPr>
        <p:spPr>
          <a:xfrm>
            <a:off x="9243599" y="2963257"/>
            <a:ext cx="1389184" cy="1389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ruta 7">
            <a:extLst>
              <a:ext uri="{FF2B5EF4-FFF2-40B4-BE49-F238E27FC236}">
                <a16:creationId xmlns:a16="http://schemas.microsoft.com/office/drawing/2014/main" id="{88E40B5A-D1AA-F34B-9356-F2F21EB774E7}"/>
              </a:ext>
            </a:extLst>
          </p:cNvPr>
          <p:cNvSpPr txBox="1"/>
          <p:nvPr/>
        </p:nvSpPr>
        <p:spPr>
          <a:xfrm>
            <a:off x="4343974" y="4356393"/>
            <a:ext cx="153451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</a:t>
            </a:r>
          </a:p>
        </p:txBody>
      </p:sp>
      <p:sp>
        <p:nvSpPr>
          <p:cNvPr id="54" name="textruta 7">
            <a:extLst>
              <a:ext uri="{FF2B5EF4-FFF2-40B4-BE49-F238E27FC236}">
                <a16:creationId xmlns:a16="http://schemas.microsoft.com/office/drawing/2014/main" id="{092D0129-1F35-5741-AE8D-DEA21B745526}"/>
              </a:ext>
            </a:extLst>
          </p:cNvPr>
          <p:cNvSpPr txBox="1"/>
          <p:nvPr/>
        </p:nvSpPr>
        <p:spPr>
          <a:xfrm>
            <a:off x="5970551" y="4352442"/>
            <a:ext cx="153451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åtgärder</a:t>
            </a:r>
          </a:p>
        </p:txBody>
      </p:sp>
      <p:sp>
        <p:nvSpPr>
          <p:cNvPr id="55" name="textruta 7">
            <a:extLst>
              <a:ext uri="{FF2B5EF4-FFF2-40B4-BE49-F238E27FC236}">
                <a16:creationId xmlns:a16="http://schemas.microsoft.com/office/drawing/2014/main" id="{4D39659C-55AF-8948-B072-39C5ADC51057}"/>
              </a:ext>
            </a:extLst>
          </p:cNvPr>
          <p:cNvSpPr txBox="1"/>
          <p:nvPr/>
        </p:nvSpPr>
        <p:spPr>
          <a:xfrm>
            <a:off x="7630538" y="4356393"/>
            <a:ext cx="143955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Införande</a:t>
            </a:r>
          </a:p>
        </p:txBody>
      </p:sp>
      <p:sp>
        <p:nvSpPr>
          <p:cNvPr id="56" name="textruta 7">
            <a:extLst>
              <a:ext uri="{FF2B5EF4-FFF2-40B4-BE49-F238E27FC236}">
                <a16:creationId xmlns:a16="http://schemas.microsoft.com/office/drawing/2014/main" id="{8987E398-B6FA-6E46-86F3-B75460B3218E}"/>
              </a:ext>
            </a:extLst>
          </p:cNvPr>
          <p:cNvSpPr txBox="1"/>
          <p:nvPr/>
        </p:nvSpPr>
        <p:spPr>
          <a:xfrm>
            <a:off x="9232497" y="4352442"/>
            <a:ext cx="131714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Uppföljning 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 förbättring</a:t>
            </a:r>
          </a:p>
        </p:txBody>
      </p:sp>
      <p:sp>
        <p:nvSpPr>
          <p:cNvPr id="57" name="Freeform 445">
            <a:extLst>
              <a:ext uri="{FF2B5EF4-FFF2-40B4-BE49-F238E27FC236}">
                <a16:creationId xmlns:a16="http://schemas.microsoft.com/office/drawing/2014/main" id="{98A57339-5D19-6442-9A04-5C912D85A2B6}"/>
              </a:ext>
            </a:extLst>
          </p:cNvPr>
          <p:cNvSpPr>
            <a:spLocks noEditPoints="1"/>
          </p:cNvSpPr>
          <p:nvPr/>
        </p:nvSpPr>
        <p:spPr bwMode="auto">
          <a:xfrm>
            <a:off x="1559217" y="3333824"/>
            <a:ext cx="656445" cy="656445"/>
          </a:xfrm>
          <a:custGeom>
            <a:avLst/>
            <a:gdLst>
              <a:gd name="T0" fmla="*/ 207 w 216"/>
              <a:gd name="T1" fmla="*/ 182 h 216"/>
              <a:gd name="T2" fmla="*/ 156 w 216"/>
              <a:gd name="T3" fmla="*/ 139 h 216"/>
              <a:gd name="T4" fmla="*/ 141 w 216"/>
              <a:gd name="T5" fmla="*/ 132 h 216"/>
              <a:gd name="T6" fmla="*/ 160 w 216"/>
              <a:gd name="T7" fmla="*/ 80 h 216"/>
              <a:gd name="T8" fmla="*/ 80 w 216"/>
              <a:gd name="T9" fmla="*/ 0 h 216"/>
              <a:gd name="T10" fmla="*/ 0 w 216"/>
              <a:gd name="T11" fmla="*/ 80 h 216"/>
              <a:gd name="T12" fmla="*/ 80 w 216"/>
              <a:gd name="T13" fmla="*/ 160 h 216"/>
              <a:gd name="T14" fmla="*/ 132 w 216"/>
              <a:gd name="T15" fmla="*/ 141 h 216"/>
              <a:gd name="T16" fmla="*/ 139 w 216"/>
              <a:gd name="T17" fmla="*/ 156 h 216"/>
              <a:gd name="T18" fmla="*/ 182 w 216"/>
              <a:gd name="T19" fmla="*/ 207 h 216"/>
              <a:gd name="T20" fmla="*/ 208 w 216"/>
              <a:gd name="T21" fmla="*/ 208 h 216"/>
              <a:gd name="T22" fmla="*/ 207 w 216"/>
              <a:gd name="T23" fmla="*/ 182 h 216"/>
              <a:gd name="T24" fmla="*/ 80 w 216"/>
              <a:gd name="T25" fmla="*/ 133 h 216"/>
              <a:gd name="T26" fmla="*/ 27 w 216"/>
              <a:gd name="T27" fmla="*/ 80 h 216"/>
              <a:gd name="T28" fmla="*/ 80 w 216"/>
              <a:gd name="T29" fmla="*/ 27 h 216"/>
              <a:gd name="T30" fmla="*/ 133 w 216"/>
              <a:gd name="T31" fmla="*/ 80 h 216"/>
              <a:gd name="T32" fmla="*/ 80 w 216"/>
              <a:gd name="T33" fmla="*/ 13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216">
                <a:moveTo>
                  <a:pt x="207" y="182"/>
                </a:moveTo>
                <a:lnTo>
                  <a:pt x="156" y="139"/>
                </a:lnTo>
                <a:cubicBezTo>
                  <a:pt x="151" y="134"/>
                  <a:pt x="145" y="132"/>
                  <a:pt x="141" y="132"/>
                </a:cubicBezTo>
                <a:cubicBezTo>
                  <a:pt x="153" y="118"/>
                  <a:pt x="160" y="100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00" y="160"/>
                  <a:pt x="118" y="153"/>
                  <a:pt x="132" y="141"/>
                </a:cubicBezTo>
                <a:cubicBezTo>
                  <a:pt x="132" y="145"/>
                  <a:pt x="134" y="151"/>
                  <a:pt x="139" y="156"/>
                </a:cubicBezTo>
                <a:lnTo>
                  <a:pt x="182" y="207"/>
                </a:lnTo>
                <a:cubicBezTo>
                  <a:pt x="189" y="215"/>
                  <a:pt x="201" y="216"/>
                  <a:pt x="208" y="208"/>
                </a:cubicBezTo>
                <a:cubicBezTo>
                  <a:pt x="216" y="201"/>
                  <a:pt x="215" y="189"/>
                  <a:pt x="207" y="182"/>
                </a:cubicBezTo>
                <a:close/>
                <a:moveTo>
                  <a:pt x="80" y="133"/>
                </a:moveTo>
                <a:cubicBezTo>
                  <a:pt x="51" y="133"/>
                  <a:pt x="27" y="109"/>
                  <a:pt x="27" y="80"/>
                </a:cubicBezTo>
                <a:cubicBezTo>
                  <a:pt x="27" y="51"/>
                  <a:pt x="51" y="27"/>
                  <a:pt x="80" y="27"/>
                </a:cubicBezTo>
                <a:cubicBezTo>
                  <a:pt x="109" y="27"/>
                  <a:pt x="133" y="51"/>
                  <a:pt x="133" y="80"/>
                </a:cubicBezTo>
                <a:cubicBezTo>
                  <a:pt x="133" y="109"/>
                  <a:pt x="109" y="133"/>
                  <a:pt x="80" y="133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449">
            <a:extLst>
              <a:ext uri="{FF2B5EF4-FFF2-40B4-BE49-F238E27FC236}">
                <a16:creationId xmlns:a16="http://schemas.microsoft.com/office/drawing/2014/main" id="{879DBCD6-1D1D-AD42-A38F-BBBB12DFA6C4}"/>
              </a:ext>
            </a:extLst>
          </p:cNvPr>
          <p:cNvSpPr>
            <a:spLocks noEditPoints="1"/>
          </p:cNvSpPr>
          <p:nvPr/>
        </p:nvSpPr>
        <p:spPr bwMode="auto">
          <a:xfrm>
            <a:off x="3204331" y="3367797"/>
            <a:ext cx="582920" cy="580103"/>
          </a:xfrm>
          <a:custGeom>
            <a:avLst/>
            <a:gdLst>
              <a:gd name="T0" fmla="*/ 53 w 214"/>
              <a:gd name="T1" fmla="*/ 40 h 214"/>
              <a:gd name="T2" fmla="*/ 27 w 214"/>
              <a:gd name="T3" fmla="*/ 13 h 214"/>
              <a:gd name="T4" fmla="*/ 13 w 214"/>
              <a:gd name="T5" fmla="*/ 13 h 214"/>
              <a:gd name="T6" fmla="*/ 13 w 214"/>
              <a:gd name="T7" fmla="*/ 27 h 214"/>
              <a:gd name="T8" fmla="*/ 40 w 214"/>
              <a:gd name="T9" fmla="*/ 53 h 214"/>
              <a:gd name="T10" fmla="*/ 53 w 214"/>
              <a:gd name="T11" fmla="*/ 40 h 214"/>
              <a:gd name="T12" fmla="*/ 67 w 214"/>
              <a:gd name="T13" fmla="*/ 0 h 214"/>
              <a:gd name="T14" fmla="*/ 80 w 214"/>
              <a:gd name="T15" fmla="*/ 0 h 214"/>
              <a:gd name="T16" fmla="*/ 80 w 214"/>
              <a:gd name="T17" fmla="*/ 27 h 214"/>
              <a:gd name="T18" fmla="*/ 67 w 214"/>
              <a:gd name="T19" fmla="*/ 27 h 214"/>
              <a:gd name="T20" fmla="*/ 67 w 214"/>
              <a:gd name="T21" fmla="*/ 0 h 214"/>
              <a:gd name="T22" fmla="*/ 120 w 214"/>
              <a:gd name="T23" fmla="*/ 67 h 214"/>
              <a:gd name="T24" fmla="*/ 147 w 214"/>
              <a:gd name="T25" fmla="*/ 67 h 214"/>
              <a:gd name="T26" fmla="*/ 147 w 214"/>
              <a:gd name="T27" fmla="*/ 80 h 214"/>
              <a:gd name="T28" fmla="*/ 120 w 214"/>
              <a:gd name="T29" fmla="*/ 80 h 214"/>
              <a:gd name="T30" fmla="*/ 120 w 214"/>
              <a:gd name="T31" fmla="*/ 67 h 214"/>
              <a:gd name="T32" fmla="*/ 133 w 214"/>
              <a:gd name="T33" fmla="*/ 27 h 214"/>
              <a:gd name="T34" fmla="*/ 133 w 214"/>
              <a:gd name="T35" fmla="*/ 13 h 214"/>
              <a:gd name="T36" fmla="*/ 120 w 214"/>
              <a:gd name="T37" fmla="*/ 13 h 214"/>
              <a:gd name="T38" fmla="*/ 93 w 214"/>
              <a:gd name="T39" fmla="*/ 40 h 214"/>
              <a:gd name="T40" fmla="*/ 107 w 214"/>
              <a:gd name="T41" fmla="*/ 53 h 214"/>
              <a:gd name="T42" fmla="*/ 133 w 214"/>
              <a:gd name="T43" fmla="*/ 27 h 214"/>
              <a:gd name="T44" fmla="*/ 0 w 214"/>
              <a:gd name="T45" fmla="*/ 67 h 214"/>
              <a:gd name="T46" fmla="*/ 27 w 214"/>
              <a:gd name="T47" fmla="*/ 67 h 214"/>
              <a:gd name="T48" fmla="*/ 27 w 214"/>
              <a:gd name="T49" fmla="*/ 80 h 214"/>
              <a:gd name="T50" fmla="*/ 0 w 214"/>
              <a:gd name="T51" fmla="*/ 80 h 214"/>
              <a:gd name="T52" fmla="*/ 0 w 214"/>
              <a:gd name="T53" fmla="*/ 67 h 214"/>
              <a:gd name="T54" fmla="*/ 67 w 214"/>
              <a:gd name="T55" fmla="*/ 120 h 214"/>
              <a:gd name="T56" fmla="*/ 80 w 214"/>
              <a:gd name="T57" fmla="*/ 120 h 214"/>
              <a:gd name="T58" fmla="*/ 80 w 214"/>
              <a:gd name="T59" fmla="*/ 147 h 214"/>
              <a:gd name="T60" fmla="*/ 67 w 214"/>
              <a:gd name="T61" fmla="*/ 147 h 214"/>
              <a:gd name="T62" fmla="*/ 67 w 214"/>
              <a:gd name="T63" fmla="*/ 120 h 214"/>
              <a:gd name="T64" fmla="*/ 13 w 214"/>
              <a:gd name="T65" fmla="*/ 120 h 214"/>
              <a:gd name="T66" fmla="*/ 13 w 214"/>
              <a:gd name="T67" fmla="*/ 133 h 214"/>
              <a:gd name="T68" fmla="*/ 27 w 214"/>
              <a:gd name="T69" fmla="*/ 133 h 214"/>
              <a:gd name="T70" fmla="*/ 53 w 214"/>
              <a:gd name="T71" fmla="*/ 107 h 214"/>
              <a:gd name="T72" fmla="*/ 40 w 214"/>
              <a:gd name="T73" fmla="*/ 93 h 214"/>
              <a:gd name="T74" fmla="*/ 13 w 214"/>
              <a:gd name="T75" fmla="*/ 120 h 214"/>
              <a:gd name="T76" fmla="*/ 210 w 214"/>
              <a:gd name="T77" fmla="*/ 184 h 214"/>
              <a:gd name="T78" fmla="*/ 78 w 214"/>
              <a:gd name="T79" fmla="*/ 51 h 214"/>
              <a:gd name="T80" fmla="*/ 64 w 214"/>
              <a:gd name="T81" fmla="*/ 51 h 214"/>
              <a:gd name="T82" fmla="*/ 51 w 214"/>
              <a:gd name="T83" fmla="*/ 64 h 214"/>
              <a:gd name="T84" fmla="*/ 51 w 214"/>
              <a:gd name="T85" fmla="*/ 78 h 214"/>
              <a:gd name="T86" fmla="*/ 184 w 214"/>
              <a:gd name="T87" fmla="*/ 210 h 214"/>
              <a:gd name="T88" fmla="*/ 198 w 214"/>
              <a:gd name="T89" fmla="*/ 210 h 214"/>
              <a:gd name="T90" fmla="*/ 210 w 214"/>
              <a:gd name="T91" fmla="*/ 198 h 214"/>
              <a:gd name="T92" fmla="*/ 210 w 214"/>
              <a:gd name="T93" fmla="*/ 184 h 214"/>
              <a:gd name="T94" fmla="*/ 100 w 214"/>
              <a:gd name="T95" fmla="*/ 113 h 214"/>
              <a:gd name="T96" fmla="*/ 60 w 214"/>
              <a:gd name="T97" fmla="*/ 73 h 214"/>
              <a:gd name="T98" fmla="*/ 73 w 214"/>
              <a:gd name="T99" fmla="*/ 60 h 214"/>
              <a:gd name="T100" fmla="*/ 113 w 214"/>
              <a:gd name="T101" fmla="*/ 100 h 214"/>
              <a:gd name="T102" fmla="*/ 100 w 214"/>
              <a:gd name="T103" fmla="*/ 113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4" h="214">
                <a:moveTo>
                  <a:pt x="53" y="40"/>
                </a:moveTo>
                <a:lnTo>
                  <a:pt x="27" y="13"/>
                </a:lnTo>
                <a:lnTo>
                  <a:pt x="13" y="13"/>
                </a:lnTo>
                <a:lnTo>
                  <a:pt x="13" y="27"/>
                </a:lnTo>
                <a:lnTo>
                  <a:pt x="40" y="53"/>
                </a:lnTo>
                <a:lnTo>
                  <a:pt x="53" y="40"/>
                </a:lnTo>
                <a:close/>
                <a:moveTo>
                  <a:pt x="67" y="0"/>
                </a:moveTo>
                <a:lnTo>
                  <a:pt x="80" y="0"/>
                </a:lnTo>
                <a:lnTo>
                  <a:pt x="80" y="27"/>
                </a:lnTo>
                <a:lnTo>
                  <a:pt x="67" y="27"/>
                </a:lnTo>
                <a:lnTo>
                  <a:pt x="67" y="0"/>
                </a:lnTo>
                <a:close/>
                <a:moveTo>
                  <a:pt x="120" y="67"/>
                </a:moveTo>
                <a:lnTo>
                  <a:pt x="147" y="67"/>
                </a:lnTo>
                <a:lnTo>
                  <a:pt x="147" y="80"/>
                </a:lnTo>
                <a:lnTo>
                  <a:pt x="120" y="80"/>
                </a:lnTo>
                <a:lnTo>
                  <a:pt x="120" y="67"/>
                </a:lnTo>
                <a:close/>
                <a:moveTo>
                  <a:pt x="133" y="27"/>
                </a:moveTo>
                <a:lnTo>
                  <a:pt x="133" y="13"/>
                </a:lnTo>
                <a:lnTo>
                  <a:pt x="120" y="13"/>
                </a:lnTo>
                <a:lnTo>
                  <a:pt x="93" y="40"/>
                </a:lnTo>
                <a:lnTo>
                  <a:pt x="107" y="53"/>
                </a:lnTo>
                <a:lnTo>
                  <a:pt x="133" y="27"/>
                </a:lnTo>
                <a:close/>
                <a:moveTo>
                  <a:pt x="0" y="67"/>
                </a:moveTo>
                <a:lnTo>
                  <a:pt x="27" y="67"/>
                </a:lnTo>
                <a:lnTo>
                  <a:pt x="27" y="80"/>
                </a:lnTo>
                <a:lnTo>
                  <a:pt x="0" y="80"/>
                </a:lnTo>
                <a:lnTo>
                  <a:pt x="0" y="67"/>
                </a:lnTo>
                <a:close/>
                <a:moveTo>
                  <a:pt x="67" y="120"/>
                </a:moveTo>
                <a:lnTo>
                  <a:pt x="80" y="120"/>
                </a:lnTo>
                <a:lnTo>
                  <a:pt x="80" y="147"/>
                </a:lnTo>
                <a:lnTo>
                  <a:pt x="67" y="147"/>
                </a:lnTo>
                <a:lnTo>
                  <a:pt x="67" y="120"/>
                </a:lnTo>
                <a:close/>
                <a:moveTo>
                  <a:pt x="13" y="120"/>
                </a:moveTo>
                <a:lnTo>
                  <a:pt x="13" y="133"/>
                </a:lnTo>
                <a:lnTo>
                  <a:pt x="27" y="133"/>
                </a:lnTo>
                <a:lnTo>
                  <a:pt x="53" y="107"/>
                </a:lnTo>
                <a:lnTo>
                  <a:pt x="40" y="93"/>
                </a:lnTo>
                <a:lnTo>
                  <a:pt x="13" y="120"/>
                </a:lnTo>
                <a:close/>
                <a:moveTo>
                  <a:pt x="210" y="184"/>
                </a:moveTo>
                <a:lnTo>
                  <a:pt x="78" y="51"/>
                </a:lnTo>
                <a:cubicBezTo>
                  <a:pt x="74" y="47"/>
                  <a:pt x="68" y="47"/>
                  <a:pt x="64" y="51"/>
                </a:cubicBezTo>
                <a:lnTo>
                  <a:pt x="51" y="64"/>
                </a:lnTo>
                <a:cubicBezTo>
                  <a:pt x="47" y="68"/>
                  <a:pt x="47" y="74"/>
                  <a:pt x="51" y="78"/>
                </a:cubicBezTo>
                <a:lnTo>
                  <a:pt x="184" y="210"/>
                </a:lnTo>
                <a:cubicBezTo>
                  <a:pt x="188" y="214"/>
                  <a:pt x="194" y="214"/>
                  <a:pt x="198" y="210"/>
                </a:cubicBezTo>
                <a:lnTo>
                  <a:pt x="210" y="198"/>
                </a:lnTo>
                <a:cubicBezTo>
                  <a:pt x="214" y="194"/>
                  <a:pt x="214" y="188"/>
                  <a:pt x="210" y="184"/>
                </a:cubicBezTo>
                <a:close/>
                <a:moveTo>
                  <a:pt x="100" y="113"/>
                </a:moveTo>
                <a:lnTo>
                  <a:pt x="60" y="73"/>
                </a:lnTo>
                <a:lnTo>
                  <a:pt x="73" y="60"/>
                </a:lnTo>
                <a:lnTo>
                  <a:pt x="113" y="100"/>
                </a:lnTo>
                <a:lnTo>
                  <a:pt x="100" y="113"/>
                </a:lnTo>
                <a:close/>
              </a:path>
            </a:pathLst>
          </a:custGeom>
          <a:solidFill>
            <a:srgbClr val="18A7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146">
            <a:extLst>
              <a:ext uri="{FF2B5EF4-FFF2-40B4-BE49-F238E27FC236}">
                <a16:creationId xmlns:a16="http://schemas.microsoft.com/office/drawing/2014/main" id="{25C44923-9C72-BA4E-B472-8CCFC12547F4}"/>
              </a:ext>
            </a:extLst>
          </p:cNvPr>
          <p:cNvSpPr>
            <a:spLocks noEditPoints="1"/>
          </p:cNvSpPr>
          <p:nvPr/>
        </p:nvSpPr>
        <p:spPr bwMode="auto">
          <a:xfrm>
            <a:off x="9629007" y="3376248"/>
            <a:ext cx="599689" cy="596779"/>
          </a:xfrm>
          <a:custGeom>
            <a:avLst/>
            <a:gdLst>
              <a:gd name="T0" fmla="*/ 107 w 213"/>
              <a:gd name="T1" fmla="*/ 213 h 213"/>
              <a:gd name="T2" fmla="*/ 213 w 213"/>
              <a:gd name="T3" fmla="*/ 107 h 213"/>
              <a:gd name="T4" fmla="*/ 107 w 213"/>
              <a:gd name="T5" fmla="*/ 0 h 213"/>
              <a:gd name="T6" fmla="*/ 0 w 213"/>
              <a:gd name="T7" fmla="*/ 107 h 213"/>
              <a:gd name="T8" fmla="*/ 107 w 213"/>
              <a:gd name="T9" fmla="*/ 213 h 213"/>
              <a:gd name="T10" fmla="*/ 107 w 213"/>
              <a:gd name="T11" fmla="*/ 20 h 213"/>
              <a:gd name="T12" fmla="*/ 193 w 213"/>
              <a:gd name="T13" fmla="*/ 107 h 213"/>
              <a:gd name="T14" fmla="*/ 107 w 213"/>
              <a:gd name="T15" fmla="*/ 193 h 213"/>
              <a:gd name="T16" fmla="*/ 20 w 213"/>
              <a:gd name="T17" fmla="*/ 107 h 213"/>
              <a:gd name="T18" fmla="*/ 107 w 213"/>
              <a:gd name="T19" fmla="*/ 20 h 213"/>
              <a:gd name="T20" fmla="*/ 107 w 213"/>
              <a:gd name="T21" fmla="*/ 125 h 213"/>
              <a:gd name="T22" fmla="*/ 173 w 213"/>
              <a:gd name="T23" fmla="*/ 107 h 213"/>
              <a:gd name="T24" fmla="*/ 107 w 213"/>
              <a:gd name="T25" fmla="*/ 173 h 213"/>
              <a:gd name="T26" fmla="*/ 40 w 213"/>
              <a:gd name="T27" fmla="*/ 107 h 213"/>
              <a:gd name="T28" fmla="*/ 107 w 213"/>
              <a:gd name="T29" fmla="*/ 125 h 213"/>
              <a:gd name="T30" fmla="*/ 53 w 213"/>
              <a:gd name="T31" fmla="*/ 73 h 213"/>
              <a:gd name="T32" fmla="*/ 67 w 213"/>
              <a:gd name="T33" fmla="*/ 53 h 213"/>
              <a:gd name="T34" fmla="*/ 80 w 213"/>
              <a:gd name="T35" fmla="*/ 73 h 213"/>
              <a:gd name="T36" fmla="*/ 67 w 213"/>
              <a:gd name="T37" fmla="*/ 93 h 213"/>
              <a:gd name="T38" fmla="*/ 53 w 213"/>
              <a:gd name="T39" fmla="*/ 73 h 213"/>
              <a:gd name="T40" fmla="*/ 133 w 213"/>
              <a:gd name="T41" fmla="*/ 73 h 213"/>
              <a:gd name="T42" fmla="*/ 147 w 213"/>
              <a:gd name="T43" fmla="*/ 53 h 213"/>
              <a:gd name="T44" fmla="*/ 160 w 213"/>
              <a:gd name="T45" fmla="*/ 73 h 213"/>
              <a:gd name="T46" fmla="*/ 147 w 213"/>
              <a:gd name="T47" fmla="*/ 93 h 213"/>
              <a:gd name="T48" fmla="*/ 133 w 213"/>
              <a:gd name="T49" fmla="*/ 7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3" h="213">
                <a:moveTo>
                  <a:pt x="107" y="213"/>
                </a:moveTo>
                <a:cubicBezTo>
                  <a:pt x="166" y="213"/>
                  <a:pt x="213" y="166"/>
                  <a:pt x="213" y="107"/>
                </a:cubicBezTo>
                <a:cubicBezTo>
                  <a:pt x="213" y="48"/>
                  <a:pt x="166" y="0"/>
                  <a:pt x="107" y="0"/>
                </a:cubicBez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3"/>
                  <a:pt x="107" y="213"/>
                </a:cubicBezTo>
                <a:close/>
                <a:moveTo>
                  <a:pt x="107" y="20"/>
                </a:moveTo>
                <a:cubicBezTo>
                  <a:pt x="155" y="20"/>
                  <a:pt x="193" y="59"/>
                  <a:pt x="193" y="107"/>
                </a:cubicBezTo>
                <a:cubicBezTo>
                  <a:pt x="193" y="155"/>
                  <a:pt x="155" y="193"/>
                  <a:pt x="107" y="193"/>
                </a:cubicBezTo>
                <a:cubicBezTo>
                  <a:pt x="59" y="193"/>
                  <a:pt x="20" y="155"/>
                  <a:pt x="20" y="107"/>
                </a:cubicBezTo>
                <a:cubicBezTo>
                  <a:pt x="20" y="59"/>
                  <a:pt x="59" y="20"/>
                  <a:pt x="107" y="20"/>
                </a:cubicBezTo>
                <a:close/>
                <a:moveTo>
                  <a:pt x="107" y="125"/>
                </a:moveTo>
                <a:cubicBezTo>
                  <a:pt x="131" y="125"/>
                  <a:pt x="154" y="118"/>
                  <a:pt x="173" y="107"/>
                </a:cubicBezTo>
                <a:cubicBezTo>
                  <a:pt x="170" y="144"/>
                  <a:pt x="141" y="173"/>
                  <a:pt x="107" y="173"/>
                </a:cubicBezTo>
                <a:cubicBezTo>
                  <a:pt x="72" y="173"/>
                  <a:pt x="43" y="144"/>
                  <a:pt x="40" y="107"/>
                </a:cubicBezTo>
                <a:cubicBezTo>
                  <a:pt x="60" y="118"/>
                  <a:pt x="83" y="125"/>
                  <a:pt x="107" y="125"/>
                </a:cubicBezTo>
                <a:close/>
                <a:moveTo>
                  <a:pt x="53" y="73"/>
                </a:moveTo>
                <a:cubicBezTo>
                  <a:pt x="53" y="62"/>
                  <a:pt x="59" y="53"/>
                  <a:pt x="67" y="53"/>
                </a:cubicBezTo>
                <a:cubicBezTo>
                  <a:pt x="74" y="53"/>
                  <a:pt x="80" y="62"/>
                  <a:pt x="80" y="73"/>
                </a:cubicBezTo>
                <a:cubicBezTo>
                  <a:pt x="80" y="84"/>
                  <a:pt x="74" y="93"/>
                  <a:pt x="67" y="93"/>
                </a:cubicBezTo>
                <a:cubicBezTo>
                  <a:pt x="59" y="93"/>
                  <a:pt x="53" y="84"/>
                  <a:pt x="53" y="73"/>
                </a:cubicBezTo>
                <a:close/>
                <a:moveTo>
                  <a:pt x="133" y="73"/>
                </a:moveTo>
                <a:cubicBezTo>
                  <a:pt x="133" y="62"/>
                  <a:pt x="139" y="53"/>
                  <a:pt x="147" y="53"/>
                </a:cubicBezTo>
                <a:cubicBezTo>
                  <a:pt x="154" y="53"/>
                  <a:pt x="160" y="62"/>
                  <a:pt x="160" y="73"/>
                </a:cubicBezTo>
                <a:cubicBezTo>
                  <a:pt x="160" y="84"/>
                  <a:pt x="154" y="93"/>
                  <a:pt x="147" y="93"/>
                </a:cubicBezTo>
                <a:cubicBezTo>
                  <a:pt x="139" y="93"/>
                  <a:pt x="133" y="84"/>
                  <a:pt x="133" y="7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76">
            <a:extLst>
              <a:ext uri="{FF2B5EF4-FFF2-40B4-BE49-F238E27FC236}">
                <a16:creationId xmlns:a16="http://schemas.microsoft.com/office/drawing/2014/main" id="{28A7871C-4B35-FC47-A116-D6935427EA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46964" y="3365287"/>
            <a:ext cx="630642" cy="624982"/>
          </a:xfrm>
          <a:custGeom>
            <a:avLst/>
            <a:gdLst>
              <a:gd name="T0" fmla="*/ 15280 w 23014"/>
              <a:gd name="T1" fmla="*/ 11440 h 22880"/>
              <a:gd name="T2" fmla="*/ 14188 w 23014"/>
              <a:gd name="T3" fmla="*/ 14132 h 22880"/>
              <a:gd name="T4" fmla="*/ 11494 w 23014"/>
              <a:gd name="T5" fmla="*/ 15252 h 22880"/>
              <a:gd name="T6" fmla="*/ 8800 w 23014"/>
              <a:gd name="T7" fmla="*/ 14132 h 22880"/>
              <a:gd name="T8" fmla="*/ 7680 w 23014"/>
              <a:gd name="T9" fmla="*/ 11440 h 22880"/>
              <a:gd name="T10" fmla="*/ 8800 w 23014"/>
              <a:gd name="T11" fmla="*/ 8746 h 22880"/>
              <a:gd name="T12" fmla="*/ 11494 w 23014"/>
              <a:gd name="T13" fmla="*/ 7626 h 22880"/>
              <a:gd name="T14" fmla="*/ 14188 w 23014"/>
              <a:gd name="T15" fmla="*/ 8746 h 22880"/>
              <a:gd name="T16" fmla="*/ 15280 w 23014"/>
              <a:gd name="T17" fmla="*/ 11440 h 22880"/>
              <a:gd name="T18" fmla="*/ 17200 w 23014"/>
              <a:gd name="T19" fmla="*/ 11440 h 22880"/>
              <a:gd name="T20" fmla="*/ 15520 w 23014"/>
              <a:gd name="T21" fmla="*/ 7386 h 22880"/>
              <a:gd name="T22" fmla="*/ 11494 w 23014"/>
              <a:gd name="T23" fmla="*/ 5732 h 22880"/>
              <a:gd name="T24" fmla="*/ 7440 w 23014"/>
              <a:gd name="T25" fmla="*/ 7386 h 22880"/>
              <a:gd name="T26" fmla="*/ 5760 w 23014"/>
              <a:gd name="T27" fmla="*/ 11440 h 22880"/>
              <a:gd name="T28" fmla="*/ 7440 w 23014"/>
              <a:gd name="T29" fmla="*/ 15466 h 22880"/>
              <a:gd name="T30" fmla="*/ 11494 w 23014"/>
              <a:gd name="T31" fmla="*/ 17146 h 22880"/>
              <a:gd name="T32" fmla="*/ 15520 w 23014"/>
              <a:gd name="T33" fmla="*/ 15466 h 22880"/>
              <a:gd name="T34" fmla="*/ 17200 w 23014"/>
              <a:gd name="T35" fmla="*/ 11440 h 22880"/>
              <a:gd name="T36" fmla="*/ 19094 w 23014"/>
              <a:gd name="T37" fmla="*/ 11440 h 22880"/>
              <a:gd name="T38" fmla="*/ 16880 w 23014"/>
              <a:gd name="T39" fmla="*/ 16826 h 22880"/>
              <a:gd name="T40" fmla="*/ 11494 w 23014"/>
              <a:gd name="T41" fmla="*/ 19066 h 22880"/>
              <a:gd name="T42" fmla="*/ 6108 w 23014"/>
              <a:gd name="T43" fmla="*/ 16826 h 22880"/>
              <a:gd name="T44" fmla="*/ 3868 w 23014"/>
              <a:gd name="T45" fmla="*/ 11440 h 22880"/>
              <a:gd name="T46" fmla="*/ 6108 w 23014"/>
              <a:gd name="T47" fmla="*/ 6052 h 22880"/>
              <a:gd name="T48" fmla="*/ 11494 w 23014"/>
              <a:gd name="T49" fmla="*/ 3812 h 22880"/>
              <a:gd name="T50" fmla="*/ 16880 w 23014"/>
              <a:gd name="T51" fmla="*/ 6052 h 22880"/>
              <a:gd name="T52" fmla="*/ 19094 w 23014"/>
              <a:gd name="T53" fmla="*/ 11440 h 22880"/>
              <a:gd name="T54" fmla="*/ 21014 w 23014"/>
              <a:gd name="T55" fmla="*/ 11440 h 22880"/>
              <a:gd name="T56" fmla="*/ 20240 w 23014"/>
              <a:gd name="T57" fmla="*/ 7732 h 22880"/>
              <a:gd name="T58" fmla="*/ 18214 w 23014"/>
              <a:gd name="T59" fmla="*/ 4692 h 22880"/>
              <a:gd name="T60" fmla="*/ 15174 w 23014"/>
              <a:gd name="T61" fmla="*/ 2666 h 22880"/>
              <a:gd name="T62" fmla="*/ 11494 w 23014"/>
              <a:gd name="T63" fmla="*/ 1920 h 22880"/>
              <a:gd name="T64" fmla="*/ 7788 w 23014"/>
              <a:gd name="T65" fmla="*/ 2666 h 22880"/>
              <a:gd name="T66" fmla="*/ 4748 w 23014"/>
              <a:gd name="T67" fmla="*/ 4692 h 22880"/>
              <a:gd name="T68" fmla="*/ 2720 w 23014"/>
              <a:gd name="T69" fmla="*/ 7732 h 22880"/>
              <a:gd name="T70" fmla="*/ 1948 w 23014"/>
              <a:gd name="T71" fmla="*/ 11440 h 22880"/>
              <a:gd name="T72" fmla="*/ 2720 w 23014"/>
              <a:gd name="T73" fmla="*/ 15146 h 22880"/>
              <a:gd name="T74" fmla="*/ 4748 w 23014"/>
              <a:gd name="T75" fmla="*/ 18160 h 22880"/>
              <a:gd name="T76" fmla="*/ 7788 w 23014"/>
              <a:gd name="T77" fmla="*/ 20212 h 22880"/>
              <a:gd name="T78" fmla="*/ 11494 w 23014"/>
              <a:gd name="T79" fmla="*/ 20960 h 22880"/>
              <a:gd name="T80" fmla="*/ 15174 w 23014"/>
              <a:gd name="T81" fmla="*/ 20212 h 22880"/>
              <a:gd name="T82" fmla="*/ 18214 w 23014"/>
              <a:gd name="T83" fmla="*/ 18160 h 22880"/>
              <a:gd name="T84" fmla="*/ 20240 w 23014"/>
              <a:gd name="T85" fmla="*/ 15146 h 22880"/>
              <a:gd name="T86" fmla="*/ 21014 w 23014"/>
              <a:gd name="T87" fmla="*/ 11440 h 22880"/>
              <a:gd name="T88" fmla="*/ 22908 w 23014"/>
              <a:gd name="T89" fmla="*/ 11440 h 22880"/>
              <a:gd name="T90" fmla="*/ 21388 w 23014"/>
              <a:gd name="T91" fmla="*/ 17172 h 22880"/>
              <a:gd name="T92" fmla="*/ 17228 w 23014"/>
              <a:gd name="T93" fmla="*/ 21332 h 22880"/>
              <a:gd name="T94" fmla="*/ 11494 w 23014"/>
              <a:gd name="T95" fmla="*/ 22880 h 22880"/>
              <a:gd name="T96" fmla="*/ 5734 w 23014"/>
              <a:gd name="T97" fmla="*/ 21332 h 22880"/>
              <a:gd name="T98" fmla="*/ 1600 w 23014"/>
              <a:gd name="T99" fmla="*/ 17172 h 22880"/>
              <a:gd name="T100" fmla="*/ 54 w 23014"/>
              <a:gd name="T101" fmla="*/ 11440 h 22880"/>
              <a:gd name="T102" fmla="*/ 1600 w 23014"/>
              <a:gd name="T103" fmla="*/ 5706 h 22880"/>
              <a:gd name="T104" fmla="*/ 5734 w 23014"/>
              <a:gd name="T105" fmla="*/ 1546 h 22880"/>
              <a:gd name="T106" fmla="*/ 11494 w 23014"/>
              <a:gd name="T107" fmla="*/ 0 h 22880"/>
              <a:gd name="T108" fmla="*/ 17228 w 23014"/>
              <a:gd name="T109" fmla="*/ 1546 h 22880"/>
              <a:gd name="T110" fmla="*/ 21388 w 23014"/>
              <a:gd name="T111" fmla="*/ 5706 h 22880"/>
              <a:gd name="T112" fmla="*/ 22908 w 23014"/>
              <a:gd name="T113" fmla="*/ 11440 h 2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14" h="22880">
                <a:moveTo>
                  <a:pt x="15280" y="11440"/>
                </a:moveTo>
                <a:cubicBezTo>
                  <a:pt x="15280" y="12488"/>
                  <a:pt x="14916" y="13386"/>
                  <a:pt x="14188" y="14132"/>
                </a:cubicBezTo>
                <a:cubicBezTo>
                  <a:pt x="13458" y="14880"/>
                  <a:pt x="12560" y="15252"/>
                  <a:pt x="11494" y="15252"/>
                </a:cubicBezTo>
                <a:cubicBezTo>
                  <a:pt x="10428" y="15252"/>
                  <a:pt x="9530" y="14880"/>
                  <a:pt x="8800" y="14132"/>
                </a:cubicBezTo>
                <a:cubicBezTo>
                  <a:pt x="8072" y="13386"/>
                  <a:pt x="7698" y="12488"/>
                  <a:pt x="7680" y="11440"/>
                </a:cubicBezTo>
                <a:cubicBezTo>
                  <a:pt x="7662" y="10390"/>
                  <a:pt x="8036" y="9492"/>
                  <a:pt x="8800" y="8746"/>
                </a:cubicBezTo>
                <a:cubicBezTo>
                  <a:pt x="9566" y="8000"/>
                  <a:pt x="10462" y="7626"/>
                  <a:pt x="11494" y="7626"/>
                </a:cubicBezTo>
                <a:cubicBezTo>
                  <a:pt x="12526" y="7626"/>
                  <a:pt x="13422" y="8000"/>
                  <a:pt x="14188" y="8746"/>
                </a:cubicBezTo>
                <a:cubicBezTo>
                  <a:pt x="14952" y="9492"/>
                  <a:pt x="15316" y="10390"/>
                  <a:pt x="15280" y="11440"/>
                </a:cubicBezTo>
                <a:close/>
                <a:moveTo>
                  <a:pt x="17200" y="11440"/>
                </a:moveTo>
                <a:cubicBezTo>
                  <a:pt x="17200" y="9858"/>
                  <a:pt x="16640" y="8506"/>
                  <a:pt x="15520" y="7386"/>
                </a:cubicBezTo>
                <a:cubicBezTo>
                  <a:pt x="14400" y="6266"/>
                  <a:pt x="13058" y="5714"/>
                  <a:pt x="11494" y="5732"/>
                </a:cubicBezTo>
                <a:cubicBezTo>
                  <a:pt x="9930" y="5750"/>
                  <a:pt x="8578" y="6302"/>
                  <a:pt x="7440" y="7386"/>
                </a:cubicBezTo>
                <a:cubicBezTo>
                  <a:pt x="6302" y="8470"/>
                  <a:pt x="5742" y="9822"/>
                  <a:pt x="5760" y="11440"/>
                </a:cubicBezTo>
                <a:cubicBezTo>
                  <a:pt x="5778" y="13058"/>
                  <a:pt x="6338" y="14400"/>
                  <a:pt x="7440" y="15466"/>
                </a:cubicBezTo>
                <a:cubicBezTo>
                  <a:pt x="8542" y="16532"/>
                  <a:pt x="9894" y="17092"/>
                  <a:pt x="11494" y="17146"/>
                </a:cubicBezTo>
                <a:cubicBezTo>
                  <a:pt x="13094" y="17200"/>
                  <a:pt x="14436" y="16640"/>
                  <a:pt x="15520" y="15466"/>
                </a:cubicBezTo>
                <a:cubicBezTo>
                  <a:pt x="16606" y="14292"/>
                  <a:pt x="17166" y="12950"/>
                  <a:pt x="17200" y="11440"/>
                </a:cubicBezTo>
                <a:close/>
                <a:moveTo>
                  <a:pt x="19094" y="11440"/>
                </a:moveTo>
                <a:cubicBezTo>
                  <a:pt x="19094" y="13538"/>
                  <a:pt x="18356" y="15332"/>
                  <a:pt x="16880" y="16826"/>
                </a:cubicBezTo>
                <a:cubicBezTo>
                  <a:pt x="15406" y="18320"/>
                  <a:pt x="13610" y="19066"/>
                  <a:pt x="11494" y="19066"/>
                </a:cubicBezTo>
                <a:cubicBezTo>
                  <a:pt x="9378" y="19066"/>
                  <a:pt x="7582" y="18320"/>
                  <a:pt x="6108" y="16826"/>
                </a:cubicBezTo>
                <a:cubicBezTo>
                  <a:pt x="4632" y="15332"/>
                  <a:pt x="3886" y="13538"/>
                  <a:pt x="3868" y="11440"/>
                </a:cubicBezTo>
                <a:cubicBezTo>
                  <a:pt x="3850" y="9342"/>
                  <a:pt x="4596" y="7546"/>
                  <a:pt x="6108" y="6052"/>
                </a:cubicBezTo>
                <a:cubicBezTo>
                  <a:pt x="7618" y="4560"/>
                  <a:pt x="9414" y="3812"/>
                  <a:pt x="11494" y="3812"/>
                </a:cubicBezTo>
                <a:cubicBezTo>
                  <a:pt x="13574" y="3812"/>
                  <a:pt x="15370" y="4560"/>
                  <a:pt x="16880" y="6052"/>
                </a:cubicBezTo>
                <a:cubicBezTo>
                  <a:pt x="18392" y="7546"/>
                  <a:pt x="19130" y="9342"/>
                  <a:pt x="19094" y="11440"/>
                </a:cubicBezTo>
                <a:close/>
                <a:moveTo>
                  <a:pt x="21014" y="11440"/>
                </a:moveTo>
                <a:cubicBezTo>
                  <a:pt x="21014" y="10142"/>
                  <a:pt x="20756" y="8906"/>
                  <a:pt x="20240" y="7732"/>
                </a:cubicBezTo>
                <a:cubicBezTo>
                  <a:pt x="19726" y="6560"/>
                  <a:pt x="19050" y="5546"/>
                  <a:pt x="18214" y="4692"/>
                </a:cubicBezTo>
                <a:cubicBezTo>
                  <a:pt x="17378" y="3840"/>
                  <a:pt x="16366" y="3164"/>
                  <a:pt x="15174" y="2666"/>
                </a:cubicBezTo>
                <a:cubicBezTo>
                  <a:pt x="13982" y="2168"/>
                  <a:pt x="12756" y="1920"/>
                  <a:pt x="11494" y="1920"/>
                </a:cubicBezTo>
                <a:cubicBezTo>
                  <a:pt x="10232" y="1920"/>
                  <a:pt x="8996" y="2168"/>
                  <a:pt x="7788" y="2666"/>
                </a:cubicBezTo>
                <a:cubicBezTo>
                  <a:pt x="6578" y="3164"/>
                  <a:pt x="5566" y="3840"/>
                  <a:pt x="4748" y="4692"/>
                </a:cubicBezTo>
                <a:cubicBezTo>
                  <a:pt x="3930" y="5546"/>
                  <a:pt x="3254" y="6560"/>
                  <a:pt x="2720" y="7732"/>
                </a:cubicBezTo>
                <a:cubicBezTo>
                  <a:pt x="2188" y="8906"/>
                  <a:pt x="1930" y="10142"/>
                  <a:pt x="1948" y="11440"/>
                </a:cubicBezTo>
                <a:cubicBezTo>
                  <a:pt x="1966" y="12738"/>
                  <a:pt x="2222" y="13972"/>
                  <a:pt x="2720" y="15146"/>
                </a:cubicBezTo>
                <a:cubicBezTo>
                  <a:pt x="3218" y="16320"/>
                  <a:pt x="3894" y="17324"/>
                  <a:pt x="4748" y="18160"/>
                </a:cubicBezTo>
                <a:cubicBezTo>
                  <a:pt x="5600" y="18994"/>
                  <a:pt x="6614" y="19680"/>
                  <a:pt x="7788" y="20212"/>
                </a:cubicBezTo>
                <a:cubicBezTo>
                  <a:pt x="8960" y="20746"/>
                  <a:pt x="10196" y="20994"/>
                  <a:pt x="11494" y="20960"/>
                </a:cubicBezTo>
                <a:cubicBezTo>
                  <a:pt x="12792" y="20924"/>
                  <a:pt x="14018" y="20674"/>
                  <a:pt x="15174" y="20212"/>
                </a:cubicBezTo>
                <a:cubicBezTo>
                  <a:pt x="16330" y="19750"/>
                  <a:pt x="17342" y="19066"/>
                  <a:pt x="18214" y="18160"/>
                </a:cubicBezTo>
                <a:cubicBezTo>
                  <a:pt x="19086" y="17252"/>
                  <a:pt x="19760" y="16248"/>
                  <a:pt x="20240" y="15146"/>
                </a:cubicBezTo>
                <a:cubicBezTo>
                  <a:pt x="20720" y="14044"/>
                  <a:pt x="20978" y="12808"/>
                  <a:pt x="21014" y="11440"/>
                </a:cubicBezTo>
                <a:close/>
                <a:moveTo>
                  <a:pt x="22908" y="11440"/>
                </a:moveTo>
                <a:cubicBezTo>
                  <a:pt x="22908" y="13520"/>
                  <a:pt x="22400" y="15430"/>
                  <a:pt x="21388" y="17172"/>
                </a:cubicBezTo>
                <a:cubicBezTo>
                  <a:pt x="20374" y="18914"/>
                  <a:pt x="18988" y="20302"/>
                  <a:pt x="17228" y="21332"/>
                </a:cubicBezTo>
                <a:cubicBezTo>
                  <a:pt x="15468" y="22364"/>
                  <a:pt x="13556" y="22880"/>
                  <a:pt x="11494" y="22880"/>
                </a:cubicBezTo>
                <a:cubicBezTo>
                  <a:pt x="9432" y="22880"/>
                  <a:pt x="7512" y="22364"/>
                  <a:pt x="5734" y="21332"/>
                </a:cubicBezTo>
                <a:cubicBezTo>
                  <a:pt x="3956" y="20302"/>
                  <a:pt x="2578" y="18914"/>
                  <a:pt x="1600" y="17172"/>
                </a:cubicBezTo>
                <a:cubicBezTo>
                  <a:pt x="622" y="15430"/>
                  <a:pt x="108" y="13520"/>
                  <a:pt x="54" y="11440"/>
                </a:cubicBezTo>
                <a:cubicBezTo>
                  <a:pt x="0" y="9360"/>
                  <a:pt x="516" y="7448"/>
                  <a:pt x="1600" y="5706"/>
                </a:cubicBezTo>
                <a:cubicBezTo>
                  <a:pt x="2686" y="3964"/>
                  <a:pt x="4062" y="2578"/>
                  <a:pt x="5734" y="1546"/>
                </a:cubicBezTo>
                <a:cubicBezTo>
                  <a:pt x="7406" y="514"/>
                  <a:pt x="9326" y="0"/>
                  <a:pt x="11494" y="0"/>
                </a:cubicBezTo>
                <a:cubicBezTo>
                  <a:pt x="13662" y="0"/>
                  <a:pt x="15574" y="514"/>
                  <a:pt x="17228" y="1546"/>
                </a:cubicBezTo>
                <a:cubicBezTo>
                  <a:pt x="18880" y="2578"/>
                  <a:pt x="20268" y="3964"/>
                  <a:pt x="21388" y="5706"/>
                </a:cubicBezTo>
                <a:cubicBezTo>
                  <a:pt x="22508" y="7448"/>
                  <a:pt x="23014" y="9360"/>
                  <a:pt x="22908" y="1144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33">
            <a:extLst>
              <a:ext uri="{FF2B5EF4-FFF2-40B4-BE49-F238E27FC236}">
                <a16:creationId xmlns:a16="http://schemas.microsoft.com/office/drawing/2014/main" id="{814E6DBE-0B9C-B04C-AF63-DE04DAA7B7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53251" y="3379307"/>
            <a:ext cx="550943" cy="548589"/>
          </a:xfrm>
          <a:custGeom>
            <a:avLst/>
            <a:gdLst>
              <a:gd name="T0" fmla="*/ 5386 w 24426"/>
              <a:gd name="T1" fmla="*/ 20000 h 24452"/>
              <a:gd name="T2" fmla="*/ 5120 w 24426"/>
              <a:gd name="T3" fmla="*/ 19332 h 24452"/>
              <a:gd name="T4" fmla="*/ 4454 w 24426"/>
              <a:gd name="T5" fmla="*/ 19066 h 24452"/>
              <a:gd name="T6" fmla="*/ 3786 w 24426"/>
              <a:gd name="T7" fmla="*/ 19332 h 24452"/>
              <a:gd name="T8" fmla="*/ 3494 w 24426"/>
              <a:gd name="T9" fmla="*/ 20000 h 24452"/>
              <a:gd name="T10" fmla="*/ 3786 w 24426"/>
              <a:gd name="T11" fmla="*/ 20666 h 24452"/>
              <a:gd name="T12" fmla="*/ 4454 w 24426"/>
              <a:gd name="T13" fmla="*/ 20960 h 24452"/>
              <a:gd name="T14" fmla="*/ 5120 w 24426"/>
              <a:gd name="T15" fmla="*/ 20666 h 24452"/>
              <a:gd name="T16" fmla="*/ 5386 w 24426"/>
              <a:gd name="T17" fmla="*/ 20000 h 24452"/>
              <a:gd name="T18" fmla="*/ 14986 w 24426"/>
              <a:gd name="T19" fmla="*/ 13760 h 24452"/>
              <a:gd name="T20" fmla="*/ 4826 w 24426"/>
              <a:gd name="T21" fmla="*/ 23920 h 24452"/>
              <a:gd name="T22" fmla="*/ 3494 w 24426"/>
              <a:gd name="T23" fmla="*/ 24452 h 24452"/>
              <a:gd name="T24" fmla="*/ 2134 w 24426"/>
              <a:gd name="T25" fmla="*/ 23920 h 24452"/>
              <a:gd name="T26" fmla="*/ 560 w 24426"/>
              <a:gd name="T27" fmla="*/ 22292 h 24452"/>
              <a:gd name="T28" fmla="*/ 0 w 24426"/>
              <a:gd name="T29" fmla="*/ 20960 h 24452"/>
              <a:gd name="T30" fmla="*/ 560 w 24426"/>
              <a:gd name="T31" fmla="*/ 19600 h 24452"/>
              <a:gd name="T32" fmla="*/ 10694 w 24426"/>
              <a:gd name="T33" fmla="*/ 9466 h 24452"/>
              <a:gd name="T34" fmla="*/ 12400 w 24426"/>
              <a:gd name="T35" fmla="*/ 12052 h 24452"/>
              <a:gd name="T36" fmla="*/ 14986 w 24426"/>
              <a:gd name="T37" fmla="*/ 13760 h 24452"/>
              <a:gd name="T38" fmla="*/ 24426 w 24426"/>
              <a:gd name="T39" fmla="*/ 7280 h 24452"/>
              <a:gd name="T40" fmla="*/ 24080 w 24426"/>
              <a:gd name="T41" fmla="*/ 8852 h 24452"/>
              <a:gd name="T42" fmla="*/ 21626 w 24426"/>
              <a:gd name="T43" fmla="*/ 12106 h 24452"/>
              <a:gd name="T44" fmla="*/ 17786 w 24426"/>
              <a:gd name="T45" fmla="*/ 13332 h 24452"/>
              <a:gd name="T46" fmla="*/ 13066 w 24426"/>
              <a:gd name="T47" fmla="*/ 11386 h 24452"/>
              <a:gd name="T48" fmla="*/ 11120 w 24426"/>
              <a:gd name="T49" fmla="*/ 6666 h 24452"/>
              <a:gd name="T50" fmla="*/ 13066 w 24426"/>
              <a:gd name="T51" fmla="*/ 1972 h 24452"/>
              <a:gd name="T52" fmla="*/ 17786 w 24426"/>
              <a:gd name="T53" fmla="*/ 0 h 24452"/>
              <a:gd name="T54" fmla="*/ 19574 w 24426"/>
              <a:gd name="T55" fmla="*/ 266 h 24452"/>
              <a:gd name="T56" fmla="*/ 21174 w 24426"/>
              <a:gd name="T57" fmla="*/ 960 h 24452"/>
              <a:gd name="T58" fmla="*/ 21414 w 24426"/>
              <a:gd name="T59" fmla="*/ 1360 h 24452"/>
              <a:gd name="T60" fmla="*/ 21174 w 24426"/>
              <a:gd name="T61" fmla="*/ 1786 h 24452"/>
              <a:gd name="T62" fmla="*/ 16826 w 24426"/>
              <a:gd name="T63" fmla="*/ 4292 h 24452"/>
              <a:gd name="T64" fmla="*/ 16826 w 24426"/>
              <a:gd name="T65" fmla="*/ 7626 h 24452"/>
              <a:gd name="T66" fmla="*/ 19706 w 24426"/>
              <a:gd name="T67" fmla="*/ 9226 h 24452"/>
              <a:gd name="T68" fmla="*/ 20880 w 24426"/>
              <a:gd name="T69" fmla="*/ 8506 h 24452"/>
              <a:gd name="T70" fmla="*/ 22880 w 24426"/>
              <a:gd name="T71" fmla="*/ 7306 h 24452"/>
              <a:gd name="T72" fmla="*/ 23946 w 24426"/>
              <a:gd name="T73" fmla="*/ 6772 h 24452"/>
              <a:gd name="T74" fmla="*/ 24294 w 24426"/>
              <a:gd name="T75" fmla="*/ 6906 h 24452"/>
              <a:gd name="T76" fmla="*/ 24426 w 24426"/>
              <a:gd name="T77" fmla="*/ 7280 h 24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426" h="24452">
                <a:moveTo>
                  <a:pt x="5386" y="20000"/>
                </a:moveTo>
                <a:cubicBezTo>
                  <a:pt x="5386" y="19750"/>
                  <a:pt x="5298" y="19528"/>
                  <a:pt x="5120" y="19332"/>
                </a:cubicBezTo>
                <a:cubicBezTo>
                  <a:pt x="4942" y="19138"/>
                  <a:pt x="4720" y="19048"/>
                  <a:pt x="4454" y="19066"/>
                </a:cubicBezTo>
                <a:cubicBezTo>
                  <a:pt x="4186" y="19084"/>
                  <a:pt x="3964" y="19172"/>
                  <a:pt x="3786" y="19332"/>
                </a:cubicBezTo>
                <a:cubicBezTo>
                  <a:pt x="3608" y="19492"/>
                  <a:pt x="3512" y="19714"/>
                  <a:pt x="3494" y="20000"/>
                </a:cubicBezTo>
                <a:cubicBezTo>
                  <a:pt x="3476" y="20284"/>
                  <a:pt x="3574" y="20506"/>
                  <a:pt x="3786" y="20666"/>
                </a:cubicBezTo>
                <a:cubicBezTo>
                  <a:pt x="4000" y="20826"/>
                  <a:pt x="4222" y="20924"/>
                  <a:pt x="4454" y="20960"/>
                </a:cubicBezTo>
                <a:cubicBezTo>
                  <a:pt x="4684" y="20994"/>
                  <a:pt x="4906" y="20898"/>
                  <a:pt x="5120" y="20666"/>
                </a:cubicBezTo>
                <a:cubicBezTo>
                  <a:pt x="5334" y="20434"/>
                  <a:pt x="5422" y="20212"/>
                  <a:pt x="5386" y="20000"/>
                </a:cubicBezTo>
                <a:close/>
                <a:moveTo>
                  <a:pt x="14986" y="13760"/>
                </a:moveTo>
                <a:lnTo>
                  <a:pt x="4826" y="23920"/>
                </a:lnTo>
                <a:cubicBezTo>
                  <a:pt x="4454" y="24274"/>
                  <a:pt x="4008" y="24452"/>
                  <a:pt x="3494" y="24452"/>
                </a:cubicBezTo>
                <a:cubicBezTo>
                  <a:pt x="2978" y="24452"/>
                  <a:pt x="2524" y="24274"/>
                  <a:pt x="2134" y="23920"/>
                </a:cubicBezTo>
                <a:lnTo>
                  <a:pt x="560" y="22292"/>
                </a:lnTo>
                <a:cubicBezTo>
                  <a:pt x="186" y="21938"/>
                  <a:pt x="0" y="21492"/>
                  <a:pt x="0" y="20960"/>
                </a:cubicBezTo>
                <a:cubicBezTo>
                  <a:pt x="0" y="20444"/>
                  <a:pt x="186" y="19990"/>
                  <a:pt x="560" y="19600"/>
                </a:cubicBezTo>
                <a:lnTo>
                  <a:pt x="10694" y="9466"/>
                </a:lnTo>
                <a:cubicBezTo>
                  <a:pt x="11084" y="10444"/>
                  <a:pt x="11654" y="11306"/>
                  <a:pt x="12400" y="12052"/>
                </a:cubicBezTo>
                <a:cubicBezTo>
                  <a:pt x="13146" y="12800"/>
                  <a:pt x="14008" y="13368"/>
                  <a:pt x="14986" y="13760"/>
                </a:cubicBezTo>
                <a:close/>
                <a:moveTo>
                  <a:pt x="24426" y="7280"/>
                </a:moveTo>
                <a:cubicBezTo>
                  <a:pt x="24426" y="7670"/>
                  <a:pt x="24312" y="8194"/>
                  <a:pt x="24080" y="8852"/>
                </a:cubicBezTo>
                <a:cubicBezTo>
                  <a:pt x="23600" y="10186"/>
                  <a:pt x="22782" y="11270"/>
                  <a:pt x="21626" y="12106"/>
                </a:cubicBezTo>
                <a:cubicBezTo>
                  <a:pt x="20472" y="12942"/>
                  <a:pt x="19192" y="13350"/>
                  <a:pt x="17786" y="13332"/>
                </a:cubicBezTo>
                <a:cubicBezTo>
                  <a:pt x="15938" y="13332"/>
                  <a:pt x="14364" y="12684"/>
                  <a:pt x="13066" y="11386"/>
                </a:cubicBezTo>
                <a:cubicBezTo>
                  <a:pt x="11768" y="10088"/>
                  <a:pt x="11120" y="8514"/>
                  <a:pt x="11120" y="6666"/>
                </a:cubicBezTo>
                <a:cubicBezTo>
                  <a:pt x="11120" y="4818"/>
                  <a:pt x="11768" y="3252"/>
                  <a:pt x="13066" y="1972"/>
                </a:cubicBezTo>
                <a:cubicBezTo>
                  <a:pt x="14364" y="692"/>
                  <a:pt x="15938" y="34"/>
                  <a:pt x="17786" y="0"/>
                </a:cubicBezTo>
                <a:cubicBezTo>
                  <a:pt x="18356" y="0"/>
                  <a:pt x="18952" y="88"/>
                  <a:pt x="19574" y="266"/>
                </a:cubicBezTo>
                <a:cubicBezTo>
                  <a:pt x="20196" y="444"/>
                  <a:pt x="20728" y="674"/>
                  <a:pt x="21174" y="960"/>
                </a:cubicBezTo>
                <a:cubicBezTo>
                  <a:pt x="21334" y="1066"/>
                  <a:pt x="21414" y="1200"/>
                  <a:pt x="21414" y="1360"/>
                </a:cubicBezTo>
                <a:cubicBezTo>
                  <a:pt x="21414" y="1520"/>
                  <a:pt x="21334" y="1662"/>
                  <a:pt x="21174" y="1786"/>
                </a:cubicBezTo>
                <a:lnTo>
                  <a:pt x="16826" y="4292"/>
                </a:lnTo>
                <a:lnTo>
                  <a:pt x="16826" y="7626"/>
                </a:lnTo>
                <a:lnTo>
                  <a:pt x="19706" y="9226"/>
                </a:lnTo>
                <a:cubicBezTo>
                  <a:pt x="19742" y="9190"/>
                  <a:pt x="20134" y="8950"/>
                  <a:pt x="20880" y="8506"/>
                </a:cubicBezTo>
                <a:cubicBezTo>
                  <a:pt x="21626" y="8062"/>
                  <a:pt x="22294" y="7662"/>
                  <a:pt x="22880" y="7306"/>
                </a:cubicBezTo>
                <a:cubicBezTo>
                  <a:pt x="23466" y="6950"/>
                  <a:pt x="23822" y="6772"/>
                  <a:pt x="23946" y="6772"/>
                </a:cubicBezTo>
                <a:cubicBezTo>
                  <a:pt x="24088" y="6772"/>
                  <a:pt x="24204" y="6818"/>
                  <a:pt x="24294" y="6906"/>
                </a:cubicBezTo>
                <a:cubicBezTo>
                  <a:pt x="24382" y="6994"/>
                  <a:pt x="24426" y="7120"/>
                  <a:pt x="24426" y="7280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122">
            <a:extLst>
              <a:ext uri="{FF2B5EF4-FFF2-40B4-BE49-F238E27FC236}">
                <a16:creationId xmlns:a16="http://schemas.microsoft.com/office/drawing/2014/main" id="{24BB1933-EC11-1340-9BFF-EB18171955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038074" y="3400936"/>
            <a:ext cx="585216" cy="535916"/>
          </a:xfrm>
          <a:custGeom>
            <a:avLst/>
            <a:gdLst>
              <a:gd name="T0" fmla="*/ 9520 w 28560"/>
              <a:gd name="T1" fmla="*/ 9280 h 26214"/>
              <a:gd name="T2" fmla="*/ 6826 w 28560"/>
              <a:gd name="T3" fmla="*/ 15786 h 26214"/>
              <a:gd name="T4" fmla="*/ 13334 w 28560"/>
              <a:gd name="T5" fmla="*/ 13094 h 26214"/>
              <a:gd name="T6" fmla="*/ 22854 w 28560"/>
              <a:gd name="T7" fmla="*/ 18800 h 26214"/>
              <a:gd name="T8" fmla="*/ 21520 w 28560"/>
              <a:gd name="T9" fmla="*/ 22054 h 26214"/>
              <a:gd name="T10" fmla="*/ 24774 w 28560"/>
              <a:gd name="T11" fmla="*/ 20720 h 26214"/>
              <a:gd name="T12" fmla="*/ 22854 w 28560"/>
              <a:gd name="T13" fmla="*/ 3574 h 26214"/>
              <a:gd name="T14" fmla="*/ 21520 w 28560"/>
              <a:gd name="T15" fmla="*/ 6826 h 26214"/>
              <a:gd name="T16" fmla="*/ 24774 w 28560"/>
              <a:gd name="T17" fmla="*/ 5466 h 26214"/>
              <a:gd name="T18" fmla="*/ 18934 w 28560"/>
              <a:gd name="T19" fmla="*/ 14774 h 26214"/>
              <a:gd name="T20" fmla="*/ 15920 w 28560"/>
              <a:gd name="T21" fmla="*/ 16426 h 26214"/>
              <a:gd name="T22" fmla="*/ 17254 w 28560"/>
              <a:gd name="T23" fmla="*/ 18720 h 26214"/>
              <a:gd name="T24" fmla="*/ 14560 w 28560"/>
              <a:gd name="T25" fmla="*/ 20826 h 26214"/>
              <a:gd name="T26" fmla="*/ 11360 w 28560"/>
              <a:gd name="T27" fmla="*/ 22266 h 26214"/>
              <a:gd name="T28" fmla="*/ 7840 w 28560"/>
              <a:gd name="T29" fmla="*/ 22506 h 26214"/>
              <a:gd name="T30" fmla="*/ 6240 w 28560"/>
              <a:gd name="T31" fmla="*/ 19494 h 26214"/>
              <a:gd name="T32" fmla="*/ 3866 w 28560"/>
              <a:gd name="T33" fmla="*/ 20826 h 26214"/>
              <a:gd name="T34" fmla="*/ 2454 w 28560"/>
              <a:gd name="T35" fmla="*/ 17360 h 26214"/>
              <a:gd name="T36" fmla="*/ 346 w 28560"/>
              <a:gd name="T37" fmla="*/ 14880 h 26214"/>
              <a:gd name="T38" fmla="*/ 0 w 28560"/>
              <a:gd name="T39" fmla="*/ 11680 h 26214"/>
              <a:gd name="T40" fmla="*/ 2640 w 28560"/>
              <a:gd name="T41" fmla="*/ 10880 h 26214"/>
              <a:gd name="T42" fmla="*/ 1680 w 28560"/>
              <a:gd name="T43" fmla="*/ 7760 h 26214"/>
              <a:gd name="T44" fmla="*/ 4186 w 28560"/>
              <a:gd name="T45" fmla="*/ 5254 h 26214"/>
              <a:gd name="T46" fmla="*/ 7360 w 28560"/>
              <a:gd name="T47" fmla="*/ 6214 h 26214"/>
              <a:gd name="T48" fmla="*/ 10906 w 28560"/>
              <a:gd name="T49" fmla="*/ 3574 h 26214"/>
              <a:gd name="T50" fmla="*/ 11706 w 28560"/>
              <a:gd name="T51" fmla="*/ 6214 h 26214"/>
              <a:gd name="T52" fmla="*/ 14880 w 28560"/>
              <a:gd name="T53" fmla="*/ 5254 h 26214"/>
              <a:gd name="T54" fmla="*/ 17226 w 28560"/>
              <a:gd name="T55" fmla="*/ 8026 h 26214"/>
              <a:gd name="T56" fmla="*/ 16426 w 28560"/>
              <a:gd name="T57" fmla="*/ 10960 h 26214"/>
              <a:gd name="T58" fmla="*/ 19040 w 28560"/>
              <a:gd name="T59" fmla="*/ 11734 h 26214"/>
              <a:gd name="T60" fmla="*/ 26346 w 28560"/>
              <a:gd name="T61" fmla="*/ 22214 h 26214"/>
              <a:gd name="T62" fmla="*/ 26614 w 28560"/>
              <a:gd name="T63" fmla="*/ 25146 h 26214"/>
              <a:gd name="T64" fmla="*/ 23306 w 28560"/>
              <a:gd name="T65" fmla="*/ 24506 h 26214"/>
              <a:gd name="T66" fmla="*/ 21626 w 28560"/>
              <a:gd name="T67" fmla="*/ 25494 h 26214"/>
              <a:gd name="T68" fmla="*/ 19040 w 28560"/>
              <a:gd name="T69" fmla="*/ 25040 h 26214"/>
              <a:gd name="T70" fmla="*/ 17146 w 28560"/>
              <a:gd name="T71" fmla="*/ 21760 h 26214"/>
              <a:gd name="T72" fmla="*/ 19814 w 28560"/>
              <a:gd name="T73" fmla="*/ 18426 h 26214"/>
              <a:gd name="T74" fmla="*/ 19626 w 28560"/>
              <a:gd name="T75" fmla="*/ 15974 h 26214"/>
              <a:gd name="T76" fmla="*/ 21626 w 28560"/>
              <a:gd name="T77" fmla="*/ 15920 h 26214"/>
              <a:gd name="T78" fmla="*/ 23306 w 28560"/>
              <a:gd name="T79" fmla="*/ 16934 h 26214"/>
              <a:gd name="T80" fmla="*/ 26614 w 28560"/>
              <a:gd name="T81" fmla="*/ 16266 h 26214"/>
              <a:gd name="T82" fmla="*/ 26346 w 28560"/>
              <a:gd name="T83" fmla="*/ 19200 h 26214"/>
              <a:gd name="T84" fmla="*/ 28560 w 28560"/>
              <a:gd name="T85" fmla="*/ 6506 h 26214"/>
              <a:gd name="T86" fmla="*/ 26666 w 28560"/>
              <a:gd name="T87" fmla="*/ 9814 h 26214"/>
              <a:gd name="T88" fmla="*/ 24080 w 28560"/>
              <a:gd name="T89" fmla="*/ 10266 h 26214"/>
              <a:gd name="T90" fmla="*/ 22400 w 28560"/>
              <a:gd name="T91" fmla="*/ 9254 h 26214"/>
              <a:gd name="T92" fmla="*/ 19120 w 28560"/>
              <a:gd name="T93" fmla="*/ 9920 h 26214"/>
              <a:gd name="T94" fmla="*/ 19360 w 28560"/>
              <a:gd name="T95" fmla="*/ 6986 h 26214"/>
              <a:gd name="T96" fmla="*/ 19360 w 28560"/>
              <a:gd name="T97" fmla="*/ 3974 h 26214"/>
              <a:gd name="T98" fmla="*/ 19120 w 28560"/>
              <a:gd name="T99" fmla="*/ 1040 h 26214"/>
              <a:gd name="T100" fmla="*/ 20960 w 28560"/>
              <a:gd name="T101" fmla="*/ 0 h 26214"/>
              <a:gd name="T102" fmla="*/ 22854 w 28560"/>
              <a:gd name="T103" fmla="*/ 1654 h 26214"/>
              <a:gd name="T104" fmla="*/ 24774 w 28560"/>
              <a:gd name="T105" fmla="*/ 0 h 26214"/>
              <a:gd name="T106" fmla="*/ 25920 w 28560"/>
              <a:gd name="T107" fmla="*/ 3200 h 26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560" h="26214">
                <a:moveTo>
                  <a:pt x="13334" y="13094"/>
                </a:moveTo>
                <a:cubicBezTo>
                  <a:pt x="13334" y="12044"/>
                  <a:pt x="12960" y="11146"/>
                  <a:pt x="12214" y="10400"/>
                </a:cubicBezTo>
                <a:cubicBezTo>
                  <a:pt x="11466" y="9654"/>
                  <a:pt x="10568" y="9280"/>
                  <a:pt x="9520" y="9280"/>
                </a:cubicBezTo>
                <a:cubicBezTo>
                  <a:pt x="8472" y="9280"/>
                  <a:pt x="7574" y="9654"/>
                  <a:pt x="6826" y="10400"/>
                </a:cubicBezTo>
                <a:cubicBezTo>
                  <a:pt x="6080" y="11146"/>
                  <a:pt x="5706" y="12044"/>
                  <a:pt x="5706" y="13094"/>
                </a:cubicBezTo>
                <a:cubicBezTo>
                  <a:pt x="5706" y="14142"/>
                  <a:pt x="6080" y="15040"/>
                  <a:pt x="6826" y="15786"/>
                </a:cubicBezTo>
                <a:cubicBezTo>
                  <a:pt x="7574" y="16534"/>
                  <a:pt x="8472" y="16906"/>
                  <a:pt x="9520" y="16906"/>
                </a:cubicBezTo>
                <a:cubicBezTo>
                  <a:pt x="10568" y="16906"/>
                  <a:pt x="11466" y="16534"/>
                  <a:pt x="12214" y="15786"/>
                </a:cubicBezTo>
                <a:cubicBezTo>
                  <a:pt x="12960" y="15040"/>
                  <a:pt x="13334" y="14142"/>
                  <a:pt x="13334" y="13094"/>
                </a:cubicBezTo>
                <a:close/>
                <a:moveTo>
                  <a:pt x="24774" y="20720"/>
                </a:moveTo>
                <a:cubicBezTo>
                  <a:pt x="24774" y="20204"/>
                  <a:pt x="24578" y="19752"/>
                  <a:pt x="24186" y="19360"/>
                </a:cubicBezTo>
                <a:cubicBezTo>
                  <a:pt x="23796" y="18968"/>
                  <a:pt x="23352" y="18782"/>
                  <a:pt x="22854" y="18800"/>
                </a:cubicBezTo>
                <a:cubicBezTo>
                  <a:pt x="22356" y="18818"/>
                  <a:pt x="21912" y="19004"/>
                  <a:pt x="21520" y="19360"/>
                </a:cubicBezTo>
                <a:cubicBezTo>
                  <a:pt x="21128" y="19716"/>
                  <a:pt x="20942" y="20168"/>
                  <a:pt x="20960" y="20720"/>
                </a:cubicBezTo>
                <a:cubicBezTo>
                  <a:pt x="20960" y="21236"/>
                  <a:pt x="21146" y="21680"/>
                  <a:pt x="21520" y="22054"/>
                </a:cubicBezTo>
                <a:cubicBezTo>
                  <a:pt x="21894" y="22426"/>
                  <a:pt x="22338" y="22614"/>
                  <a:pt x="22854" y="22614"/>
                </a:cubicBezTo>
                <a:cubicBezTo>
                  <a:pt x="23368" y="22614"/>
                  <a:pt x="23822" y="22426"/>
                  <a:pt x="24214" y="22054"/>
                </a:cubicBezTo>
                <a:cubicBezTo>
                  <a:pt x="24604" y="21680"/>
                  <a:pt x="24792" y="21236"/>
                  <a:pt x="24774" y="20720"/>
                </a:cubicBezTo>
                <a:close/>
                <a:moveTo>
                  <a:pt x="24774" y="5466"/>
                </a:moveTo>
                <a:cubicBezTo>
                  <a:pt x="24774" y="4952"/>
                  <a:pt x="24578" y="4506"/>
                  <a:pt x="24186" y="4134"/>
                </a:cubicBezTo>
                <a:cubicBezTo>
                  <a:pt x="23796" y="3760"/>
                  <a:pt x="23352" y="3574"/>
                  <a:pt x="22854" y="3574"/>
                </a:cubicBezTo>
                <a:cubicBezTo>
                  <a:pt x="22356" y="3574"/>
                  <a:pt x="21912" y="3760"/>
                  <a:pt x="21520" y="4134"/>
                </a:cubicBezTo>
                <a:cubicBezTo>
                  <a:pt x="21128" y="4506"/>
                  <a:pt x="20942" y="4952"/>
                  <a:pt x="20960" y="5466"/>
                </a:cubicBezTo>
                <a:cubicBezTo>
                  <a:pt x="20960" y="6000"/>
                  <a:pt x="21146" y="6454"/>
                  <a:pt x="21520" y="6826"/>
                </a:cubicBezTo>
                <a:cubicBezTo>
                  <a:pt x="21894" y="7200"/>
                  <a:pt x="22338" y="7386"/>
                  <a:pt x="22854" y="7386"/>
                </a:cubicBezTo>
                <a:cubicBezTo>
                  <a:pt x="23368" y="7386"/>
                  <a:pt x="23822" y="7200"/>
                  <a:pt x="24214" y="6826"/>
                </a:cubicBezTo>
                <a:cubicBezTo>
                  <a:pt x="24604" y="6454"/>
                  <a:pt x="24792" y="6000"/>
                  <a:pt x="24774" y="5466"/>
                </a:cubicBezTo>
                <a:close/>
                <a:moveTo>
                  <a:pt x="19040" y="11734"/>
                </a:moveTo>
                <a:lnTo>
                  <a:pt x="19040" y="14480"/>
                </a:lnTo>
                <a:cubicBezTo>
                  <a:pt x="19040" y="14586"/>
                  <a:pt x="19004" y="14684"/>
                  <a:pt x="18934" y="14774"/>
                </a:cubicBezTo>
                <a:cubicBezTo>
                  <a:pt x="18862" y="14862"/>
                  <a:pt x="18792" y="14916"/>
                  <a:pt x="18720" y="14934"/>
                </a:cubicBezTo>
                <a:lnTo>
                  <a:pt x="16400" y="15306"/>
                </a:lnTo>
                <a:cubicBezTo>
                  <a:pt x="16294" y="15644"/>
                  <a:pt x="16134" y="16018"/>
                  <a:pt x="15920" y="16426"/>
                </a:cubicBezTo>
                <a:cubicBezTo>
                  <a:pt x="16258" y="16906"/>
                  <a:pt x="16702" y="17476"/>
                  <a:pt x="17254" y="18134"/>
                </a:cubicBezTo>
                <a:cubicBezTo>
                  <a:pt x="17324" y="18240"/>
                  <a:pt x="17360" y="18338"/>
                  <a:pt x="17360" y="18426"/>
                </a:cubicBezTo>
                <a:cubicBezTo>
                  <a:pt x="17360" y="18552"/>
                  <a:pt x="17324" y="18648"/>
                  <a:pt x="17254" y="18720"/>
                </a:cubicBezTo>
                <a:cubicBezTo>
                  <a:pt x="17040" y="19022"/>
                  <a:pt x="16632" y="19466"/>
                  <a:pt x="16026" y="20054"/>
                </a:cubicBezTo>
                <a:cubicBezTo>
                  <a:pt x="15422" y="20640"/>
                  <a:pt x="15040" y="20934"/>
                  <a:pt x="14880" y="20934"/>
                </a:cubicBezTo>
                <a:cubicBezTo>
                  <a:pt x="14756" y="20934"/>
                  <a:pt x="14648" y="20898"/>
                  <a:pt x="14560" y="20826"/>
                </a:cubicBezTo>
                <a:lnTo>
                  <a:pt x="12854" y="19494"/>
                </a:lnTo>
                <a:cubicBezTo>
                  <a:pt x="12480" y="19688"/>
                  <a:pt x="12098" y="19840"/>
                  <a:pt x="11706" y="19946"/>
                </a:cubicBezTo>
                <a:cubicBezTo>
                  <a:pt x="11600" y="21014"/>
                  <a:pt x="11484" y="21786"/>
                  <a:pt x="11360" y="22266"/>
                </a:cubicBezTo>
                <a:cubicBezTo>
                  <a:pt x="11288" y="22498"/>
                  <a:pt x="11138" y="22614"/>
                  <a:pt x="10906" y="22614"/>
                </a:cubicBezTo>
                <a:lnTo>
                  <a:pt x="8134" y="22614"/>
                </a:lnTo>
                <a:cubicBezTo>
                  <a:pt x="8026" y="22614"/>
                  <a:pt x="7928" y="22578"/>
                  <a:pt x="7840" y="22506"/>
                </a:cubicBezTo>
                <a:cubicBezTo>
                  <a:pt x="7752" y="22436"/>
                  <a:pt x="7706" y="22346"/>
                  <a:pt x="7706" y="22240"/>
                </a:cubicBezTo>
                <a:lnTo>
                  <a:pt x="7360" y="19974"/>
                </a:lnTo>
                <a:cubicBezTo>
                  <a:pt x="7022" y="19866"/>
                  <a:pt x="6648" y="19706"/>
                  <a:pt x="6240" y="19494"/>
                </a:cubicBezTo>
                <a:lnTo>
                  <a:pt x="4480" y="20826"/>
                </a:lnTo>
                <a:cubicBezTo>
                  <a:pt x="4408" y="20898"/>
                  <a:pt x="4312" y="20934"/>
                  <a:pt x="4186" y="20934"/>
                </a:cubicBezTo>
                <a:cubicBezTo>
                  <a:pt x="4080" y="20934"/>
                  <a:pt x="3974" y="20898"/>
                  <a:pt x="3866" y="20826"/>
                </a:cubicBezTo>
                <a:cubicBezTo>
                  <a:pt x="2444" y="19494"/>
                  <a:pt x="1734" y="18694"/>
                  <a:pt x="1734" y="18426"/>
                </a:cubicBezTo>
                <a:cubicBezTo>
                  <a:pt x="1734" y="18338"/>
                  <a:pt x="1768" y="18248"/>
                  <a:pt x="1840" y="18160"/>
                </a:cubicBezTo>
                <a:cubicBezTo>
                  <a:pt x="1928" y="18018"/>
                  <a:pt x="2134" y="17752"/>
                  <a:pt x="2454" y="17360"/>
                </a:cubicBezTo>
                <a:cubicBezTo>
                  <a:pt x="2774" y="16968"/>
                  <a:pt x="3004" y="16666"/>
                  <a:pt x="3146" y="16454"/>
                </a:cubicBezTo>
                <a:cubicBezTo>
                  <a:pt x="2916" y="16026"/>
                  <a:pt x="2738" y="15618"/>
                  <a:pt x="2614" y="15226"/>
                </a:cubicBezTo>
                <a:lnTo>
                  <a:pt x="346" y="14880"/>
                </a:lnTo>
                <a:cubicBezTo>
                  <a:pt x="258" y="14862"/>
                  <a:pt x="178" y="14818"/>
                  <a:pt x="106" y="14746"/>
                </a:cubicBezTo>
                <a:cubicBezTo>
                  <a:pt x="36" y="14676"/>
                  <a:pt x="0" y="14578"/>
                  <a:pt x="0" y="14454"/>
                </a:cubicBezTo>
                <a:lnTo>
                  <a:pt x="0" y="11680"/>
                </a:lnTo>
                <a:cubicBezTo>
                  <a:pt x="0" y="11592"/>
                  <a:pt x="36" y="11502"/>
                  <a:pt x="106" y="11414"/>
                </a:cubicBezTo>
                <a:cubicBezTo>
                  <a:pt x="178" y="11324"/>
                  <a:pt x="258" y="11272"/>
                  <a:pt x="346" y="11254"/>
                </a:cubicBezTo>
                <a:lnTo>
                  <a:pt x="2640" y="10880"/>
                </a:lnTo>
                <a:cubicBezTo>
                  <a:pt x="2764" y="10542"/>
                  <a:pt x="2924" y="10168"/>
                  <a:pt x="3120" y="9760"/>
                </a:cubicBezTo>
                <a:cubicBezTo>
                  <a:pt x="2782" y="9280"/>
                  <a:pt x="2338" y="8712"/>
                  <a:pt x="1786" y="8054"/>
                </a:cubicBezTo>
                <a:cubicBezTo>
                  <a:pt x="1716" y="7946"/>
                  <a:pt x="1680" y="7848"/>
                  <a:pt x="1680" y="7760"/>
                </a:cubicBezTo>
                <a:cubicBezTo>
                  <a:pt x="1680" y="7636"/>
                  <a:pt x="1716" y="7528"/>
                  <a:pt x="1786" y="7440"/>
                </a:cubicBezTo>
                <a:cubicBezTo>
                  <a:pt x="2000" y="7156"/>
                  <a:pt x="2408" y="6720"/>
                  <a:pt x="3014" y="6134"/>
                </a:cubicBezTo>
                <a:cubicBezTo>
                  <a:pt x="3618" y="5546"/>
                  <a:pt x="4008" y="5254"/>
                  <a:pt x="4186" y="5254"/>
                </a:cubicBezTo>
                <a:cubicBezTo>
                  <a:pt x="4294" y="5254"/>
                  <a:pt x="4400" y="5288"/>
                  <a:pt x="4506" y="5360"/>
                </a:cubicBezTo>
                <a:lnTo>
                  <a:pt x="6214" y="6694"/>
                </a:lnTo>
                <a:cubicBezTo>
                  <a:pt x="6552" y="6516"/>
                  <a:pt x="6934" y="6356"/>
                  <a:pt x="7360" y="6214"/>
                </a:cubicBezTo>
                <a:cubicBezTo>
                  <a:pt x="7466" y="5146"/>
                  <a:pt x="7582" y="4382"/>
                  <a:pt x="7706" y="3920"/>
                </a:cubicBezTo>
                <a:cubicBezTo>
                  <a:pt x="7760" y="3688"/>
                  <a:pt x="7902" y="3574"/>
                  <a:pt x="8134" y="3574"/>
                </a:cubicBezTo>
                <a:lnTo>
                  <a:pt x="10906" y="3574"/>
                </a:lnTo>
                <a:cubicBezTo>
                  <a:pt x="11014" y="3574"/>
                  <a:pt x="11112" y="3608"/>
                  <a:pt x="11200" y="3680"/>
                </a:cubicBezTo>
                <a:cubicBezTo>
                  <a:pt x="11288" y="3752"/>
                  <a:pt x="11342" y="3840"/>
                  <a:pt x="11360" y="3946"/>
                </a:cubicBezTo>
                <a:lnTo>
                  <a:pt x="11706" y="6214"/>
                </a:lnTo>
                <a:cubicBezTo>
                  <a:pt x="12044" y="6320"/>
                  <a:pt x="12418" y="6472"/>
                  <a:pt x="12826" y="6666"/>
                </a:cubicBezTo>
                <a:lnTo>
                  <a:pt x="14560" y="5360"/>
                </a:lnTo>
                <a:cubicBezTo>
                  <a:pt x="14648" y="5288"/>
                  <a:pt x="14756" y="5254"/>
                  <a:pt x="14880" y="5254"/>
                </a:cubicBezTo>
                <a:cubicBezTo>
                  <a:pt x="14986" y="5254"/>
                  <a:pt x="15084" y="5288"/>
                  <a:pt x="15174" y="5360"/>
                </a:cubicBezTo>
                <a:cubicBezTo>
                  <a:pt x="16614" y="6694"/>
                  <a:pt x="17334" y="7494"/>
                  <a:pt x="17334" y="7760"/>
                </a:cubicBezTo>
                <a:cubicBezTo>
                  <a:pt x="17334" y="7848"/>
                  <a:pt x="17298" y="7938"/>
                  <a:pt x="17226" y="8026"/>
                </a:cubicBezTo>
                <a:cubicBezTo>
                  <a:pt x="17102" y="8186"/>
                  <a:pt x="16888" y="8454"/>
                  <a:pt x="16586" y="8826"/>
                </a:cubicBezTo>
                <a:cubicBezTo>
                  <a:pt x="16284" y="9200"/>
                  <a:pt x="16062" y="9502"/>
                  <a:pt x="15920" y="9734"/>
                </a:cubicBezTo>
                <a:cubicBezTo>
                  <a:pt x="16152" y="10214"/>
                  <a:pt x="16320" y="10622"/>
                  <a:pt x="16426" y="10960"/>
                </a:cubicBezTo>
                <a:lnTo>
                  <a:pt x="18694" y="11280"/>
                </a:lnTo>
                <a:cubicBezTo>
                  <a:pt x="18800" y="11316"/>
                  <a:pt x="18880" y="11368"/>
                  <a:pt x="18934" y="11440"/>
                </a:cubicBezTo>
                <a:cubicBezTo>
                  <a:pt x="18986" y="11512"/>
                  <a:pt x="19022" y="11608"/>
                  <a:pt x="19040" y="11734"/>
                </a:cubicBezTo>
                <a:close/>
                <a:moveTo>
                  <a:pt x="28560" y="19680"/>
                </a:moveTo>
                <a:lnTo>
                  <a:pt x="28560" y="21760"/>
                </a:lnTo>
                <a:cubicBezTo>
                  <a:pt x="28560" y="21920"/>
                  <a:pt x="27822" y="22072"/>
                  <a:pt x="26346" y="22214"/>
                </a:cubicBezTo>
                <a:cubicBezTo>
                  <a:pt x="26240" y="22480"/>
                  <a:pt x="26098" y="22738"/>
                  <a:pt x="25920" y="22986"/>
                </a:cubicBezTo>
                <a:cubicBezTo>
                  <a:pt x="26418" y="24106"/>
                  <a:pt x="26666" y="24792"/>
                  <a:pt x="26666" y="25040"/>
                </a:cubicBezTo>
                <a:cubicBezTo>
                  <a:pt x="26666" y="25076"/>
                  <a:pt x="26648" y="25112"/>
                  <a:pt x="26614" y="25146"/>
                </a:cubicBezTo>
                <a:cubicBezTo>
                  <a:pt x="25404" y="25858"/>
                  <a:pt x="24792" y="26214"/>
                  <a:pt x="24774" y="26214"/>
                </a:cubicBezTo>
                <a:cubicBezTo>
                  <a:pt x="24684" y="26214"/>
                  <a:pt x="24454" y="25974"/>
                  <a:pt x="24080" y="25494"/>
                </a:cubicBezTo>
                <a:cubicBezTo>
                  <a:pt x="23706" y="25014"/>
                  <a:pt x="23448" y="24684"/>
                  <a:pt x="23306" y="24506"/>
                </a:cubicBezTo>
                <a:cubicBezTo>
                  <a:pt x="23112" y="24524"/>
                  <a:pt x="22960" y="24534"/>
                  <a:pt x="22854" y="24534"/>
                </a:cubicBezTo>
                <a:cubicBezTo>
                  <a:pt x="22746" y="24534"/>
                  <a:pt x="22596" y="24524"/>
                  <a:pt x="22400" y="24506"/>
                </a:cubicBezTo>
                <a:cubicBezTo>
                  <a:pt x="22276" y="24702"/>
                  <a:pt x="22018" y="25032"/>
                  <a:pt x="21626" y="25494"/>
                </a:cubicBezTo>
                <a:cubicBezTo>
                  <a:pt x="21236" y="25956"/>
                  <a:pt x="21014" y="26196"/>
                  <a:pt x="20960" y="26214"/>
                </a:cubicBezTo>
                <a:cubicBezTo>
                  <a:pt x="20942" y="26214"/>
                  <a:pt x="20328" y="25858"/>
                  <a:pt x="19120" y="25146"/>
                </a:cubicBezTo>
                <a:cubicBezTo>
                  <a:pt x="19066" y="25112"/>
                  <a:pt x="19040" y="25076"/>
                  <a:pt x="19040" y="25040"/>
                </a:cubicBezTo>
                <a:cubicBezTo>
                  <a:pt x="19040" y="24792"/>
                  <a:pt x="19298" y="24106"/>
                  <a:pt x="19814" y="22986"/>
                </a:cubicBezTo>
                <a:cubicBezTo>
                  <a:pt x="19636" y="22738"/>
                  <a:pt x="19484" y="22480"/>
                  <a:pt x="19360" y="22214"/>
                </a:cubicBezTo>
                <a:cubicBezTo>
                  <a:pt x="17884" y="22072"/>
                  <a:pt x="17146" y="21920"/>
                  <a:pt x="17146" y="21760"/>
                </a:cubicBezTo>
                <a:lnTo>
                  <a:pt x="17146" y="19680"/>
                </a:lnTo>
                <a:cubicBezTo>
                  <a:pt x="17146" y="19520"/>
                  <a:pt x="17884" y="19360"/>
                  <a:pt x="19360" y="19200"/>
                </a:cubicBezTo>
                <a:cubicBezTo>
                  <a:pt x="19484" y="18916"/>
                  <a:pt x="19636" y="18658"/>
                  <a:pt x="19814" y="18426"/>
                </a:cubicBezTo>
                <a:cubicBezTo>
                  <a:pt x="19298" y="17306"/>
                  <a:pt x="19040" y="16622"/>
                  <a:pt x="19040" y="16374"/>
                </a:cubicBezTo>
                <a:cubicBezTo>
                  <a:pt x="19040" y="16338"/>
                  <a:pt x="19066" y="16302"/>
                  <a:pt x="19120" y="16266"/>
                </a:cubicBezTo>
                <a:cubicBezTo>
                  <a:pt x="19156" y="16248"/>
                  <a:pt x="19324" y="16152"/>
                  <a:pt x="19626" y="15974"/>
                </a:cubicBezTo>
                <a:cubicBezTo>
                  <a:pt x="19928" y="15796"/>
                  <a:pt x="20222" y="15626"/>
                  <a:pt x="20506" y="15466"/>
                </a:cubicBezTo>
                <a:cubicBezTo>
                  <a:pt x="20792" y="15306"/>
                  <a:pt x="20942" y="15226"/>
                  <a:pt x="20960" y="15226"/>
                </a:cubicBezTo>
                <a:cubicBezTo>
                  <a:pt x="21032" y="15226"/>
                  <a:pt x="21254" y="15458"/>
                  <a:pt x="21626" y="15920"/>
                </a:cubicBezTo>
                <a:cubicBezTo>
                  <a:pt x="22000" y="16382"/>
                  <a:pt x="22258" y="16720"/>
                  <a:pt x="22400" y="16934"/>
                </a:cubicBezTo>
                <a:cubicBezTo>
                  <a:pt x="22614" y="16916"/>
                  <a:pt x="22764" y="16906"/>
                  <a:pt x="22854" y="16906"/>
                </a:cubicBezTo>
                <a:cubicBezTo>
                  <a:pt x="22942" y="16906"/>
                  <a:pt x="23094" y="16916"/>
                  <a:pt x="23306" y="16934"/>
                </a:cubicBezTo>
                <a:cubicBezTo>
                  <a:pt x="23804" y="16222"/>
                  <a:pt x="24258" y="15662"/>
                  <a:pt x="24666" y="15254"/>
                </a:cubicBezTo>
                <a:lnTo>
                  <a:pt x="24774" y="15226"/>
                </a:lnTo>
                <a:cubicBezTo>
                  <a:pt x="24808" y="15226"/>
                  <a:pt x="25422" y="15574"/>
                  <a:pt x="26614" y="16266"/>
                </a:cubicBezTo>
                <a:cubicBezTo>
                  <a:pt x="26648" y="16302"/>
                  <a:pt x="26666" y="16338"/>
                  <a:pt x="26666" y="16374"/>
                </a:cubicBezTo>
                <a:cubicBezTo>
                  <a:pt x="26666" y="16622"/>
                  <a:pt x="26418" y="17306"/>
                  <a:pt x="25920" y="18426"/>
                </a:cubicBezTo>
                <a:cubicBezTo>
                  <a:pt x="26080" y="18658"/>
                  <a:pt x="26222" y="18916"/>
                  <a:pt x="26346" y="19200"/>
                </a:cubicBezTo>
                <a:cubicBezTo>
                  <a:pt x="27822" y="19360"/>
                  <a:pt x="28560" y="19520"/>
                  <a:pt x="28560" y="19680"/>
                </a:cubicBezTo>
                <a:close/>
                <a:moveTo>
                  <a:pt x="28560" y="4426"/>
                </a:moveTo>
                <a:lnTo>
                  <a:pt x="28560" y="6506"/>
                </a:lnTo>
                <a:cubicBezTo>
                  <a:pt x="28560" y="6666"/>
                  <a:pt x="27822" y="6826"/>
                  <a:pt x="26346" y="6986"/>
                </a:cubicBezTo>
                <a:cubicBezTo>
                  <a:pt x="26240" y="7254"/>
                  <a:pt x="26098" y="7512"/>
                  <a:pt x="25920" y="7760"/>
                </a:cubicBezTo>
                <a:cubicBezTo>
                  <a:pt x="26418" y="8880"/>
                  <a:pt x="26666" y="9564"/>
                  <a:pt x="26666" y="9814"/>
                </a:cubicBezTo>
                <a:cubicBezTo>
                  <a:pt x="26666" y="9848"/>
                  <a:pt x="26648" y="9884"/>
                  <a:pt x="26614" y="9920"/>
                </a:cubicBezTo>
                <a:cubicBezTo>
                  <a:pt x="25404" y="10614"/>
                  <a:pt x="24792" y="10960"/>
                  <a:pt x="24774" y="10960"/>
                </a:cubicBezTo>
                <a:cubicBezTo>
                  <a:pt x="24684" y="10960"/>
                  <a:pt x="24454" y="10728"/>
                  <a:pt x="24080" y="10266"/>
                </a:cubicBezTo>
                <a:cubicBezTo>
                  <a:pt x="23706" y="9804"/>
                  <a:pt x="23448" y="9466"/>
                  <a:pt x="23306" y="9254"/>
                </a:cubicBezTo>
                <a:cubicBezTo>
                  <a:pt x="23112" y="9272"/>
                  <a:pt x="22960" y="9280"/>
                  <a:pt x="22854" y="9280"/>
                </a:cubicBezTo>
                <a:cubicBezTo>
                  <a:pt x="22746" y="9280"/>
                  <a:pt x="22596" y="9272"/>
                  <a:pt x="22400" y="9254"/>
                </a:cubicBezTo>
                <a:cubicBezTo>
                  <a:pt x="22276" y="9466"/>
                  <a:pt x="22018" y="9804"/>
                  <a:pt x="21626" y="10266"/>
                </a:cubicBezTo>
                <a:cubicBezTo>
                  <a:pt x="21236" y="10728"/>
                  <a:pt x="21014" y="10960"/>
                  <a:pt x="20960" y="10960"/>
                </a:cubicBezTo>
                <a:cubicBezTo>
                  <a:pt x="20942" y="10960"/>
                  <a:pt x="20328" y="10614"/>
                  <a:pt x="19120" y="9920"/>
                </a:cubicBezTo>
                <a:cubicBezTo>
                  <a:pt x="19066" y="9884"/>
                  <a:pt x="19040" y="9848"/>
                  <a:pt x="19040" y="9814"/>
                </a:cubicBezTo>
                <a:cubicBezTo>
                  <a:pt x="19040" y="9564"/>
                  <a:pt x="19298" y="8880"/>
                  <a:pt x="19814" y="7760"/>
                </a:cubicBezTo>
                <a:cubicBezTo>
                  <a:pt x="19636" y="7512"/>
                  <a:pt x="19484" y="7254"/>
                  <a:pt x="19360" y="6986"/>
                </a:cubicBezTo>
                <a:cubicBezTo>
                  <a:pt x="17884" y="6826"/>
                  <a:pt x="17146" y="6666"/>
                  <a:pt x="17146" y="6506"/>
                </a:cubicBezTo>
                <a:lnTo>
                  <a:pt x="17146" y="4426"/>
                </a:lnTo>
                <a:cubicBezTo>
                  <a:pt x="17146" y="4266"/>
                  <a:pt x="17884" y="4116"/>
                  <a:pt x="19360" y="3974"/>
                </a:cubicBezTo>
                <a:cubicBezTo>
                  <a:pt x="19484" y="3688"/>
                  <a:pt x="19636" y="3432"/>
                  <a:pt x="19814" y="3200"/>
                </a:cubicBezTo>
                <a:cubicBezTo>
                  <a:pt x="19298" y="2080"/>
                  <a:pt x="19040" y="1396"/>
                  <a:pt x="19040" y="1146"/>
                </a:cubicBezTo>
                <a:cubicBezTo>
                  <a:pt x="19040" y="1112"/>
                  <a:pt x="19066" y="1076"/>
                  <a:pt x="19120" y="1040"/>
                </a:cubicBezTo>
                <a:cubicBezTo>
                  <a:pt x="19156" y="1022"/>
                  <a:pt x="19324" y="924"/>
                  <a:pt x="19626" y="746"/>
                </a:cubicBezTo>
                <a:cubicBezTo>
                  <a:pt x="19928" y="568"/>
                  <a:pt x="20222" y="400"/>
                  <a:pt x="20506" y="240"/>
                </a:cubicBezTo>
                <a:cubicBezTo>
                  <a:pt x="20792" y="80"/>
                  <a:pt x="20942" y="0"/>
                  <a:pt x="20960" y="0"/>
                </a:cubicBezTo>
                <a:cubicBezTo>
                  <a:pt x="21032" y="0"/>
                  <a:pt x="21254" y="232"/>
                  <a:pt x="21626" y="694"/>
                </a:cubicBezTo>
                <a:cubicBezTo>
                  <a:pt x="22000" y="1156"/>
                  <a:pt x="22258" y="1484"/>
                  <a:pt x="22400" y="1680"/>
                </a:cubicBezTo>
                <a:cubicBezTo>
                  <a:pt x="22614" y="1662"/>
                  <a:pt x="22764" y="1654"/>
                  <a:pt x="22854" y="1654"/>
                </a:cubicBezTo>
                <a:cubicBezTo>
                  <a:pt x="22942" y="1654"/>
                  <a:pt x="23094" y="1662"/>
                  <a:pt x="23306" y="1680"/>
                </a:cubicBezTo>
                <a:cubicBezTo>
                  <a:pt x="23804" y="986"/>
                  <a:pt x="24258" y="436"/>
                  <a:pt x="24666" y="26"/>
                </a:cubicBezTo>
                <a:lnTo>
                  <a:pt x="24774" y="0"/>
                </a:lnTo>
                <a:cubicBezTo>
                  <a:pt x="24808" y="0"/>
                  <a:pt x="25422" y="346"/>
                  <a:pt x="26614" y="1040"/>
                </a:cubicBezTo>
                <a:cubicBezTo>
                  <a:pt x="26648" y="1076"/>
                  <a:pt x="26666" y="1112"/>
                  <a:pt x="26666" y="1146"/>
                </a:cubicBezTo>
                <a:cubicBezTo>
                  <a:pt x="26666" y="1396"/>
                  <a:pt x="26418" y="2080"/>
                  <a:pt x="25920" y="3200"/>
                </a:cubicBezTo>
                <a:cubicBezTo>
                  <a:pt x="26080" y="3432"/>
                  <a:pt x="26222" y="3688"/>
                  <a:pt x="26346" y="3974"/>
                </a:cubicBezTo>
                <a:cubicBezTo>
                  <a:pt x="27822" y="4116"/>
                  <a:pt x="28560" y="4266"/>
                  <a:pt x="28560" y="442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594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qTqNSDi2sVuztAOR1e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kbgBtE3je3FHoCYzsX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FNDiy8gpxDaxHegB60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JRqJRGQRz3irGY2PlYq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qTqNSDi2sVuztAOR1et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kbgBtE3je3FHoCYzsXV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FNDiy8gpxDaxHegB60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JRqJRGQRz3irGY2PlYq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NbYQt_TTpJfHt6vkT6f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LcZaHuHkz5KHhRA0Yth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OJx1Cx8DSHv8E.Hmvg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heme/theme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3.xml><?xml version="1.0" encoding="utf-8"?>
<a:theme xmlns:a="http://schemas.openxmlformats.org/drawingml/2006/main" name="3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4.xml><?xml version="1.0" encoding="utf-8"?>
<a:theme xmlns:a="http://schemas.openxmlformats.org/drawingml/2006/main" name="5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5.xml><?xml version="1.0" encoding="utf-8"?>
<a:theme xmlns:a="http://schemas.openxmlformats.org/drawingml/2006/main" name="6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6.xml><?xml version="1.0" encoding="utf-8"?>
<a:theme xmlns:a="http://schemas.openxmlformats.org/drawingml/2006/main" name="9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7.xml><?xml version="1.0" encoding="utf-8"?>
<a:theme xmlns:a="http://schemas.openxmlformats.org/drawingml/2006/main" name="10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2D4D526-D8A4-4F4A-B69B-4B3AF82E4831}" vid="{66A6ED8C-007A-4142-BC86-762536A5AB75}"/>
    </a:ext>
  </a:extLst>
</a:theme>
</file>

<file path=ppt/theme/theme8.xml><?xml version="1.0" encoding="utf-8"?>
<a:theme xmlns:a="http://schemas.openxmlformats.org/drawingml/2006/main" name="1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9.xml><?xml version="1.0" encoding="utf-8"?>
<a:theme xmlns:a="http://schemas.openxmlformats.org/drawingml/2006/main" name="7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2D4D526-D8A4-4F4A-B69B-4B3AF82E4831}" vid="{66A6ED8C-007A-4142-BC86-762536A5AB7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utdatum xmlns="2B20E3F3-62D6-4307-A810-C7FFBB940E2D" xsi:nil="true"/>
    <Ämne xmlns="1085aee7-63f7-4585-a659-af0c6a30d3cd" xsi:nil="true"/>
    <_Flow_SignoffStatus xmlns="2b20e3f3-62d6-4307-a810-c7ffbb940e2d" xsi:nil="true"/>
    <Projekttyp xmlns="1085aee7-63f7-4585-a659-af0c6a30d3cd" xsi:nil="true"/>
    <Projektstatus xmlns="1085aee7-63f7-4585-a659-af0c6a30d3c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54403055AFC44939F37FB38FDB0C6" ma:contentTypeVersion="" ma:contentTypeDescription="Create a new document." ma:contentTypeScope="" ma:versionID="8218ab588901489adc61d4088e785737">
  <xsd:schema xmlns:xsd="http://www.w3.org/2001/XMLSchema" xmlns:xs="http://www.w3.org/2001/XMLSchema" xmlns:p="http://schemas.microsoft.com/office/2006/metadata/properties" xmlns:ns2="2B20E3F3-62D6-4307-A810-C7FFBB940E2D" xmlns:ns3="1085aee7-63f7-4585-a659-af0c6a30d3cd" xmlns:ns4="2b20e3f3-62d6-4307-a810-c7ffbb940e2d" xmlns:ns5="b55b3548-07f3-4e00-9fcf-fb2b70e33a95" targetNamespace="http://schemas.microsoft.com/office/2006/metadata/properties" ma:root="true" ma:fieldsID="ba3c802159e745e1aca96a40c1f442ea" ns2:_="" ns3:_="" ns4:_="" ns5:_="">
    <xsd:import namespace="2B20E3F3-62D6-4307-A810-C7FFBB940E2D"/>
    <xsd:import namespace="1085aee7-63f7-4585-a659-af0c6a30d3cd"/>
    <xsd:import namespace="2b20e3f3-62d6-4307-a810-c7ffbb940e2d"/>
    <xsd:import namespace="b55b3548-07f3-4e00-9fcf-fb2b70e33a95"/>
    <xsd:element name="properties">
      <xsd:complexType>
        <xsd:sequence>
          <xsd:element name="documentManagement">
            <xsd:complexType>
              <xsd:all>
                <xsd:element ref="ns2:Slutdatum" minOccurs="0"/>
                <xsd:element ref="ns3:Projekttyp" minOccurs="0"/>
                <xsd:element ref="ns3:Ämne" minOccurs="0"/>
                <xsd:element ref="ns3:Projektstatus" minOccurs="0"/>
                <xsd:element ref="ns2:MediaServiceMetadata" minOccurs="0"/>
                <xsd:element ref="ns2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5:SharedWithUsers" minOccurs="0"/>
                <xsd:element ref="ns5:SharedWithDetails" minOccurs="0"/>
                <xsd:element ref="ns4:_Flow_SignoffStatu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0E3F3-62D6-4307-A810-C7FFBB940E2D" elementFormDefault="qualified">
    <xsd:import namespace="http://schemas.microsoft.com/office/2006/documentManagement/types"/>
    <xsd:import namespace="http://schemas.microsoft.com/office/infopath/2007/PartnerControls"/>
    <xsd:element name="Slutdatum" ma:index="8" nillable="true" ma:displayName="Slutdatum" ma:format="DateOnly" ma:internalName="Slutdatum">
      <xsd:simpleType>
        <xsd:restriction base="dms:DateTime"/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5aee7-63f7-4585-a659-af0c6a30d3cd" elementFormDefault="qualified">
    <xsd:import namespace="http://schemas.microsoft.com/office/2006/documentManagement/types"/>
    <xsd:import namespace="http://schemas.microsoft.com/office/infopath/2007/PartnerControls"/>
    <xsd:element name="Projekttyp" ma:index="9" nillable="true" ma:displayName="Projekttyp" ma:format="Dropdown" ma:internalName="Projekttyp">
      <xsd:simpleType>
        <xsd:restriction base="dms:Choice">
          <xsd:enumeration value="Utredning/Kartläggning"/>
          <xsd:enumeration value="Strategi/Ramverk"/>
          <xsd:enumeration value="Implementering"/>
          <xsd:enumeration value="Organisationsutveckling"/>
          <xsd:enumeration value="Ekonomistyrning"/>
          <xsd:enumeration value="Konsultstöd/Facilitering"/>
          <xsd:enumeration value="Vård/Tjänsteprocesser"/>
        </xsd:restriction>
      </xsd:simpleType>
    </xsd:element>
    <xsd:element name="Ämne" ma:index="10" nillable="true" ma:displayName="Ämne" ma:format="Dropdown" ma:internalName="_x00c4_mne">
      <xsd:simpleType>
        <xsd:restriction base="dms:Choice">
          <xsd:enumeration value="Ersättningsmodeller"/>
          <xsd:enumeration value="eHälsa/IT-stöd"/>
          <xsd:enumeration value="Folkhälsa"/>
          <xsd:enumeration value="Jämlik hälsa"/>
          <xsd:enumeration value="Sammanhållen vård"/>
          <xsd:enumeration value="Vårdgivarprocesser och organisation"/>
          <xsd:enumeration value="Läkemedel"/>
          <xsd:enumeration value="Patientsäkerhet"/>
          <xsd:enumeration value="Vård i hemmet"/>
          <xsd:enumeration value="Sociala investeringar"/>
          <xsd:enumeration value="Arbetsförmåga"/>
          <xsd:enumeration value="Kompetensförsörjning"/>
          <xsd:enumeration value="Organisering av hälso och sjukvårdssystemet"/>
        </xsd:restriction>
      </xsd:simpleType>
    </xsd:element>
    <xsd:element name="Projektstatus" ma:index="11" nillable="true" ma:displayName="Projektstatus" ma:format="Dropdown" ma:internalName="Projektstatus">
      <xsd:simpleType>
        <xsd:restriction base="dms:Choice">
          <xsd:enumeration value="Pågående"/>
          <xsd:enumeration value="Avsluta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0e3f3-62d6-4307-a810-c7ffbb940e2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_Flow_SignoffStatus" ma:index="19" nillable="true" ma:displayName="Sign-off status" ma:internalName="_x0024_Resources_x003a_core_x002c_Signoff_Status_x003b_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3548-07f3-4e00-9fcf-fb2b70e33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AB2ACD-6674-4A41-8459-48170893B2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5D6D22-5F1A-4D6B-882F-4DAC6CDAFB21}">
  <ds:schemaRefs>
    <ds:schemaRef ds:uri="b55b3548-07f3-4e00-9fcf-fb2b70e33a95"/>
    <ds:schemaRef ds:uri="http://purl.org/dc/terms/"/>
    <ds:schemaRef ds:uri="1085aee7-63f7-4585-a659-af0c6a30d3cd"/>
    <ds:schemaRef ds:uri="http://schemas.microsoft.com/office/2006/documentManagement/types"/>
    <ds:schemaRef ds:uri="http://schemas.microsoft.com/office/infopath/2007/PartnerControls"/>
    <ds:schemaRef ds:uri="2b20e3f3-62d6-4307-a810-c7ffbb940e2d"/>
    <ds:schemaRef ds:uri="http://purl.org/dc/elements/1.1/"/>
    <ds:schemaRef ds:uri="http://schemas.microsoft.com/office/2006/metadata/properties"/>
    <ds:schemaRef ds:uri="2B20E3F3-62D6-4307-A810-C7FFBB940E2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E2FEB3-3D6F-44F0-B114-EEF5F917F2C3}">
  <ds:schemaRefs>
    <ds:schemaRef ds:uri="1085aee7-63f7-4585-a659-af0c6a30d3cd"/>
    <ds:schemaRef ds:uri="2B20E3F3-62D6-4307-A810-C7FFBB940E2D"/>
    <ds:schemaRef ds:uri="2b20e3f3-62d6-4307-a810-c7ffbb940e2d"/>
    <ds:schemaRef ds:uri="b55b3548-07f3-4e00-9fcf-fb2b70e33a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Tema_sveriges_regioner_i_samverkan</Template>
  <TotalTime>7676</TotalTime>
  <Words>1179</Words>
  <Application>Microsoft Office PowerPoint</Application>
  <PresentationFormat>Bredbild</PresentationFormat>
  <Paragraphs>193</Paragraphs>
  <Slides>15</Slides>
  <Notes>14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Tema_sveriges_regioner_i_samverkan</vt:lpstr>
      <vt:lpstr>4_Tema_sveriges_regioner_i_samverkan</vt:lpstr>
      <vt:lpstr>3_Tema_sveriges_regioner_i_samverkan</vt:lpstr>
      <vt:lpstr>5_Tema_sveriges_regioner_i_samverkan</vt:lpstr>
      <vt:lpstr>6_Tema_sveriges_regioner_i_samverkan</vt:lpstr>
      <vt:lpstr>9_Tema_sveriges_regioner_i_samverkan</vt:lpstr>
      <vt:lpstr>10_Tema_sveriges_regioner_i_samverkan</vt:lpstr>
      <vt:lpstr>11_Tema_sveriges_regioner_i_samverkan</vt:lpstr>
      <vt:lpstr>7_Tema_sveriges_regioner_i_samverkan</vt:lpstr>
      <vt:lpstr>think-cell Slide</vt:lpstr>
      <vt:lpstr>PowerPoint-presentation</vt:lpstr>
      <vt:lpstr>Syftet med personcentrerade och sammanhållna vårdförlopp </vt:lpstr>
      <vt:lpstr>Vård på lika villkor?</vt:lpstr>
      <vt:lpstr>Vad är ett personcentrerat och sammanhållet vårdförlopp?</vt:lpstr>
      <vt:lpstr>Kriterier</vt:lpstr>
      <vt:lpstr>PowerPoint-presentation</vt:lpstr>
      <vt:lpstr>Vårdförloppen tas fram av regionernas nationella system för kunskapsstyrning</vt:lpstr>
      <vt:lpstr>PowerPoint-presentation</vt:lpstr>
      <vt:lpstr>PowerPoint-presentation</vt:lpstr>
      <vt:lpstr>Nulägesbeskrivning av patientresa</vt:lpstr>
      <vt:lpstr>Arbetsgrupperna tar fram vårdförlopp och konsekvensbeskrivning</vt:lpstr>
      <vt:lpstr>Vårdförloppets kärna -  åtgärdstabell och flödesschema</vt:lpstr>
      <vt:lpstr>Uppföljning av vårdförlopp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Susanne Åkerberg</dc:creator>
  <cp:lastModifiedBy>Björk Staffan</cp:lastModifiedBy>
  <cp:revision>60</cp:revision>
  <dcterms:created xsi:type="dcterms:W3CDTF">2020-01-02T08:35:52Z</dcterms:created>
  <dcterms:modified xsi:type="dcterms:W3CDTF">2022-03-10T15:02:28Z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0x0101007F654403055AFC44939F37FB38FDB0C6</vt:lpwstr>
  </property>
</Properties>
</file>