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542_E291D480.xml" ContentType="application/vnd.ms-powerpoint.comments+xml"/>
  <Override PartName="/ppt/comments/modernComment_537_D5CE3BF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1430" r:id="rId3"/>
    <p:sldId id="1422" r:id="rId4"/>
    <p:sldId id="1423" r:id="rId5"/>
    <p:sldId id="1428" r:id="rId6"/>
    <p:sldId id="1339" r:id="rId7"/>
    <p:sldId id="1340" r:id="rId8"/>
    <p:sldId id="1342" r:id="rId9"/>
    <p:sldId id="1333" r:id="rId10"/>
    <p:sldId id="264" r:id="rId11"/>
    <p:sldId id="1344" r:id="rId12"/>
    <p:sldId id="1332" r:id="rId13"/>
    <p:sldId id="1346" r:id="rId14"/>
    <p:sldId id="1336" r:id="rId15"/>
    <p:sldId id="1337" r:id="rId16"/>
    <p:sldId id="1338" r:id="rId17"/>
    <p:sldId id="1420" r:id="rId18"/>
    <p:sldId id="1334" r:id="rId19"/>
    <p:sldId id="1402" r:id="rId20"/>
    <p:sldId id="1335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659177-3840-000B-4368-76DBDC705877}" name="Steen Susanne" initials="SS" userId="S::susanne.steen@skr.se::4b38f52a-e1aa-41aa-999a-5cdc5c1cc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D94"/>
    <a:srgbClr val="7997AE"/>
    <a:srgbClr val="71B3A7"/>
    <a:srgbClr val="6BB19D"/>
    <a:srgbClr val="FF00FF"/>
    <a:srgbClr val="E5E1D9"/>
    <a:srgbClr val="B8C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7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omments/modernComment_537_D5CE3B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FE4FE9-6583-4635-B3FC-4B3E9C33357B}" authorId="{CD659177-3840-000B-4368-76DBDC705877}" created="2022-09-30T09:53:43.663">
    <pc:sldMkLst xmlns:pc="http://schemas.microsoft.com/office/powerpoint/2013/main/command">
      <pc:docMk/>
      <pc:sldMk cId="3587062779" sldId="1335"/>
    </pc:sldMkLst>
    <p188:txBody>
      <a:bodyPr/>
      <a:lstStyle/>
      <a:p>
        <a:r>
          <a:rPr lang="sv-SE"/>
          <a:t>Filmer?</a:t>
        </a:r>
      </a:p>
    </p188:txBody>
  </p188:cm>
</p188:cmLst>
</file>

<file path=ppt/comments/modernComment_542_E291D4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8BF650-DC61-445C-B992-814D729177D7}" authorId="{CD659177-3840-000B-4368-76DBDC705877}" created="2022-09-30T09:53:27.704">
    <pc:sldMkLst xmlns:pc="http://schemas.microsoft.com/office/powerpoint/2013/main/command">
      <pc:docMk/>
      <pc:sldMk cId="3801207936" sldId="1346"/>
    </pc:sldMkLst>
    <p188:txBody>
      <a:bodyPr/>
      <a:lstStyle/>
      <a:p>
        <a:r>
          <a:rPr lang="sv-SE"/>
          <a:t>Till fördjupning?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22B5-A2EE-44CE-8E8F-32EE7140B038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2162-114E-4768-9F17-466068679B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34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51BFD-5D7D-7242-8400-9D53345A619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64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51BFD-5D7D-7242-8400-9D53345A619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61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311537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2"/>
            <a:ext cx="9884834" cy="94350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6545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CB9A45-442A-4D28-80F7-7BAE1E66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B2ABF0-5580-4533-AC69-224469CF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9F3BEF-E119-4437-A87B-9446499A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C2D5-E227-42E4-9137-B94FAC3129C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FFCCC0-2B05-424C-9B36-3FD2DE1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9781FA-7FD9-4D67-B0E3-E2BB7E78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7903-3C0E-4787-AE3B-58354EE63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67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2" y="1448790"/>
            <a:ext cx="10371138" cy="4132613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Verdana" charset="0"/>
                <a:ea typeface="Verdana" charset="0"/>
                <a:cs typeface="Verdana" charset="0"/>
              </a:defRPr>
            </a:lvl1pPr>
            <a:lvl2pPr marL="914423" indent="-351701">
              <a:buFont typeface="Arial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2" y="510018"/>
            <a:ext cx="10980738" cy="808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181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83C486-5CE7-47AA-9C94-2340ABB68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069C6F-148B-422A-B59B-E6A9122C3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C1FF5F-E1D5-42E8-9676-A67EA0949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073D-A171-4C39-B334-7CFE44D2D40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5180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3964"/>
            <a:ext cx="12196481" cy="575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317FCA9-62EE-E24C-82B9-6CFBFAC5D4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2550" y="2667077"/>
            <a:ext cx="5598000" cy="131040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2550" y="4104264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2C12-EE75-4245-A294-414FC4061881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0FD0230-5B8A-CD4D-8EC9-8FA54BAE1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776" y="828638"/>
            <a:ext cx="11106423" cy="7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20D3-7424-8245-9AA5-88D8A6A8C5BE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0136C23-C11A-9643-858F-B18CF6F17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4A48F29F-69A8-5042-BBAA-304ED0A2805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490733"/>
            <a:ext cx="7199312" cy="3240088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5695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F13F-1829-454D-8D07-9738B5D75211}" type="datetime1">
              <a:rPr lang="sv-SE" smtClean="0"/>
              <a:t>2022-10-05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341680"/>
            <a:ext cx="4140001" cy="9599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020FD857-EF3E-E947-91A3-BFA20CF3FAC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345721"/>
            <a:ext cx="4140000" cy="9599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5FE21611-B138-ED47-9A2E-78F6E0539F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9818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6013-B910-9D46-B483-89B4524E48DE}" type="datetime1">
              <a:rPr lang="sv-SE" smtClean="0"/>
              <a:t>2022-10-05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0431" y="1201275"/>
            <a:ext cx="4140001" cy="9599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0432" y="2416725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300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1B5A-661F-8047-BDE5-BFC996C828AD}" type="datetime1">
              <a:rPr lang="sv-SE" smtClean="0"/>
              <a:t>2022-10-05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1201275"/>
            <a:ext cx="4140001" cy="9599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70" y="2416725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2631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BA51-EF07-6F4F-9516-DF8C2B38E3F0}" type="datetime1">
              <a:rPr lang="sv-SE" smtClean="0"/>
              <a:t>2022-10-05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AFC7C1B-03AF-F244-9DF6-D89634A37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08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1EE8E-9777-4D8F-AAD1-4CDF36AE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B518C7-D494-481E-A215-70ADD1B04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9C0432-807E-422A-8871-45A11D1F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219C-93DE-4AE5-BA7E-0D77BA92912F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78BF51-CF6B-4F56-A3CC-F5E854E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F966C-2FD1-491E-8350-45C08F0F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8D6-3B83-4614-8181-1903E96EC3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976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71776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F427C0-777A-448E-8034-D6FE9C2B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991CC7-578F-4BB2-A066-184C6D352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F7A565-5500-4D85-BCBE-AC757F7D4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7D18AF-FB3D-4E9A-B69B-3DCF8432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0DFEC-D3FC-4700-A086-2E99F2E2C2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2022-10-05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1EA309-F66A-4C21-A573-13C519B2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C806B3-F83E-4596-8325-1694AEA5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0F85E-F884-4055-AAF3-9885F007166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10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5B038C-77A1-471B-85E9-689B4F96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2710D1-3308-42A6-9E2A-DBFF4968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0DFEC-D3FC-4700-A086-2E99F2E2C2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2022-10-05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BB6FB-6726-4F3A-B5B4-75FB3C13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22FF76-44D0-42AD-A400-8C9D3D6B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0F85E-F884-4055-AAF3-9885F007166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18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7038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3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5657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900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4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96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30D5-931D-7045-A489-989EC521411F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96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96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68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kr.se/primarvardskvalitet/anvandningprimarvardskvalitet/vardcentralochrehab/fokusdel1introduktion.58533.html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542_E291D48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537_D5CE3BFB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eforeningen.no/om-oss/Styrende-dokumenter/fond-og-legater/allmennmedisinsk-forskningsfond/forskningsnytt/dette-er-effekten-av-fastlege-kontinuitet-i-tall-for-overlevelse-og-sykehusinnleggelse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E34774-41D5-FFB4-83E0-64831F78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88277"/>
            <a:ext cx="10515600" cy="1325563"/>
          </a:xfrm>
        </p:spPr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Manual till handledare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EA4ADB0-181F-4D92-8E72-811C9D9AA534}"/>
              </a:ext>
            </a:extLst>
          </p:cNvPr>
          <p:cNvSpPr txBox="1"/>
          <p:nvPr/>
        </p:nvSpPr>
        <p:spPr>
          <a:xfrm>
            <a:off x="568960" y="1215889"/>
            <a:ext cx="11054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Fortbildning, Kvalitet, Utveckling och Samverkan är ett material från PrimärvårdsKvalitet och syftar till att stödja omvandlingen från data till hälsa med hjälp av data från PrimärvårdsKvalitet.</a:t>
            </a:r>
          </a:p>
          <a:p>
            <a:endParaRPr lang="sv-SE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Materialet 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vänder sig till medarbetare och chefer på vårdcentraler som vill börja använda PrimärvårdsKvalitet och lära sig mer om hur data kan användas i förbättringsarbetet på vårdcentralen. </a:t>
            </a:r>
            <a:r>
              <a:rPr lang="sv-SE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-materialet omfattar kom-igång-stöd (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https://skr.se/primarvardskvalitet/anvandningprimarvardskvalitet/vardcentralochrehab/fokusdel1introduktion.58533.html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) samt olika teman som speglar områden i PrimärvårdsKvalitet eller andra viktiga frågor i primärvården</a:t>
            </a:r>
          </a:p>
          <a:p>
            <a:endParaRPr lang="sv-SE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Materialet är tänkt att användas på till exempel arbetsplatsträffar och andra möten. Materialet om kontinuitet ca 60 minuter att genomföra. </a:t>
            </a:r>
          </a:p>
          <a:p>
            <a:endParaRPr lang="sv-SE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Varje </a:t>
            </a:r>
            <a:r>
              <a:rPr lang="sv-SE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-del innehåller information, stödfrågor för dialog och gemensamt lärande, fördjupning och lärande exempel. </a:t>
            </a:r>
          </a:p>
          <a:p>
            <a:endParaRPr lang="sv-SE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Innan ni börjar arbeta med materialet - gå in i PrimärvårdsKvalitet i er region ( för stöd, se bild 2-4 i denna </a:t>
            </a:r>
            <a:r>
              <a:rPr lang="sv-SE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ppt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och bekanta er med indikatorer och data. Under genomgången </a:t>
            </a:r>
            <a:r>
              <a:rPr lang="sv-SE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Kontinuitet bör ni ha tillgång till er data (gärna dubbla skärmar) så att ni tillsammans kan titta på data och diskussionen kan utgå från hur det ser ut oss er.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4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9D0A5-643C-8DC0-85B2-82495218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Hur mäts kontinuitet?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40E8EB-2960-1120-AD8C-1B0835ED6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9919" cy="4351338"/>
          </a:xfrm>
        </p:spPr>
        <p:txBody>
          <a:bodyPr>
            <a:normAutofit/>
          </a:bodyPr>
          <a:lstStyle/>
          <a:p>
            <a:r>
              <a:rPr lang="sv-SE" sz="2400" b="0" i="0" dirty="0">
                <a:effectLst/>
                <a:latin typeface="-apple-system"/>
              </a:rPr>
              <a:t>I PrimärvårdsKvalitet används ett internationellt index: </a:t>
            </a:r>
            <a:r>
              <a:rPr lang="sv-SE" sz="2400" b="0" i="0" dirty="0" err="1">
                <a:effectLst/>
                <a:latin typeface="-apple-system"/>
              </a:rPr>
              <a:t>Contunity</a:t>
            </a:r>
            <a:r>
              <a:rPr lang="sv-SE" sz="2400" b="0" i="0" dirty="0">
                <a:effectLst/>
                <a:latin typeface="-apple-system"/>
              </a:rPr>
              <a:t> </a:t>
            </a:r>
            <a:r>
              <a:rPr lang="sv-SE" sz="2400" b="0" i="0" dirty="0" err="1">
                <a:effectLst/>
                <a:latin typeface="-apple-system"/>
              </a:rPr>
              <a:t>Of</a:t>
            </a:r>
            <a:r>
              <a:rPr lang="sv-SE" sz="2400" b="0" i="0" dirty="0">
                <a:effectLst/>
                <a:latin typeface="-apple-system"/>
              </a:rPr>
              <a:t> Care (COC)</a:t>
            </a:r>
          </a:p>
          <a:p>
            <a:r>
              <a:rPr lang="sv-SE" sz="2400" dirty="0">
                <a:latin typeface="-apple-system"/>
              </a:rPr>
              <a:t>COC </a:t>
            </a:r>
            <a:r>
              <a:rPr lang="sv-SE" sz="2400" b="0" i="0" dirty="0">
                <a:effectLst/>
                <a:latin typeface="-apple-system"/>
              </a:rPr>
              <a:t>väger in både hur många olika läkare (eller den yrkesgrupp som mätningen gäller) patienten träffar, och </a:t>
            </a:r>
            <a:r>
              <a:rPr lang="sv-SE" sz="2400" dirty="0">
                <a:latin typeface="-apple-system"/>
              </a:rPr>
              <a:t>frekvensen av besök till de olika läkarna</a:t>
            </a:r>
          </a:p>
          <a:p>
            <a:r>
              <a:rPr lang="sv-SE" sz="2400" dirty="0">
                <a:latin typeface="-apple-system"/>
              </a:rPr>
              <a:t>COC har valts eftersom det är vanligt i studier som visar på god effekt av kontinuitet (men det finns också andra index och sätt att mäta än med index)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58723AA5-7A7A-DC51-039C-1FACB9DEA9A5}"/>
              </a:ext>
            </a:extLst>
          </p:cNvPr>
          <p:cNvSpPr txBox="1">
            <a:spLocks/>
          </p:cNvSpPr>
          <p:nvPr/>
        </p:nvSpPr>
        <p:spPr>
          <a:xfrm>
            <a:off x="8511541" y="365125"/>
            <a:ext cx="3459300" cy="523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914423" indent="-351701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Continuity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COC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många olika läkare /annan person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Antal kontakter med de olika läkarna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Värde 0-1</a:t>
            </a:r>
          </a:p>
          <a:p>
            <a:pPr marL="756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charset="0"/>
                <a:cs typeface="Times New Roman" panose="02020603050405020304" pitchFamily="18" charset="0"/>
              </a:rPr>
              <a:t>0=alla besök hos olika personer </a:t>
            </a:r>
          </a:p>
          <a:p>
            <a:pPr marL="756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charset="0"/>
                <a:cs typeface="Times New Roman" panose="02020603050405020304" pitchFamily="18" charset="0"/>
              </a:rPr>
              <a:t>1= alla besök hos samma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charset="0"/>
                <a:cs typeface="Times New Roman" panose="02020603050405020304" pitchFamily="18" charset="0"/>
              </a:rPr>
              <a:t>Högre värde vid många besök (och därmed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 tidsperioden är längre)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charset="0"/>
                <a:cs typeface="Times New Roman" panose="02020603050405020304" pitchFamily="18" charset="0"/>
              </a:rPr>
              <a:t>Fler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kontakter ger högre värden (t ex 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charset="0"/>
                <a:cs typeface="Times New Roman" panose="02020603050405020304" pitchFamily="18" charset="0"/>
              </a:rPr>
              <a:t>4 av 6 bättre än 2 av 3)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Formel, se nedan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F21AF8A-5E44-C630-8969-0B885B454D9C}"/>
              </a:ext>
            </a:extLst>
          </p:cNvPr>
          <p:cNvSpPr txBox="1"/>
          <p:nvPr/>
        </p:nvSpPr>
        <p:spPr>
          <a:xfrm>
            <a:off x="128044" y="5924595"/>
            <a:ext cx="10609385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COC = </a:t>
            </a:r>
            <a:r>
              <a:rPr kumimoji="0" lang="sv-SE" sz="17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(kvadratsumman av antalet besök hos var och en av de olika läkarna) – totala antalet besök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Totala antalet besök * (totala antalet besök -1)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387D71F-F5EE-918C-5810-D2C970F2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060" y="5676580"/>
            <a:ext cx="2030940" cy="9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F38E1EB-A16A-45C2-9AF3-EFFFF4021A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086" y="1517437"/>
            <a:ext cx="9766902" cy="4132613"/>
          </a:xfrm>
        </p:spPr>
        <p:txBody>
          <a:bodyPr>
            <a:normAutofit fontScale="92500" lnSpcReduction="20000"/>
          </a:bodyPr>
          <a:lstStyle/>
          <a:p>
            <a:r>
              <a:rPr lang="sv-SE" dirty="0">
                <a:latin typeface="Calibri" panose="020F0502020204030204" pitchFamily="34" charset="0"/>
                <a:cs typeface="Times New Roman" panose="02020603050405020304" pitchFamily="18" charset="0"/>
              </a:rPr>
              <a:t>Beräknar COC f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 listade patienter som gjort </a:t>
            </a:r>
            <a:r>
              <a:rPr lang="sv-S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minst 3 fysiska* besök 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den aktuella tidsperioden</a:t>
            </a:r>
          </a:p>
          <a:p>
            <a:pPr lvl="1"/>
            <a:r>
              <a:rPr lang="sv-S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Kontinuitetsindex blir inte relevant om &lt; 3 (utan värdet blir då 1 eller 0)</a:t>
            </a:r>
          </a:p>
          <a:p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dessa patienter räknas kontinuitet på </a:t>
            </a:r>
            <a:r>
              <a:rPr lang="sv-S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fysiska kontakter </a:t>
            </a:r>
            <a:r>
              <a:rPr lang="sv-S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distanskontakter 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diagnossatta)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Enbart kontakter på egen VC räknas med</a:t>
            </a:r>
          </a:p>
          <a:p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Uppdelat på olika indikatorer som visar COC för:</a:t>
            </a:r>
          </a:p>
          <a:p>
            <a:pPr lvl="1"/>
            <a:r>
              <a:rPr lang="sv-S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 eller vissa grupper (som kronisk sjukdom, samsjuklighet, SIP, mångsökare)</a:t>
            </a:r>
          </a:p>
          <a:p>
            <a:pPr lvl="1"/>
            <a:r>
              <a:rPr lang="sv-S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Olika yrkesgrupper som patienten besökt</a:t>
            </a:r>
          </a:p>
          <a:p>
            <a:pPr lvl="1"/>
            <a:r>
              <a:rPr lang="sv-SE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Olika tidsperioder: 18 månader, några 12 månader eller 3 år</a:t>
            </a:r>
          </a:p>
          <a:p>
            <a:r>
              <a:rPr lang="sv-SE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nästa bild är en översikt över alla kontinuitetsindikatorer (fördjupning)</a:t>
            </a:r>
            <a:endParaRPr lang="sv-SE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93B76F-1F3C-4562-B7FB-BE2567A0F0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dirty="0">
                <a:solidFill>
                  <a:schemeClr val="accent1"/>
                </a:solidFill>
                <a:latin typeface="Trebuchet MS" panose="020B0603020202020204" pitchFamily="34" charset="0"/>
                <a:ea typeface="+mj-ea"/>
                <a:cs typeface="Calibri" panose="020F0502020204030204" pitchFamily="34" charset="0"/>
              </a:rPr>
              <a:t>Indikatorerna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BDC3752-24E2-9FF9-5C34-5DF2534309A2}"/>
              </a:ext>
            </a:extLst>
          </p:cNvPr>
          <p:cNvSpPr txBox="1"/>
          <p:nvPr/>
        </p:nvSpPr>
        <p:spPr>
          <a:xfrm>
            <a:off x="5633691" y="5906436"/>
            <a:ext cx="626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* </a:t>
            </a:r>
            <a:r>
              <a:rPr lang="sv-SE" i="1" dirty="0">
                <a:latin typeface="-apple-system"/>
              </a:rPr>
              <a:t>Fysiska besök  har valts eftersom det är det som de flesta studier som visar nytta av kontinuitet utgått ifrån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98226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7974202-1495-D839-C397-32B5D544E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45870"/>
              </p:ext>
            </p:extLst>
          </p:nvPr>
        </p:nvGraphicFramePr>
        <p:xfrm>
          <a:off x="301085" y="429426"/>
          <a:ext cx="11890915" cy="6105511"/>
        </p:xfrm>
        <a:graphic>
          <a:graphicData uri="http://schemas.openxmlformats.org/drawingml/2006/table">
            <a:tbl>
              <a:tblPr firstRow="1" firstCol="1" bandRow="1"/>
              <a:tblGrid>
                <a:gridCol w="6189488">
                  <a:extLst>
                    <a:ext uri="{9D8B030D-6E8A-4147-A177-3AD203B41FA5}">
                      <a16:colId xmlns:a16="http://schemas.microsoft.com/office/drawing/2014/main" val="3931561947"/>
                    </a:ext>
                  </a:extLst>
                </a:gridCol>
                <a:gridCol w="1111445">
                  <a:extLst>
                    <a:ext uri="{9D8B030D-6E8A-4147-A177-3AD203B41FA5}">
                      <a16:colId xmlns:a16="http://schemas.microsoft.com/office/drawing/2014/main" val="253321628"/>
                    </a:ext>
                  </a:extLst>
                </a:gridCol>
                <a:gridCol w="1138067">
                  <a:extLst>
                    <a:ext uri="{9D8B030D-6E8A-4147-A177-3AD203B41FA5}">
                      <a16:colId xmlns:a16="http://schemas.microsoft.com/office/drawing/2014/main" val="1332675748"/>
                    </a:ext>
                  </a:extLst>
                </a:gridCol>
                <a:gridCol w="1191309">
                  <a:extLst>
                    <a:ext uri="{9D8B030D-6E8A-4147-A177-3AD203B41FA5}">
                      <a16:colId xmlns:a16="http://schemas.microsoft.com/office/drawing/2014/main" val="3203337336"/>
                    </a:ext>
                  </a:extLst>
                </a:gridCol>
                <a:gridCol w="1437559">
                  <a:extLst>
                    <a:ext uri="{9D8B030D-6E8A-4147-A177-3AD203B41FA5}">
                      <a16:colId xmlns:a16="http://schemas.microsoft.com/office/drawing/2014/main" val="225349496"/>
                    </a:ext>
                  </a:extLst>
                </a:gridCol>
                <a:gridCol w="823047">
                  <a:extLst>
                    <a:ext uri="{9D8B030D-6E8A-4147-A177-3AD203B41FA5}">
                      <a16:colId xmlns:a16="http://schemas.microsoft.com/office/drawing/2014/main" val="884138630"/>
                    </a:ext>
                  </a:extLst>
                </a:gridCol>
              </a:tblGrid>
              <a:tr h="167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Indikator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Tidsperiod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Patientgrupp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Kontakttyp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Yrkesgrupp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Enhet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502816"/>
                  </a:ext>
                </a:extLst>
              </a:tr>
              <a:tr h="241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Ko1AT: Kontinuitetsindex för personer med kronisk sjukdom, arbetsterapeut, på vårdcentral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D6"/>
                    </a:solidFill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månader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Kronisk sjukdom*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Alla inklusive distans- och telefonkontakter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Arbetsterapeut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Vårdcentral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477208"/>
                  </a:ext>
                </a:extLst>
              </a:tr>
              <a:tr h="241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Ko1FT: Kontinuitetsindex för personer med kronisk sjukdom, fysioterapeut, på vårdcentral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Fysioterapeut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53014"/>
                  </a:ext>
                </a:extLst>
              </a:tr>
              <a:tr h="181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Ko1L: Kontinuitetsindex för personer med kronisk sjukdom, läkare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Läkare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537648"/>
                  </a:ext>
                </a:extLst>
              </a:tr>
              <a:tr h="181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Ko1S: Kontinuitetsindex för personer med kronisk sjukdom, sjuksköterska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Sjuksköterska/DSK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20502"/>
                  </a:ext>
                </a:extLst>
              </a:tr>
              <a:tr h="181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Ko3;3: Kontinuitetsindex för personer med samsjuklighet (2-3 kroniska sjukdomar)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0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Samsjuklighet**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Läkare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14136"/>
                  </a:ext>
                </a:extLst>
              </a:tr>
              <a:tr h="181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Ko3;4: Kontinuitetsindex för personer med samsjuklighet (≥4 kroniska sjukdomar)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0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58220"/>
                  </a:ext>
                </a:extLst>
              </a:tr>
              <a:tr h="181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Ko4L: Kontinuitetsindex för personer med Samordnad Individuell Plan (SIP), läkare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Samordnad Individuell Plan (SIP)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88866"/>
                  </a:ext>
                </a:extLst>
              </a:tr>
              <a:tr h="33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Ko4S: Kontinuitetsindex för personer med Samordnad Individuell Plan (SIP), sjuksköterska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Sjuksköterska/DSK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908068"/>
                  </a:ext>
                </a:extLst>
              </a:tr>
              <a:tr h="167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Ko5L: Kontinuitetsindex för alla patienter, läkare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Läkare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92635"/>
                  </a:ext>
                </a:extLst>
              </a:tr>
              <a:tr h="167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Ko5S: Kontinuitetsindex för alla patienter, sjuksköterska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Sjuksköterska/DSK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280409"/>
                  </a:ext>
                </a:extLst>
              </a:tr>
              <a:tr h="241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Ko6: Kontinuitetsindex för besök hos sjuksköterska eller undersköterska för patienter med bensår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Bensår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Bara fysiska besök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USK/ Sjuksköterska/DSK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55044"/>
                  </a:ext>
                </a:extLst>
              </a:tr>
              <a:tr h="241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Ko7AT: Kontinuitetsindex för personer med kronisk sjukdom, arbetsterapeut, på rehabenhet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Kronisk sjukdom*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Alla inklusive distans- och telefonkontakter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Arbetsterapeut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Rehabenhet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678604"/>
                  </a:ext>
                </a:extLst>
              </a:tr>
              <a:tr h="241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Ko7FT: Kontinuitetsindex för personer med kronisk sjukdom, fysioterapeut, på rehabenhet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Fysioterapeut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83490"/>
                  </a:ext>
                </a:extLst>
              </a:tr>
              <a:tr h="3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Ko8: Andel episoder med infektionsdiagnos registrerade på egen vårdcentral av alla episoder med infektionsdiagnos registrerade i regionens primärvård för den listade befolkningen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månader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Infektionsdiagnos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Läkare, Sjuksköterska/ Distriktssköterska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Vårdcentral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73645"/>
                  </a:ext>
                </a:extLst>
              </a:tr>
              <a:tr h="3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Ko9A: Kontinuitetsindex för personer med kronisk sjukdom, alla kontakter under 3 år, arbetsterapeut, på vårdcentral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0ED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Kronisk sjukdom*</a:t>
                      </a:r>
                      <a:endParaRPr lang="sv-SE" dirty="0"/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Arbetsterapeut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37325"/>
                  </a:ext>
                </a:extLst>
              </a:tr>
              <a:tr h="3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Ko9F: Kontinuitetsindex för personer med kronisk sjukdom, alla kontakter under 3 år, fysioterapeut, på vårdcentral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0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Fysioterapeut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9173159"/>
                  </a:ext>
                </a:extLst>
              </a:tr>
              <a:tr h="231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Ko9L: Kontinuitetsindex för personer med kronisk sjukdom, alla kontakter under 3 år, läkare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0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Läkare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326894"/>
                  </a:ext>
                </a:extLst>
              </a:tr>
              <a:tr h="237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Ko9S: Kontinuitetsindex för personer med kronisk sjukdom, alla kontakter under 3 år, sjuksköterska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0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Alla</a:t>
                      </a: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Sjuksköterska/DSK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8566"/>
                  </a:ext>
                </a:extLst>
              </a:tr>
              <a:tr h="3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Ko10AT: Kontinuitetsindex för personer med kronisk sjukdom, alla kontakter under 3 år, arbetsterapeut, på </a:t>
                      </a:r>
                      <a:r>
                        <a:rPr lang="sv-SE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rehabenhet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Kronisk sjukdom*</a:t>
                      </a:r>
                      <a:endParaRPr lang="sv-SE" dirty="0"/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Arbetsterapeut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562416"/>
                  </a:ext>
                </a:extLst>
              </a:tr>
              <a:tr h="3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Ko10FT: Kontinuitetsindex för personer med kronisk sjukdom, alla kontakter under 3 år, fysioterapeut, på </a:t>
                      </a:r>
                      <a:r>
                        <a:rPr lang="sv-SE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rehabenhet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Fysioterapeut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08318"/>
                  </a:ext>
                </a:extLst>
              </a:tr>
              <a:tr h="3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Ko11: Kontinuitetsindex för personer som haft kontakt med läkare på vårdcentral 10 gånger eller fler de senaste 12 månaderna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månader</a:t>
                      </a:r>
                      <a:endParaRPr lang="sv-SE"/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Mångbesökare</a:t>
                      </a:r>
                      <a:endParaRPr lang="sv-SE" dirty="0"/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Läkare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9038809"/>
                  </a:ext>
                </a:extLst>
              </a:tr>
              <a:tr h="181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PVQ Kontinuitet Ko12 Andel patienter som är listade på fast läkare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Vid datauttaget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Alla</a:t>
                      </a: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--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71798"/>
                  </a:ext>
                </a:extLst>
              </a:tr>
              <a:tr h="337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PVQ Kontinuitet Ko13 Andel patienter som haft &gt;65% av läkarkontakterna hos sin fasta läkare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18 månader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Alla med diagnoskod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2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898753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4948AD57-FD70-7EBD-17B5-9B5C48AC732C}"/>
              </a:ext>
            </a:extLst>
          </p:cNvPr>
          <p:cNvSpPr txBox="1"/>
          <p:nvPr/>
        </p:nvSpPr>
        <p:spPr>
          <a:xfrm>
            <a:off x="-47768" y="6364121"/>
            <a:ext cx="1280956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Ko3, samsjuklighet: Alkoholproblematik, Artros, Astma, Demens, Depression, Diabetes, Fetma, Förmaksflimmer, Hjärtsvikt, Hypertoni, KOL, Kranskärlssjukdom, MS, Osteoporos, Parkinson, Psoriasis, RA, Schizofreni, TIA/Stroke och Ångest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A5EB57E-CEBD-A9E7-D6E7-1ACE5DEC3DC0}"/>
              </a:ext>
            </a:extLst>
          </p:cNvPr>
          <p:cNvSpPr txBox="1"/>
          <p:nvPr/>
        </p:nvSpPr>
        <p:spPr>
          <a:xfrm>
            <a:off x="152400" y="0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accent1"/>
                </a:solidFill>
                <a:latin typeface="Trebuchet MS" panose="020B0603020202020204" pitchFamily="34" charset="0"/>
                <a:ea typeface="+mj-ea"/>
                <a:cs typeface="Calibri" panose="020F0502020204030204" pitchFamily="34" charset="0"/>
              </a:rPr>
              <a:t>Fördjupning</a:t>
            </a:r>
          </a:p>
        </p:txBody>
      </p:sp>
    </p:spTree>
    <p:extLst>
      <p:ext uri="{BB962C8B-B14F-4D97-AF65-F5344CB8AC3E}">
        <p14:creationId xmlns:p14="http://schemas.microsoft.com/office/powerpoint/2010/main" val="38012079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B7361B-E84B-4AEB-1D39-25B080A8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Hur ser det ut hos oss?</a:t>
            </a:r>
            <a:b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sv-SE" sz="3600" b="0" i="1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Patienter med kronisk sjukdom</a:t>
            </a:r>
            <a:endParaRPr lang="sv-SE" b="0" i="1" dirty="0">
              <a:solidFill>
                <a:schemeClr val="accent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401CE5-77CE-48BC-620E-F5FDD299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34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Ta fram resultat för Ko01 för de yrkeskategorier ni vill titta på (arbetsterapeut, fysioterapeut, läkare och/eller sjuksköterska)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Denna indikator visar patienter med kroniska sjukdomar*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Hur ser resultaten ut?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Hur skiljer sig yrkesgrupperna åt? 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Hur skiljer sig resultaten jämfört med andra vårdcentraler i regionen?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Kan skillnader hänga samman med organisation/arbetssätt? 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Finns det möjlighet för oss att förbättra något?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Hur fungerar det med fasta läkare och fasta vårdkontakter hos oss?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Ska vi höra med någon som har liknande förutsättningar men högre värden hur de jobbar?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674FDEA-67AF-461E-A72F-BCA598476458}"/>
              </a:ext>
            </a:extLst>
          </p:cNvPr>
          <p:cNvSpPr txBox="1"/>
          <p:nvPr/>
        </p:nvSpPr>
        <p:spPr>
          <a:xfrm>
            <a:off x="7884319" y="290810"/>
            <a:ext cx="4307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Demens, Depression, Diabetes, Förmaksflimmer, Hjärtsvikt, Hypertoni, KOL, Kranskärlssjukdom, TIA/Stroke, Ångest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05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B7361B-E84B-4AEB-1D39-25B080A8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Hur ser det ut hos oss?</a:t>
            </a:r>
            <a:b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sv-SE" sz="3600" b="0" i="1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Alla patienter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401CE5-77CE-48BC-620E-F5FDD2998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Titta på era resultat för Ko05 för de yrkeskategorier ni vill titta på (arbetsterapeut, fysioterapeut, läkare och/eller sjuksköterska)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Denna indikator visar kontinuitetsindex för alla patienter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(som gjort minst 3 fysiska besök enligt bild 8)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Är det skillnad mellan patienter med kronisk sjukdom och alla patienter?</a:t>
            </a:r>
          </a:p>
        </p:txBody>
      </p:sp>
    </p:spTree>
    <p:extLst>
      <p:ext uri="{BB962C8B-B14F-4D97-AF65-F5344CB8AC3E}">
        <p14:creationId xmlns:p14="http://schemas.microsoft.com/office/powerpoint/2010/main" val="194010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B7361B-E84B-4AEB-1D39-25B080A8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Hur ser det ut hos oss?</a:t>
            </a:r>
            <a:b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sv-SE" sz="3600" b="0" i="1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Patienter med stora behov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401CE5-77CE-48BC-620E-F5FDD2998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Titta på era resultat för 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Ko11 "mångbesökare", senaste 12 månaderna, läkare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Ko04 patienter med Samordnad Individuell Plan (SIP), senaste 18 månaderna, läkare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Ko06 patienter med bensår, senaste 18 månaderna, undersköterska eller sjuksköterska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Hur skiljer sig kontinuiteten åt för dessa patientgrupper?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Är det någon viktig grupp som vi borde förbättra kontinuiteten för?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Vad kan börja med?</a:t>
            </a:r>
          </a:p>
        </p:txBody>
      </p:sp>
    </p:spTree>
    <p:extLst>
      <p:ext uri="{BB962C8B-B14F-4D97-AF65-F5344CB8AC3E}">
        <p14:creationId xmlns:p14="http://schemas.microsoft.com/office/powerpoint/2010/main" val="262724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BC51CC01-5FD6-2159-CD43-886D70D00FBF}"/>
              </a:ext>
            </a:extLst>
          </p:cNvPr>
          <p:cNvSpPr txBox="1"/>
          <p:nvPr/>
        </p:nvSpPr>
        <p:spPr>
          <a:xfrm>
            <a:off x="940525" y="1690688"/>
            <a:ext cx="103727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Kontinuitet blir högst om bara en person träffar patienten.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ofta också viktigt: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Utbildningsläkare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Undervisning, utvecklings- och förbättringsarbete eller forskning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 för 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föräldraledighet 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Viss motsättning mellan snabb tid och god kontinuitet (framförallt om man har begränsad kapacitet)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 färre tillgängliga personer i en viss profession, ju högre blir indexvärdet.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Små enheter har ofta högre kontinuitetsindex.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 besök ger också högre värden på kontinuitetsindex men inte säkert bättre kvalitet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4A629D17-0684-7DB8-24D1-80DF90FA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Att tänka på vid tolkning</a:t>
            </a:r>
          </a:p>
        </p:txBody>
      </p:sp>
    </p:spTree>
    <p:extLst>
      <p:ext uri="{BB962C8B-B14F-4D97-AF65-F5344CB8AC3E}">
        <p14:creationId xmlns:p14="http://schemas.microsoft.com/office/powerpoint/2010/main" val="27706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BCF07A-89E3-957E-6A9D-FD83ED7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Diskussion: När intressena krockar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75465-DF59-9B6B-6A51-012835C4C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Tänker alla på vårdcentralen lika om betydelsen av kontinuitet?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När kan man prioritera kontinuitet framför tillgänglighet?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Hur tänker vi om att fördela arbetet?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Hur tänker vi om våra scheman och rutiner för olika ”funktioner som ska bemannas”?</a:t>
            </a:r>
          </a:p>
        </p:txBody>
      </p:sp>
    </p:spTree>
    <p:extLst>
      <p:ext uri="{BB962C8B-B14F-4D97-AF65-F5344CB8AC3E}">
        <p14:creationId xmlns:p14="http://schemas.microsoft.com/office/powerpoint/2010/main" val="207035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2192000" cy="6662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C54D41-A6AF-46CC-B1EF-D51EC4D1B459}"/>
              </a:ext>
            </a:extLst>
          </p:cNvPr>
          <p:cNvSpPr txBox="1">
            <a:spLocks/>
          </p:cNvSpPr>
          <p:nvPr/>
        </p:nvSpPr>
        <p:spPr>
          <a:xfrm>
            <a:off x="838200" y="1483519"/>
            <a:ext cx="10415954" cy="469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Kronologisk eller longitudinell kontinuitet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Samma plats, samma journal, samma personal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Personalen känner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Relationell och interpersonell kontinuitet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Speciell typ av longitudinell kontinuitet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Samma person, personlig relation mellan patienten och personalen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Familjekontinuitet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Alla familjemedlemmar får vård av samma personal, kunskaper om andra familjemedlemmars hälsoproblem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Informationskontinuitet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Tillgång till information (trots olika platser och organisationer)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Interdisciplinär eller teamkontinuitet, koordinerande kontinuitet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Insatser för patienten samordnas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Kunskap om patienten även vid vård från flera specialiteter och vårdgivare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Behandlingskontinuitet, vårdplan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Patientupplevd kontinuitet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5E2FC0FB-1B9C-48CF-97DC-A406890F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sz="4000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Flera dimensioner av kontinuitet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F21FD9C-D47F-F93F-3FDD-49861E251EC4}"/>
              </a:ext>
            </a:extLst>
          </p:cNvPr>
          <p:cNvGrpSpPr/>
          <p:nvPr/>
        </p:nvGrpSpPr>
        <p:grpSpPr>
          <a:xfrm>
            <a:off x="7980593" y="1027906"/>
            <a:ext cx="4063769" cy="2161222"/>
            <a:chOff x="7859150" y="846297"/>
            <a:chExt cx="4063769" cy="2161222"/>
          </a:xfrm>
        </p:grpSpPr>
        <p:sp>
          <p:nvSpPr>
            <p:cNvPr id="6" name="Tankebubbla: moln 5">
              <a:extLst>
                <a:ext uri="{FF2B5EF4-FFF2-40B4-BE49-F238E27FC236}">
                  <a16:creationId xmlns:a16="http://schemas.microsoft.com/office/drawing/2014/main" id="{836F6B1A-2E02-4689-B617-C948A305C232}"/>
                </a:ext>
              </a:extLst>
            </p:cNvPr>
            <p:cNvSpPr/>
            <p:nvPr/>
          </p:nvSpPr>
          <p:spPr>
            <a:xfrm>
              <a:off x="7859150" y="846297"/>
              <a:ext cx="4063769" cy="2161222"/>
            </a:xfrm>
            <a:prstGeom prst="cloudCallout">
              <a:avLst>
                <a:gd name="adj1" fmla="val -49366"/>
                <a:gd name="adj2" fmla="val 52869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8A846062-F952-FAD1-8C59-56DFD7FB69AD}"/>
                </a:ext>
              </a:extLst>
            </p:cNvPr>
            <p:cNvSpPr txBox="1"/>
            <p:nvPr/>
          </p:nvSpPr>
          <p:spPr>
            <a:xfrm>
              <a:off x="8601076" y="1235869"/>
              <a:ext cx="3100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07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Calibri" panose="020F0502020204030204" pitchFamily="34" charset="0"/>
                </a:rPr>
                <a:t>Indikatorerna handlar mest om hur mycket patienten träffar samma person. Men kontinuitet är mer än så!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textruta 7"/>
          <p:cNvSpPr txBox="1"/>
          <p:nvPr/>
        </p:nvSpPr>
        <p:spPr>
          <a:xfrm>
            <a:off x="147638" y="41959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accent1"/>
                </a:solidFill>
                <a:latin typeface="Trebuchet MS" panose="020B0603020202020204" pitchFamily="34" charset="0"/>
                <a:ea typeface="+mj-ea"/>
                <a:cs typeface="Calibri" panose="020F0502020204030204" pitchFamily="34" charset="0"/>
              </a:rPr>
              <a:t>Fördjupning</a:t>
            </a:r>
            <a:endParaRPr lang="sv-SE" sz="3200" dirty="0">
              <a:solidFill>
                <a:schemeClr val="accent1"/>
              </a:solidFill>
              <a:latin typeface="Trebuchet MS" panose="020B060302020202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6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92F83-11BE-2F0E-B5C3-A430755F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Tips och trix:  </a:t>
            </a:r>
            <a:b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sv-SE" sz="3600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idéer från andra vårdcentraler</a:t>
            </a:r>
            <a:endParaRPr lang="sv-SE" b="0" dirty="0">
              <a:solidFill>
                <a:schemeClr val="accent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135DCF-B1D8-3EFE-99CF-A9CD0FB5A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7177"/>
            <a:ext cx="10970623" cy="4269786"/>
          </a:xfrm>
        </p:spPr>
        <p:txBody>
          <a:bodyPr>
            <a:normAutofit fontScale="85000" lnSpcReduction="10000"/>
          </a:bodyPr>
          <a:lstStyle/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Alla på vårdcentralen är överens om att kontinuitet är viktigt (och ska prioriteras)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Ta upp vikten av kontinuitet med patienterna, förklara varför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Behöver inte börja om från början, kan följa förlopp, känner varandra, 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Därför kan det vara bättre att vänta än att ta första lediga tid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Prata om kontinuitet i väntrums-TV, visa på affischer mm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Scheman – alla har akuttider och kan träffa sina patienter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Kontinuitet vid administrativa ärenden där patientkännedom har betydelse t ex att läkare skriver ut läkemedel till sina egna patienter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Distriktssköterskan har sina egna patienter (både på telefon och vid mottagning)</a:t>
            </a:r>
          </a:p>
        </p:txBody>
      </p:sp>
    </p:spTree>
    <p:extLst>
      <p:ext uri="{BB962C8B-B14F-4D97-AF65-F5344CB8AC3E}">
        <p14:creationId xmlns:p14="http://schemas.microsoft.com/office/powerpoint/2010/main" val="35870627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Manual till handledare-</a:t>
            </a:r>
            <a:b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</a:br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Hitta indikatorerna</a:t>
            </a: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58441" y="1690688"/>
            <a:ext cx="8945880" cy="454542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13954" y="2194560"/>
            <a:ext cx="1959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man använder Medrave ser det ut så här när man öppnar indikatorerna</a:t>
            </a:r>
          </a:p>
          <a:p>
            <a:endParaRPr lang="sv-SE" dirty="0"/>
          </a:p>
          <a:p>
            <a:r>
              <a:rPr lang="sv-SE" dirty="0"/>
              <a:t>Välj Alla indikatorer</a:t>
            </a:r>
          </a:p>
        </p:txBody>
      </p:sp>
      <p:cxnSp>
        <p:nvCxnSpPr>
          <p:cNvPr id="6" name="Rak pilkoppling 5"/>
          <p:cNvCxnSpPr/>
          <p:nvPr/>
        </p:nvCxnSpPr>
        <p:spPr>
          <a:xfrm flipV="1">
            <a:off x="1867989" y="2194560"/>
            <a:ext cx="7093131" cy="21423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5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965978B8-8497-34A9-2F75-F88F8261D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313164"/>
            <a:ext cx="11643360" cy="267258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15215"/>
            <a:ext cx="10515600" cy="1325563"/>
          </a:xfrm>
        </p:spPr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Manual till handledare-</a:t>
            </a:r>
            <a:b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</a:br>
            <a:r>
              <a:rPr lang="sv-SE" sz="3600" b="0" dirty="0">
                <a:solidFill>
                  <a:srgbClr val="698D9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Diagram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38200" y="1740778"/>
            <a:ext cx="642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Scrolla och ner för att se olika indikatorer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38200" y="5181771"/>
            <a:ext cx="932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ni vill titta närmare på en indikator: välj ”Detaljsida för indikator”</a:t>
            </a:r>
          </a:p>
        </p:txBody>
      </p:sp>
      <p:cxnSp>
        <p:nvCxnSpPr>
          <p:cNvPr id="9" name="Rak pilkoppling 8"/>
          <p:cNvCxnSpPr>
            <a:cxnSpLocks/>
          </p:cNvCxnSpPr>
          <p:nvPr/>
        </p:nvCxnSpPr>
        <p:spPr>
          <a:xfrm flipH="1" flipV="1">
            <a:off x="2110154" y="2883877"/>
            <a:ext cx="6063175" cy="24266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9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-76218"/>
            <a:ext cx="10515600" cy="1325563"/>
          </a:xfrm>
        </p:spPr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Manual till handledare-</a:t>
            </a:r>
            <a:b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</a:br>
            <a:r>
              <a:rPr lang="sv-SE" sz="3600" b="0" dirty="0">
                <a:solidFill>
                  <a:srgbClr val="698D9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Detaljsida för en indikator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5782745-98BA-A068-E363-B962A1006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" y="1182708"/>
            <a:ext cx="11226018" cy="50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49F4626-8B4D-314F-8337-4E202B56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347" y="2291164"/>
            <a:ext cx="9042068" cy="1506566"/>
          </a:xfrm>
        </p:spPr>
        <p:txBody>
          <a:bodyPr/>
          <a:lstStyle/>
          <a:p>
            <a:r>
              <a:rPr lang="sv-SE" dirty="0" err="1">
                <a:latin typeface="Trebuchet MS" panose="020B0603020202020204" pitchFamily="34" charset="0"/>
              </a:rPr>
              <a:t>FoKUS</a:t>
            </a:r>
            <a:r>
              <a:rPr lang="sv-SE" dirty="0">
                <a:latin typeface="Trebuchet MS" panose="020B0603020202020204" pitchFamily="34" charset="0"/>
              </a:rPr>
              <a:t> </a:t>
            </a:r>
            <a:br>
              <a:rPr lang="sv-SE" dirty="0">
                <a:latin typeface="Trebuchet MS" panose="020B0603020202020204" pitchFamily="34" charset="0"/>
              </a:rPr>
            </a:br>
            <a:r>
              <a:rPr lang="sv-SE" dirty="0">
                <a:latin typeface="Trebuchet MS" panose="020B0603020202020204" pitchFamily="34" charset="0"/>
              </a:rPr>
              <a:t>Kontinuitet</a:t>
            </a:r>
          </a:p>
        </p:txBody>
      </p:sp>
    </p:spTree>
    <p:extLst>
      <p:ext uri="{BB962C8B-B14F-4D97-AF65-F5344CB8AC3E}">
        <p14:creationId xmlns:p14="http://schemas.microsoft.com/office/powerpoint/2010/main" val="40693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95A8-72F3-F64B-A44D-F72B9CE9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16" y="357394"/>
            <a:ext cx="7200000" cy="1157611"/>
          </a:xfrm>
        </p:spPr>
        <p:txBody>
          <a:bodyPr/>
          <a:lstStyle/>
          <a:p>
            <a:r>
              <a:rPr lang="sv-SE" sz="4400" b="0" dirty="0">
                <a:latin typeface="Trebuchet MS" panose="020B0603020202020204" pitchFamily="34" charset="0"/>
                <a:cs typeface="Calibri" panose="020F0502020204030204" pitchFamily="34" charset="0"/>
              </a:rPr>
              <a:t>Disposition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7FF368-D945-194A-8266-BBAE5000AA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95754" y="1223158"/>
            <a:ext cx="8925951" cy="4887685"/>
          </a:xfrm>
        </p:spPr>
        <p:txBody>
          <a:bodyPr>
            <a:normAutofit/>
          </a:bodyPr>
          <a:lstStyle/>
          <a:p>
            <a:pPr marL="373063" indent="-342900"/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3063" indent="-342900"/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3063" indent="-342900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Kontinuitet, liten faktabakgrund</a:t>
            </a:r>
          </a:p>
          <a:p>
            <a:pPr marL="373063" indent="-342900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Indikatorerna i PrimärvårdsKvalitet, introduktion</a:t>
            </a:r>
          </a:p>
          <a:p>
            <a:pPr marL="373063" indent="-342900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Titta på några mått tillsammans</a:t>
            </a:r>
          </a:p>
          <a:p>
            <a:pPr marL="373063" indent="-342900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Reflektion och diskussion</a:t>
            </a:r>
          </a:p>
        </p:txBody>
      </p:sp>
    </p:spTree>
    <p:extLst>
      <p:ext uri="{BB962C8B-B14F-4D97-AF65-F5344CB8AC3E}">
        <p14:creationId xmlns:p14="http://schemas.microsoft.com/office/powerpoint/2010/main" val="324073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336B64C-D4F6-281A-88E4-598F2D4E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8" y="275838"/>
            <a:ext cx="10814755" cy="94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z="4400" b="0" dirty="0">
                <a:solidFill>
                  <a:schemeClr val="accent1"/>
                </a:solidFill>
                <a:latin typeface="Trebuchet MS" panose="020B0603020202020204" pitchFamily="34" charset="0"/>
                <a:ea typeface="+mj-ea"/>
                <a:cs typeface="Calibri" panose="020F0502020204030204" pitchFamily="34" charset="0"/>
              </a:rPr>
              <a:t>Varför är kontinuitet viktigt?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68338C5-999B-7096-ED4E-0C4A08502821}"/>
              </a:ext>
            </a:extLst>
          </p:cNvPr>
          <p:cNvSpPr txBox="1">
            <a:spLocks/>
          </p:cNvSpPr>
          <p:nvPr/>
        </p:nvSpPr>
        <p:spPr>
          <a:xfrm>
            <a:off x="636864" y="14445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God läkarkontinuitet* har positiva effekter: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Färre besök på akutmottagning, färre inläggningar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Lägre kostnader (analyser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medicinsk </a:t>
            </a:r>
            <a:r>
              <a:rPr lang="sv-SE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Ökad patienttillfredsställelse</a:t>
            </a:r>
          </a:p>
          <a:p>
            <a:pPr lvl="1"/>
            <a:r>
              <a:rPr lang="sv-SE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Minskad läkemedelsförbrukning, sjukskrivningar och vidareremitteringar</a:t>
            </a:r>
          </a:p>
          <a:p>
            <a:pPr lvl="1"/>
            <a:r>
              <a:rPr lang="sv-SE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Ökad följsamhet till ordinationer, bättre hälsa i befolkningen</a:t>
            </a:r>
          </a:p>
          <a:p>
            <a:pPr lvl="1"/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Mindre sjuklighet och dödlighet</a:t>
            </a:r>
          </a:p>
          <a:p>
            <a:r>
              <a:rPr lang="sv-SE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Gäller både yngre personer och äldre personer med flera sjukdomar</a:t>
            </a:r>
          </a:p>
          <a:p>
            <a:r>
              <a:rPr lang="sv-SE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Värderas högt av både patienter och personal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PDF) Kontinuitet i vården - en systematisk översikt och utvärdering av  medicinska, hälsoekonomiska och etiska aspekter">
            <a:extLst>
              <a:ext uri="{FF2B5EF4-FFF2-40B4-BE49-F238E27FC236}">
                <a16:creationId xmlns:a16="http://schemas.microsoft.com/office/drawing/2014/main" id="{2D871CC2-0B25-579B-3A1E-48DFE1E7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77" y="157966"/>
            <a:ext cx="1928421" cy="27296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9D6B309-F634-C252-71DA-CEC9C82B5306}"/>
              </a:ext>
            </a:extLst>
          </p:cNvPr>
          <p:cNvSpPr txBox="1"/>
          <p:nvPr/>
        </p:nvSpPr>
        <p:spPr>
          <a:xfrm>
            <a:off x="95215" y="5228613"/>
            <a:ext cx="1187100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* Studierna är gjorda på just läkarkontinuitet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Arvidsson E,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Borgquist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L, Engström S. Hög personlig läkar­kontinuitet i primärvård förenad med färre besök på akutmottagning Läkartidningen 51-52/2019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Borgquist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L, Engström S. Läkares personkännedom sparade liv och resurser. Läkartidningen 1-2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Sandvik H,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Hetlevik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Ø,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Blinkenberg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J,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Hunskaar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S.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Continuity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general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practice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as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predictor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mortality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acute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hospitalisation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and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out-of-hours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care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a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registry-based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observational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study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Norway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Gen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Pract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2021 Aug 26:BJGP.2021.0340.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10.3399/BJGP.2021.0340.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Epub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ahead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SE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print. PMID: 34607797; PMCID: PMC8510690.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SBU. Kontinuitet i vården. Stockholm: Statens beredning för medicinsk och social utvärdering (SBU); 2021. SBU-rapport nr 329. ISBN 978-91-88437-73-0</a:t>
            </a:r>
          </a:p>
        </p:txBody>
      </p:sp>
    </p:spTree>
    <p:extLst>
      <p:ext uri="{BB962C8B-B14F-4D97-AF65-F5344CB8AC3E}">
        <p14:creationId xmlns:p14="http://schemas.microsoft.com/office/powerpoint/2010/main" val="221031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FBEE382F-6EAB-C8A8-32BB-73B726FD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36" y="1984327"/>
            <a:ext cx="6559569" cy="40694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279CC97-9396-CFC0-6AD0-76BFA622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8" y="0"/>
            <a:ext cx="4112419" cy="1325563"/>
          </a:xfrm>
        </p:spPr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Kontinuitet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53C48DE-CA8C-5B59-8FD4-D379CF7DF6E4}"/>
              </a:ext>
            </a:extLst>
          </p:cNvPr>
          <p:cNvSpPr txBox="1"/>
          <p:nvPr/>
        </p:nvSpPr>
        <p:spPr>
          <a:xfrm>
            <a:off x="91440" y="6428934"/>
            <a:ext cx="120208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hlinkClick r:id="rId3"/>
              </a:rPr>
              <a:t>https://www.legeforeningen.no/om-oss/Styrende-dokumenter/fond-og-legater/allmennmedisinsk-forskningsfond/forskningsnytt/dette-er-effekten-av-fastlege-kontinuitet-i-tall-for-overlevelse-og-sykehusinnleggelse2/</a:t>
            </a:r>
            <a:endParaRPr lang="sv-SE" sz="1000" dirty="0"/>
          </a:p>
          <a:p>
            <a:endParaRPr lang="sv-SE" sz="1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FB257F-93ED-C7C4-515D-C4BB57138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65" y="2293033"/>
            <a:ext cx="2900863" cy="418577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5123212-232D-4A7D-EC16-CA3DEFDD5707}"/>
              </a:ext>
            </a:extLst>
          </p:cNvPr>
          <p:cNvSpPr txBox="1"/>
          <p:nvPr/>
        </p:nvSpPr>
        <p:spPr>
          <a:xfrm>
            <a:off x="272946" y="1040606"/>
            <a:ext cx="4323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norsk artikel från 2022 visar samband mellan långvarig relationell kontinuitet och minskad vårdkonsumtion och mortalitet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FA609EF-CFBA-FBE6-7217-783187673889}"/>
              </a:ext>
            </a:extLst>
          </p:cNvPr>
          <p:cNvSpPr txBox="1"/>
          <p:nvPr/>
        </p:nvSpPr>
        <p:spPr>
          <a:xfrm>
            <a:off x="5636525" y="510761"/>
            <a:ext cx="6225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i="0" dirty="0">
                <a:solidFill>
                  <a:srgbClr val="333333"/>
                </a:solidFill>
                <a:effectLst/>
                <a:latin typeface="Whitney SSm A"/>
              </a:rPr>
              <a:t>Pasienter som har hatt den samme fastlegen i mer enn 15 år, har 25 prosent lavere risiko for å dø og 28 mindre sannsynlighet for å bli innlagt på sykehus enn pasienter som bare har hatt samme fastlege i ett år eller mindre.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135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9D0A5-643C-8DC0-85B2-82495218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chemeClr val="accent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Diskutera </a:t>
            </a:r>
            <a:endParaRPr lang="sv-SE" sz="3600" b="0" dirty="0">
              <a:solidFill>
                <a:schemeClr val="accent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40E8EB-2960-1120-AD8C-1B0835ED6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041" y="1690688"/>
            <a:ext cx="8763000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Har vi exempel på tillfällen (patienter) där kontinuitet varit särskilt viktigt?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Hur kom det sig att vi fick till kontinuitet så bra den gången?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Kan vi göra så (eller något liknande) igen?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F8A8B54-0205-EB11-053B-F3F6C7BFF077}"/>
              </a:ext>
            </a:extLst>
          </p:cNvPr>
          <p:cNvSpPr txBox="1"/>
          <p:nvPr/>
        </p:nvSpPr>
        <p:spPr>
          <a:xfrm>
            <a:off x="7810121" y="4206240"/>
            <a:ext cx="273595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Tips!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Diskutera i mindre grupper ( 2-3 personer) och återkoppla i helgrupp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53921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2.xml><?xml version="1.0" encoding="utf-8"?>
<a:theme xmlns:a="http://schemas.openxmlformats.org/drawingml/2006/main" name="3_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fessionföreningarna-2" id="{241FB656-9714-BF4F-8AC7-929B5C885414}" vid="{FFC79325-4986-AD40-99AA-4F2B0B46412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2065</Words>
  <Application>Microsoft Office PowerPoint</Application>
  <PresentationFormat>Bredbild</PresentationFormat>
  <Paragraphs>222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Trebuchet MS</vt:lpstr>
      <vt:lpstr>Verdana</vt:lpstr>
      <vt:lpstr>Whitney SSm A</vt:lpstr>
      <vt:lpstr>1_Office-tema</vt:lpstr>
      <vt:lpstr>3_Office-tema</vt:lpstr>
      <vt:lpstr>Manual till handledare</vt:lpstr>
      <vt:lpstr>Manual till handledare- Hitta indikatorerna</vt:lpstr>
      <vt:lpstr>Manual till handledare- Diagram</vt:lpstr>
      <vt:lpstr>Manual till handledare- Detaljsida för en indikator</vt:lpstr>
      <vt:lpstr>FoKUS  Kontinuitet</vt:lpstr>
      <vt:lpstr>Disposition</vt:lpstr>
      <vt:lpstr>Varför är kontinuitet viktigt?</vt:lpstr>
      <vt:lpstr>Kontinuitet</vt:lpstr>
      <vt:lpstr>Diskutera </vt:lpstr>
      <vt:lpstr>Hur mäts kontinuitet?</vt:lpstr>
      <vt:lpstr>PowerPoint-presentation</vt:lpstr>
      <vt:lpstr>PowerPoint-presentation</vt:lpstr>
      <vt:lpstr>Hur ser det ut hos oss? Patienter med kronisk sjukdom</vt:lpstr>
      <vt:lpstr>Hur ser det ut hos oss? Alla patienter</vt:lpstr>
      <vt:lpstr>Hur ser det ut hos oss? Patienter med stora behov</vt:lpstr>
      <vt:lpstr>Att tänka på vid tolkning</vt:lpstr>
      <vt:lpstr>Diskussion: När intressena krockar</vt:lpstr>
      <vt:lpstr>Flera dimensioner av kontinuitet</vt:lpstr>
      <vt:lpstr>Tips och trix:   idéer från andra vårdcentraler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Kontinuitet</dc:title>
  <dc:creator>Eva Arvidsson</dc:creator>
  <cp:lastModifiedBy>Gäre Arvidsson Stina</cp:lastModifiedBy>
  <cp:revision>26</cp:revision>
  <dcterms:created xsi:type="dcterms:W3CDTF">2022-06-28T09:05:18Z</dcterms:created>
  <dcterms:modified xsi:type="dcterms:W3CDTF">2022-10-05T12:08:10Z</dcterms:modified>
</cp:coreProperties>
</file>