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4"/>
    <p:sldMasterId id="2147483759" r:id="rId5"/>
  </p:sldMasterIdLst>
  <p:notesMasterIdLst>
    <p:notesMasterId r:id="rId25"/>
  </p:notesMasterIdLst>
  <p:sldIdLst>
    <p:sldId id="268" r:id="rId6"/>
    <p:sldId id="287" r:id="rId7"/>
    <p:sldId id="286" r:id="rId8"/>
    <p:sldId id="290" r:id="rId9"/>
    <p:sldId id="291" r:id="rId10"/>
    <p:sldId id="292" r:id="rId11"/>
    <p:sldId id="260" r:id="rId12"/>
    <p:sldId id="296" r:id="rId13"/>
    <p:sldId id="297" r:id="rId14"/>
    <p:sldId id="289" r:id="rId15"/>
    <p:sldId id="277" r:id="rId16"/>
    <p:sldId id="298" r:id="rId17"/>
    <p:sldId id="299" r:id="rId18"/>
    <p:sldId id="263" r:id="rId19"/>
    <p:sldId id="300" r:id="rId20"/>
    <p:sldId id="276" r:id="rId21"/>
    <p:sldId id="301" r:id="rId22"/>
    <p:sldId id="302" r:id="rId23"/>
    <p:sldId id="284" r:id="rId2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8D66C5C-5EDD-6EF4-7C07-8FC58B13E3F6}" name="Ann-Charlotte &quot;Lotta&quot; Lindström" initials="AL" userId="S::annli55@vgregion.se::d689031f-56a8-4179-8d48-23852809b334" providerId="AD"/>
  <p188:author id="{186C7BAD-246C-3BF7-7923-8DF6C31EC848}" name="Ulf Kläppe" initials="UK" userId="S::ulf.klappe@ki.se::5729dd19-e677-4891-8021-95a5276d54b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DEC"/>
    <a:srgbClr val="DFEFEB"/>
    <a:srgbClr val="FAD4A8"/>
    <a:srgbClr val="FDE9D3"/>
    <a:srgbClr val="FFFFFF"/>
    <a:srgbClr val="154F80"/>
    <a:srgbClr val="FFEBE8"/>
    <a:srgbClr val="262422"/>
    <a:srgbClr val="F7F2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783608-6E8C-1946-8B14-BA85608CB54A}" v="2" dt="2026-07-24T10:22:06.697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96301" autoAdjust="0"/>
  </p:normalViewPr>
  <p:slideViewPr>
    <p:cSldViewPr snapToGrid="0">
      <p:cViewPr varScale="1">
        <p:scale>
          <a:sx n="118" d="100"/>
          <a:sy n="118" d="100"/>
        </p:scale>
        <p:origin x="52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f Kläppe" userId="5729dd19-e677-4891-8021-95a5276d54b1" providerId="ADAL" clId="{70DFD861-ECD1-5791-833D-14FE357E674E}"/>
    <pc:docChg chg="custSel modSld">
      <pc:chgData name="Ulf Kläppe" userId="5729dd19-e677-4891-8021-95a5276d54b1" providerId="ADAL" clId="{70DFD861-ECD1-5791-833D-14FE357E674E}" dt="2026-07-24T10:22:45.469" v="38" actId="20577"/>
      <pc:docMkLst>
        <pc:docMk/>
      </pc:docMkLst>
      <pc:sldChg chg="modSp mod">
        <pc:chgData name="Ulf Kläppe" userId="5729dd19-e677-4891-8021-95a5276d54b1" providerId="ADAL" clId="{70DFD861-ECD1-5791-833D-14FE357E674E}" dt="2026-07-24T10:21:09.306" v="33" actId="20577"/>
        <pc:sldMkLst>
          <pc:docMk/>
          <pc:sldMk cId="2656784730" sldId="276"/>
        </pc:sldMkLst>
        <pc:graphicFrameChg chg="modGraphic">
          <ac:chgData name="Ulf Kläppe" userId="5729dd19-e677-4891-8021-95a5276d54b1" providerId="ADAL" clId="{70DFD861-ECD1-5791-833D-14FE357E674E}" dt="2026-07-24T10:21:09.306" v="33" actId="20577"/>
          <ac:graphicFrameMkLst>
            <pc:docMk/>
            <pc:sldMk cId="2656784730" sldId="276"/>
            <ac:graphicFrameMk id="6" creationId="{C7B166F5-64E0-4B0E-B230-0D996B257C55}"/>
          </ac:graphicFrameMkLst>
        </pc:graphicFrameChg>
      </pc:sldChg>
      <pc:sldChg chg="addSp delSp modSp mod">
        <pc:chgData name="Ulf Kläppe" userId="5729dd19-e677-4891-8021-95a5276d54b1" providerId="ADAL" clId="{70DFD861-ECD1-5791-833D-14FE357E674E}" dt="2026-07-24T10:22:02.920" v="35"/>
        <pc:sldMkLst>
          <pc:docMk/>
          <pc:sldMk cId="4056409131" sldId="277"/>
        </pc:sldMkLst>
        <pc:spChg chg="add mod">
          <ac:chgData name="Ulf Kläppe" userId="5729dd19-e677-4891-8021-95a5276d54b1" providerId="ADAL" clId="{70DFD861-ECD1-5791-833D-14FE357E674E}" dt="2026-07-24T10:22:02.920" v="35"/>
          <ac:spMkLst>
            <pc:docMk/>
            <pc:sldMk cId="4056409131" sldId="277"/>
            <ac:spMk id="2" creationId="{3793D26A-6E80-D5B2-2F41-54E874E0769C}"/>
          </ac:spMkLst>
        </pc:spChg>
        <pc:spChg chg="del">
          <ac:chgData name="Ulf Kläppe" userId="5729dd19-e677-4891-8021-95a5276d54b1" providerId="ADAL" clId="{70DFD861-ECD1-5791-833D-14FE357E674E}" dt="2026-07-24T10:22:02.486" v="34" actId="478"/>
          <ac:spMkLst>
            <pc:docMk/>
            <pc:sldMk cId="4056409131" sldId="277"/>
            <ac:spMk id="8" creationId="{FDB15EAE-2612-399E-8402-B350FCE38C32}"/>
          </ac:spMkLst>
        </pc:spChg>
      </pc:sldChg>
      <pc:sldChg chg="modSp mod">
        <pc:chgData name="Ulf Kläppe" userId="5729dd19-e677-4891-8021-95a5276d54b1" providerId="ADAL" clId="{70DFD861-ECD1-5791-833D-14FE357E674E}" dt="2026-07-24T10:22:45.469" v="38" actId="20577"/>
        <pc:sldMkLst>
          <pc:docMk/>
          <pc:sldMk cId="3178549410" sldId="284"/>
        </pc:sldMkLst>
        <pc:spChg chg="mod">
          <ac:chgData name="Ulf Kläppe" userId="5729dd19-e677-4891-8021-95a5276d54b1" providerId="ADAL" clId="{70DFD861-ECD1-5791-833D-14FE357E674E}" dt="2026-07-24T10:22:45.469" v="38" actId="20577"/>
          <ac:spMkLst>
            <pc:docMk/>
            <pc:sldMk cId="3178549410" sldId="284"/>
            <ac:spMk id="3" creationId="{00000000-0000-0000-0000-000000000000}"/>
          </ac:spMkLst>
        </pc:spChg>
      </pc:sldChg>
      <pc:sldChg chg="addSp delSp modSp mod">
        <pc:chgData name="Ulf Kläppe" userId="5729dd19-e677-4891-8021-95a5276d54b1" providerId="ADAL" clId="{70DFD861-ECD1-5791-833D-14FE357E674E}" dt="2026-07-24T10:22:06.697" v="37"/>
        <pc:sldMkLst>
          <pc:docMk/>
          <pc:sldMk cId="2461274116" sldId="298"/>
        </pc:sldMkLst>
        <pc:spChg chg="add mod">
          <ac:chgData name="Ulf Kläppe" userId="5729dd19-e677-4891-8021-95a5276d54b1" providerId="ADAL" clId="{70DFD861-ECD1-5791-833D-14FE357E674E}" dt="2026-07-24T10:22:06.697" v="37"/>
          <ac:spMkLst>
            <pc:docMk/>
            <pc:sldMk cId="2461274116" sldId="298"/>
            <ac:spMk id="2" creationId="{20842A86-168A-31CE-9BF3-EF3E11861244}"/>
          </ac:spMkLst>
        </pc:spChg>
        <pc:spChg chg="del">
          <ac:chgData name="Ulf Kläppe" userId="5729dd19-e677-4891-8021-95a5276d54b1" providerId="ADAL" clId="{70DFD861-ECD1-5791-833D-14FE357E674E}" dt="2026-07-24T10:22:06.250" v="36" actId="478"/>
          <ac:spMkLst>
            <pc:docMk/>
            <pc:sldMk cId="2461274116" sldId="298"/>
            <ac:spMk id="4" creationId="{71EBB7EE-EC01-10D5-1CC4-25CAFC5646FA}"/>
          </ac:spMkLst>
        </pc:spChg>
      </pc:sldChg>
      <pc:sldChg chg="modSp mod">
        <pc:chgData name="Ulf Kläppe" userId="5729dd19-e677-4891-8021-95a5276d54b1" providerId="ADAL" clId="{70DFD861-ECD1-5791-833D-14FE357E674E}" dt="2026-07-24T10:20:37.395" v="20" actId="20577"/>
        <pc:sldMkLst>
          <pc:docMk/>
          <pc:sldMk cId="3856963970" sldId="300"/>
        </pc:sldMkLst>
        <pc:spChg chg="mod">
          <ac:chgData name="Ulf Kläppe" userId="5729dd19-e677-4891-8021-95a5276d54b1" providerId="ADAL" clId="{70DFD861-ECD1-5791-833D-14FE357E674E}" dt="2026-07-24T10:20:37.395" v="20" actId="20577"/>
          <ac:spMkLst>
            <pc:docMk/>
            <pc:sldMk cId="3856963970" sldId="300"/>
            <ac:spMk id="8" creationId="{3E0FFD61-48A6-4B7A-BD67-7DC59845871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FD823-B909-4B86-8462-E4C5A618516F}" type="datetimeFigureOut">
              <a:rPr lang="sv-SE" smtClean="0"/>
              <a:t>2026-07-24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A61920-5199-41A0-BC7A-AE76E41EAD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5319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huvud 4">
            <a:extLst>
              <a:ext uri="{FF2B5EF4-FFF2-40B4-BE49-F238E27FC236}">
                <a16:creationId xmlns:a16="http://schemas.microsoft.com/office/drawing/2014/main" id="{9349BF29-705E-C305-1203-BF0EE91E872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Namn på vårdförlopp</a:t>
            </a:r>
          </a:p>
        </p:txBody>
      </p:sp>
    </p:spTree>
    <p:extLst>
      <p:ext uri="{BB962C8B-B14F-4D97-AF65-F5344CB8AC3E}">
        <p14:creationId xmlns:p14="http://schemas.microsoft.com/office/powerpoint/2010/main" val="200757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huvud 4">
            <a:extLst>
              <a:ext uri="{FF2B5EF4-FFF2-40B4-BE49-F238E27FC236}">
                <a16:creationId xmlns:a16="http://schemas.microsoft.com/office/drawing/2014/main" id="{FF60DA54-D3D3-76C6-0E76-D1FD3A953B2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Namn på vårdförlopp</a:t>
            </a:r>
          </a:p>
        </p:txBody>
      </p:sp>
    </p:spTree>
    <p:extLst>
      <p:ext uri="{BB962C8B-B14F-4D97-AF65-F5344CB8AC3E}">
        <p14:creationId xmlns:p14="http://schemas.microsoft.com/office/powerpoint/2010/main" val="1590825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huvud 4">
            <a:extLst>
              <a:ext uri="{FF2B5EF4-FFF2-40B4-BE49-F238E27FC236}">
                <a16:creationId xmlns:a16="http://schemas.microsoft.com/office/drawing/2014/main" id="{A8A0B725-8BD0-7DEC-16FD-897E2C9C1F0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Namn på vårdförlopp</a:t>
            </a:r>
          </a:p>
        </p:txBody>
      </p:sp>
    </p:spTree>
    <p:extLst>
      <p:ext uri="{BB962C8B-B14F-4D97-AF65-F5344CB8AC3E}">
        <p14:creationId xmlns:p14="http://schemas.microsoft.com/office/powerpoint/2010/main" val="1090909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sidhuvu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Namn på vårdförlopp</a:t>
            </a:r>
          </a:p>
        </p:txBody>
      </p:sp>
    </p:spTree>
    <p:extLst>
      <p:ext uri="{BB962C8B-B14F-4D97-AF65-F5344CB8AC3E}">
        <p14:creationId xmlns:p14="http://schemas.microsoft.com/office/powerpoint/2010/main" val="425323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huvud 4">
            <a:extLst>
              <a:ext uri="{FF2B5EF4-FFF2-40B4-BE49-F238E27FC236}">
                <a16:creationId xmlns:a16="http://schemas.microsoft.com/office/drawing/2014/main" id="{70F318C3-F1B2-E781-EBF2-14BFE9F4834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Namn på vårdförlopp</a:t>
            </a:r>
          </a:p>
        </p:txBody>
      </p:sp>
    </p:spTree>
    <p:extLst>
      <p:ext uri="{BB962C8B-B14F-4D97-AF65-F5344CB8AC3E}">
        <p14:creationId xmlns:p14="http://schemas.microsoft.com/office/powerpoint/2010/main" val="1540081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61920-5199-41A0-BC7A-AE76E41EADA0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6968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E2F6C-06F2-0E2F-11F7-666ABDFBA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0C32D51-854A-6935-D398-96F097A4E7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B37D840-CC23-C8BF-27C0-6A3990A38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88D222D-CC3C-C76F-1354-21D254274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61920-5199-41A0-BC7A-AE76E41EADA0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1264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3B32-DA10-33D3-EA1E-0D5FF90AC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D48979B-F96C-F2DF-A2CB-11C4BC263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FC950C8-0583-D894-090A-0CABB09C71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EDE0D94-1CF8-5909-A989-B406961FB8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61920-5199-41A0-BC7A-AE76E41EADA0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3659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6A715-7938-A270-CE32-504E536F8D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2685826"/>
            <a:ext cx="10502154" cy="2145418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72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34920DF-DB3F-70AF-AAFD-9E2C005C29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896196"/>
            <a:ext cx="10502154" cy="1065333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rgbClr val="26242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3C9C90-48B9-15C3-3CB2-7C1B3952E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3C9CDAC1-0A76-4CCB-B13B-CDEA79253170}" type="datetime1">
              <a:rPr lang="sv-SE" smtClean="0"/>
              <a:t>2026-07-24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5FE6CA-C330-0CAC-87C2-E345303B9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7B3C30-6165-380B-5C9A-71FB1AA9A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662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, halv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6A715-7938-A270-CE32-504E536F8D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2668555"/>
            <a:ext cx="4881283" cy="1683735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34920DF-DB3F-70AF-AAFD-9E2C005C29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422371"/>
            <a:ext cx="4881283" cy="864524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rgbClr val="26242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3C9C90-48B9-15C3-3CB2-7C1B3952E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3C9CDAC1-0A76-4CCB-B13B-CDEA79253170}" type="datetime1">
              <a:rPr lang="sv-SE" smtClean="0"/>
              <a:t>2026-07-24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5FE6CA-C330-0CAC-87C2-E345303B9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7B3C30-6165-380B-5C9A-71FB1AA9A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60445CA6-69A4-3DDB-6AED-AB4BF85157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2498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, helbild, sv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0B6BFD76-59F2-2DED-DABF-5311B3B958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DB6A715-7938-A270-CE32-504E536F8D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8" y="3532909"/>
            <a:ext cx="10502154" cy="1298333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7200">
                <a:solidFill>
                  <a:srgbClr val="262422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3C9C90-48B9-15C3-3CB2-7C1B3952E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3C9CDAC1-0A76-4CCB-B13B-CDEA79253170}" type="datetime1">
              <a:rPr lang="sv-SE" smtClean="0"/>
              <a:t>2026-07-24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5FE6CA-C330-0CAC-87C2-E345303B9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7B3C30-6165-380B-5C9A-71FB1AA9A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Bildobjekt 9" descr="Logotyp för Nationellt system för kunskapsstyrning Hälso- och sjukvård">
            <a:extLst>
              <a:ext uri="{FF2B5EF4-FFF2-40B4-BE49-F238E27FC236}">
                <a16:creationId xmlns:a16="http://schemas.microsoft.com/office/drawing/2014/main" id="{B62E9C8E-FBAD-1585-5260-F78E97DAE7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489" y="311234"/>
            <a:ext cx="1174805" cy="55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20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3F7DFE-A18E-4FEA-53A4-A81CDBD799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50824"/>
            <a:ext cx="10502154" cy="1368000"/>
          </a:xfrm>
        </p:spPr>
        <p:txBody>
          <a:bodyPr anchor="b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F6DBD33-47E8-C6B6-4720-C8325F393A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658431"/>
            <a:ext cx="10508504" cy="924768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rgbClr val="26242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B4A272-7EEE-3056-FF2E-348D07716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6E9020EF-984C-486A-898E-1ED7325E1C64}" type="datetime1">
              <a:rPr lang="sv-SE" smtClean="0"/>
              <a:t>2026-07-24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C1C9E2-AC37-7C71-50C6-F971E7D83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B8A942B-B1EB-55EA-A1BF-0EAAA0507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2381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3F7DFE-A18E-4FEA-53A4-A81CDBD799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81999"/>
            <a:ext cx="5701553" cy="2145418"/>
          </a:xfrm>
        </p:spPr>
        <p:txBody>
          <a:bodyPr anchor="b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F6DBD33-47E8-C6B6-4720-C8325F393A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49" y="4165507"/>
            <a:ext cx="5707904" cy="924768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rgbClr val="26242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B4A272-7EEE-3056-FF2E-348D07716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58E89344-CD34-4286-AAC5-3EF9AF06EAFC}" type="datetime1">
              <a:rPr lang="sv-SE" smtClean="0"/>
              <a:t>2026-07-24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C1C9E2-AC37-7C71-50C6-F971E7D83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B8A942B-B1EB-55EA-A1BF-0EAAA0507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4526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halvbild me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E40FD-2325-BF40-48CC-B1A8DF4CA2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2496677"/>
            <a:ext cx="4860396" cy="1237130"/>
          </a:xfrm>
        </p:spPr>
        <p:txBody>
          <a:bodyPr anchor="t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43804D4-A302-E55B-9C5B-E03AE864B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376890"/>
            <a:ext cx="5715000" cy="6104219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8BCE5F6-72BA-0BCE-9D1D-210EFAEAE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8652C4B-B8AE-4DA5-BC52-342EBCBE08BA}" type="datetime1">
              <a:rPr lang="sv-SE" smtClean="0"/>
              <a:t>2026-07-24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60F41B-C4ED-8C07-3401-0E1758FCA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5AC636A-9B62-AC75-614D-850098111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943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tfallande halv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E40FD-2325-BF40-48CC-B1A8DF4CA2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2496677"/>
            <a:ext cx="4860396" cy="1237130"/>
          </a:xfrm>
        </p:spPr>
        <p:txBody>
          <a:bodyPr anchor="t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43804D4-A302-E55B-9C5B-E03AE864B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8BCE5F6-72BA-0BCE-9D1D-210EFAEAE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5D05FCD3-3492-4FFB-A5C1-DA3BA36D4976}" type="datetime1">
              <a:rPr lang="sv-SE" smtClean="0"/>
              <a:t>2026-07-24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60F41B-C4ED-8C07-3401-0E1758FCA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5AC636A-9B62-AC75-614D-850098111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9805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6B7ECA-1D98-5941-0D9F-78A0DEE612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7" y="1326778"/>
            <a:ext cx="10500565" cy="1237130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403C0F-160C-B65B-3871-2ACB32EB28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786" y="2635624"/>
            <a:ext cx="10500565" cy="3233364"/>
          </a:xfrm>
        </p:spPr>
        <p:txBody>
          <a:bodyPr>
            <a:noAutofit/>
          </a:bodyPr>
          <a:lstStyle>
            <a:lvl1pPr>
              <a:spcBef>
                <a:spcPts val="1400"/>
              </a:spcBef>
              <a:buSzPct val="120000"/>
              <a:defRPr sz="2200">
                <a:solidFill>
                  <a:srgbClr val="262422"/>
                </a:solidFill>
              </a:defRPr>
            </a:lvl1pPr>
            <a:lvl2pPr>
              <a:buSzPct val="120000"/>
              <a:defRPr/>
            </a:lvl2pPr>
            <a:lvl3pPr>
              <a:buSzPct val="120000"/>
              <a:defRPr/>
            </a:lvl3pPr>
            <a:lvl4pPr>
              <a:buSzPct val="120000"/>
              <a:defRPr/>
            </a:lvl4pPr>
            <a:lvl5pPr>
              <a:buSzPct val="120000"/>
              <a:defRPr/>
            </a:lvl5pPr>
          </a:lstStyle>
          <a:p>
            <a:pPr lvl="0"/>
            <a:r>
              <a:rPr lang="sv-SE" dirty="0"/>
              <a:t>Text</a:t>
            </a:r>
          </a:p>
          <a:p>
            <a:pPr lvl="0"/>
            <a:r>
              <a:rPr lang="sv-SE" dirty="0"/>
              <a:t>Text</a:t>
            </a:r>
          </a:p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F3B261-C52E-8B45-0008-0B077F1D4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141E8FB7-B1A9-4218-A760-3AA9472286D6}" type="datetime1">
              <a:rPr lang="sv-SE" smtClean="0"/>
              <a:t>2026-07-24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88B7B5-EF69-3921-497E-15058B57C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6B7F78-AA47-C9DF-0094-9C1331DD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6280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E62464-C2CC-D4CD-8E42-1AE2171EA2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326778"/>
            <a:ext cx="4860396" cy="663386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DEC3975-7BC9-B261-A0E3-328B657FE55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990164"/>
            <a:ext cx="4860396" cy="389227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sv-SE" sz="2200" dirty="0">
                <a:solidFill>
                  <a:srgbClr val="262422"/>
                </a:solidFill>
              </a:defRPr>
            </a:lvl1pPr>
          </a:lstStyle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43804D4-A302-E55B-9C5B-E03AE864B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376890"/>
            <a:ext cx="5715000" cy="6104219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8BCE5F6-72BA-0BCE-9D1D-210EFAEAE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D3364698-0835-423A-9948-E889C242C3D0}" type="datetime1">
              <a:rPr lang="sv-SE" smtClean="0"/>
              <a:t>2026-07-24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60F41B-C4ED-8C07-3401-0E1758FCA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5AC636A-9B62-AC75-614D-850098111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80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C9AA39D-994F-D672-1A92-949D21179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C339-1173-498E-B68E-150066B9F832}" type="datetime1">
              <a:rPr lang="sv-SE" smtClean="0"/>
              <a:t>2026-07-24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9A9CFFB-D456-6463-A4BD-CE70F4CD1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Sidfottext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2CEC6D5-E7B1-0BCE-0744-951A47347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4789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A06F26-AA62-DC77-6D81-51E1E37756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299" y="1440885"/>
            <a:ext cx="3227301" cy="1325563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EACEB5A-C13E-77A7-81F0-AF722F507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21EE4F49-EC76-4C2C-9B73-2EBF0DD89402}" type="datetime1">
              <a:rPr lang="sv-SE" smtClean="0"/>
              <a:t>2026-07-24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9B4CC4B-BBBA-B3E1-B5BE-4336E1BC7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87755E0-6C68-55E2-93B7-3C2332903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09198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6B7ECA-1D98-5941-0D9F-78A0DEE612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326778"/>
            <a:ext cx="10500565" cy="123713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C320020B-D804-E8DE-0990-BAC9AAB456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2635624"/>
            <a:ext cx="10500566" cy="323336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F3B261-C52E-8B45-0008-0B077F1D4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531FFDEC-4B1D-4176-9826-E48C443A5F6F}" type="datetime1">
              <a:rPr lang="sv-SE" smtClean="0"/>
              <a:t>2026-07-24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88B7B5-EF69-3921-497E-15058B57C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Sidfottext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6B7F78-AA47-C9DF-0094-9C1331DD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3977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E40FD-2325-BF40-48CC-B1A8DF4CA2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326778"/>
            <a:ext cx="4860396" cy="1237130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DEC3975-7BC9-B261-A0E3-328B657FE55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635624"/>
            <a:ext cx="4860396" cy="3233364"/>
          </a:xfrm>
        </p:spPr>
        <p:txBody>
          <a:bodyPr/>
          <a:lstStyle>
            <a:lvl1pPr marL="0" indent="0">
              <a:buNone/>
              <a:defRPr sz="2000">
                <a:solidFill>
                  <a:srgbClr val="26242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43804D4-A302-E55B-9C5B-E03AE864B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376890"/>
            <a:ext cx="5715000" cy="6104219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8BCE5F6-72BA-0BCE-9D1D-210EFAEAE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BCB86B00-AC76-46B7-A4AF-AA234FF7AF4B}" type="datetime1">
              <a:rPr lang="sv-SE" smtClean="0"/>
              <a:t>2026-07-24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60F41B-C4ED-8C07-3401-0E1758FCA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5AC636A-9B62-AC75-614D-850098111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9399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772E1B-B133-D852-FA5E-6CF91C0A7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80158"/>
            <a:ext cx="9269507" cy="720000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43A7C1-BC47-B385-A7EA-1115FD3270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097741"/>
            <a:ext cx="4482354" cy="3771247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sv-SE" sz="2200" dirty="0"/>
            </a:lvl1pPr>
          </a:lstStyle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462D343-5512-7D1A-E5F0-0443C4FC3D0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625353" y="2097740"/>
            <a:ext cx="4482354" cy="377124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sv-SE" sz="2200" dirty="0"/>
            </a:lvl1pPr>
          </a:lstStyle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8547E8-12A7-D55F-7BF4-86CC4F46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FA75368C-E857-4853-8A57-271882899160}" type="datetime1">
              <a:rPr lang="sv-SE" smtClean="0"/>
              <a:t>2026-07-24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C135277-882F-7071-2BB3-1B15EEFFE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2617A05-34F8-185F-DE57-86C010D7F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2266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BD3A2D-C3B8-62B8-AF1E-AD8EC831B9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80158"/>
            <a:ext cx="10517188" cy="72000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40E6226-F84A-5475-055B-ADE93C881BB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2070847"/>
            <a:ext cx="5157787" cy="434228"/>
          </a:xfrm>
        </p:spPr>
        <p:txBody>
          <a:bodyPr anchor="ctr">
            <a:noAutofit/>
          </a:bodyPr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3C54E97-E763-5645-7922-2BB02727C45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2568995"/>
            <a:ext cx="5157787" cy="321333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sv-SE" sz="2200" dirty="0"/>
            </a:lvl1pPr>
          </a:lstStyle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59457F5-0317-53E5-88C0-332642591F3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070845"/>
            <a:ext cx="5183188" cy="434229"/>
          </a:xfrm>
        </p:spPr>
        <p:txBody>
          <a:bodyPr anchor="ctr">
            <a:noAutofit/>
          </a:bodyPr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136394C-F88B-388F-7B44-9D3864B4F2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68993"/>
            <a:ext cx="5183188" cy="3213333"/>
          </a:xfrm>
        </p:spPr>
        <p:txBody>
          <a:bodyPr>
            <a:noAutofit/>
          </a:bodyPr>
          <a:lstStyle>
            <a:lvl1pPr>
              <a:spcBef>
                <a:spcPts val="1400"/>
              </a:spcBef>
              <a:defRPr sz="2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FBEBD62-6F09-D6F3-BAA0-C3C1499B6B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7F208342-5794-471C-9928-C29A6B39020D}" type="datetime1">
              <a:rPr lang="sv-SE" smtClean="0"/>
              <a:t>2026-07-24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3B9F0E4-33BA-36C9-94D4-F1833BC60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sv-SE"/>
              <a:t>Sidfottext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DBD612E-E8DF-683B-2AEF-25FD3D2B7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1448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908E459A-1DD8-D673-1B7D-5A47E46271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C9AA39D-994F-D672-1A92-949D21179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830D1-9B43-4A41-B3A1-206CB98018A1}" type="datetime1">
              <a:rPr lang="sv-SE" smtClean="0"/>
              <a:t>2026-07-24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9A9CFFB-D456-6463-A4BD-CE70F4CD1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Sidfottext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2CEC6D5-E7B1-0BCE-0744-951A47347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 descr="Logotyp för Nationellt system för kunskapsstyrning Hälso- och sjukvård">
            <a:extLst>
              <a:ext uri="{FF2B5EF4-FFF2-40B4-BE49-F238E27FC236}">
                <a16:creationId xmlns:a16="http://schemas.microsoft.com/office/drawing/2014/main" id="{C4D8FBE1-F8E6-8FD5-2593-CB27B846DF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489" y="311234"/>
            <a:ext cx="1174805" cy="55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290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9795F843-3CE1-ED4D-A4D1-B27B6DB64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8742" y="616841"/>
            <a:ext cx="9144000" cy="609793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text 11">
            <a:extLst>
              <a:ext uri="{FF2B5EF4-FFF2-40B4-BE49-F238E27FC236}">
                <a16:creationId xmlns:a16="http://schemas.microsoft.com/office/drawing/2014/main" id="{CF58C1CC-ECA4-5141-95FE-2805C6A2DC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89013" y="1422400"/>
            <a:ext cx="9144000" cy="41862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54050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ext 11">
            <a:extLst>
              <a:ext uri="{FF2B5EF4-FFF2-40B4-BE49-F238E27FC236}">
                <a16:creationId xmlns:a16="http://schemas.microsoft.com/office/drawing/2014/main" id="{CF58C1CC-ECA4-5141-95FE-2805C6A2DC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89013" y="1422400"/>
            <a:ext cx="9144000" cy="41862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AA03C743-C9A3-AD64-DA4A-5756EE75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7010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9C4D5F23-7C9C-F741-BD57-C8983CF39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8742" y="616841"/>
            <a:ext cx="9144000" cy="609793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diagram 3">
            <a:extLst>
              <a:ext uri="{FF2B5EF4-FFF2-40B4-BE49-F238E27FC236}">
                <a16:creationId xmlns:a16="http://schemas.microsoft.com/office/drawing/2014/main" id="{25595C8F-5C86-AD41-81CB-49F231878EF4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88742" y="1397000"/>
            <a:ext cx="9144000" cy="4737100"/>
          </a:xfr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</p:spTree>
    <p:extLst>
      <p:ext uri="{BB962C8B-B14F-4D97-AF65-F5344CB8AC3E}">
        <p14:creationId xmlns:p14="http://schemas.microsoft.com/office/powerpoint/2010/main" val="16886040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6A715-7938-A270-CE32-504E536F8D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2685826"/>
            <a:ext cx="10502154" cy="2145418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72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34920DF-DB3F-70AF-AAFD-9E2C005C29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896196"/>
            <a:ext cx="10502154" cy="1065333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rgbClr val="26242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3C9C90-48B9-15C3-3CB2-7C1B3952E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3C9CDAC1-0A76-4CCB-B13B-CDEA79253170}" type="datetime1">
              <a:rPr lang="sv-SE" smtClean="0"/>
              <a:t>2026-07-24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5FE6CA-C330-0CAC-87C2-E345303B9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7B3C30-6165-380B-5C9A-71FB1AA9A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7326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, halv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6A715-7938-A270-CE32-504E536F8D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2668555"/>
            <a:ext cx="4881283" cy="1683735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34920DF-DB3F-70AF-AAFD-9E2C005C29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422371"/>
            <a:ext cx="4881283" cy="864524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rgbClr val="26242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3C9C90-48B9-15C3-3CB2-7C1B3952E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3C9CDAC1-0A76-4CCB-B13B-CDEA79253170}" type="datetime1">
              <a:rPr lang="sv-SE" smtClean="0"/>
              <a:t>2026-07-24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5FE6CA-C330-0CAC-87C2-E345303B9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7B3C30-6165-380B-5C9A-71FB1AA9A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60445CA6-69A4-3DDB-6AED-AB4BF85157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217252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, helbild, sv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0B6BFD76-59F2-2DED-DABF-5311B3B958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DB6A715-7938-A270-CE32-504E536F8D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8" y="3532909"/>
            <a:ext cx="10502154" cy="1298333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72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3C9C90-48B9-15C3-3CB2-7C1B3952E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3C9CDAC1-0A76-4CCB-B13B-CDEA79253170}" type="datetime1">
              <a:rPr lang="sv-SE" smtClean="0"/>
              <a:t>2026-07-24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5FE6CA-C330-0CAC-87C2-E345303B9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7B3C30-6165-380B-5C9A-71FB1AA9A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Bildobjekt 9" descr="Logotyp för Nationellt system för kunskapsstyrning Hälso- och sjukvård">
            <a:extLst>
              <a:ext uri="{FF2B5EF4-FFF2-40B4-BE49-F238E27FC236}">
                <a16:creationId xmlns:a16="http://schemas.microsoft.com/office/drawing/2014/main" id="{B62E9C8E-FBAD-1585-5260-F78E97DAE7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489" y="311234"/>
            <a:ext cx="1174805" cy="55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504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3F7DFE-A18E-4FEA-53A4-A81CDBD799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50824"/>
            <a:ext cx="10502154" cy="1368000"/>
          </a:xfrm>
        </p:spPr>
        <p:txBody>
          <a:bodyPr anchor="b">
            <a:noAutofit/>
          </a:bodyPr>
          <a:lstStyle>
            <a:lvl1pPr>
              <a:defRPr sz="5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F6DBD33-47E8-C6B6-4720-C8325F393A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658431"/>
            <a:ext cx="10508504" cy="924768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rgbClr val="26242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B4A272-7EEE-3056-FF2E-348D07716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6E9020EF-984C-486A-898E-1ED7325E1C64}" type="datetime1">
              <a:rPr lang="sv-SE" smtClean="0"/>
              <a:t>2026-07-24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C1C9E2-AC37-7C71-50C6-F971E7D83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B8A942B-B1EB-55EA-A1BF-0EAAA0507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3117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3F7DFE-A18E-4FEA-53A4-A81CDBD799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81999"/>
            <a:ext cx="5701553" cy="2145418"/>
          </a:xfrm>
        </p:spPr>
        <p:txBody>
          <a:bodyPr anchor="b">
            <a:noAutofit/>
          </a:bodyPr>
          <a:lstStyle>
            <a:lvl1pPr>
              <a:defRPr sz="5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F6DBD33-47E8-C6B6-4720-C8325F393A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49" y="4165507"/>
            <a:ext cx="5707904" cy="924768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rgbClr val="26242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B4A272-7EEE-3056-FF2E-348D07716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58E89344-CD34-4286-AAC5-3EF9AF06EAFC}" type="datetime1">
              <a:rPr lang="sv-SE" smtClean="0"/>
              <a:t>2026-07-24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C1C9E2-AC37-7C71-50C6-F971E7D83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B8A942B-B1EB-55EA-A1BF-0EAAA0507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19199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halvbild me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E40FD-2325-BF40-48CC-B1A8DF4CA2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2496677"/>
            <a:ext cx="4860396" cy="1237130"/>
          </a:xfrm>
        </p:spPr>
        <p:txBody>
          <a:bodyPr anchor="t">
            <a:noAutofit/>
          </a:bodyPr>
          <a:lstStyle>
            <a:lvl1pPr>
              <a:defRPr sz="5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43804D4-A302-E55B-9C5B-E03AE864B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376890"/>
            <a:ext cx="5715000" cy="6104219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8BCE5F6-72BA-0BCE-9D1D-210EFAEAE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8652C4B-B8AE-4DA5-BC52-342EBCBE08BA}" type="datetime1">
              <a:rPr lang="sv-SE" smtClean="0"/>
              <a:t>2026-07-24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60F41B-C4ED-8C07-3401-0E1758FCA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5AC636A-9B62-AC75-614D-850098111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0195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tfallande halv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E40FD-2325-BF40-48CC-B1A8DF4CA2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2496677"/>
            <a:ext cx="4860396" cy="1237130"/>
          </a:xfrm>
        </p:spPr>
        <p:txBody>
          <a:bodyPr anchor="t">
            <a:noAutofit/>
          </a:bodyPr>
          <a:lstStyle>
            <a:lvl1pPr>
              <a:defRPr sz="5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43804D4-A302-E55B-9C5B-E03AE864B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8BCE5F6-72BA-0BCE-9D1D-210EFAEAE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5D05FCD3-3492-4FFB-A5C1-DA3BA36D4976}" type="datetime1">
              <a:rPr lang="sv-SE" smtClean="0"/>
              <a:t>2026-07-24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60F41B-C4ED-8C07-3401-0E1758FCA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5AC636A-9B62-AC75-614D-850098111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75909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6B7ECA-1D98-5941-0D9F-78A0DEE612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7" y="1326778"/>
            <a:ext cx="10500565" cy="1237130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403C0F-160C-B65B-3871-2ACB32EB28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786" y="2635624"/>
            <a:ext cx="10500565" cy="3233364"/>
          </a:xfrm>
        </p:spPr>
        <p:txBody>
          <a:bodyPr>
            <a:noAutofit/>
          </a:bodyPr>
          <a:lstStyle>
            <a:lvl1pPr>
              <a:spcBef>
                <a:spcPts val="1400"/>
              </a:spcBef>
              <a:buSzPct val="120000"/>
              <a:defRPr sz="2200">
                <a:solidFill>
                  <a:srgbClr val="262422"/>
                </a:solidFill>
              </a:defRPr>
            </a:lvl1pPr>
            <a:lvl2pPr>
              <a:buSzPct val="120000"/>
              <a:defRPr/>
            </a:lvl2pPr>
            <a:lvl3pPr>
              <a:buSzPct val="120000"/>
              <a:defRPr/>
            </a:lvl3pPr>
            <a:lvl4pPr>
              <a:buSzPct val="120000"/>
              <a:defRPr/>
            </a:lvl4pPr>
            <a:lvl5pPr>
              <a:buSzPct val="120000"/>
              <a:defRPr/>
            </a:lvl5pPr>
          </a:lstStyle>
          <a:p>
            <a:pPr lvl="0"/>
            <a:r>
              <a:rPr lang="sv-SE" dirty="0"/>
              <a:t>Text</a:t>
            </a:r>
          </a:p>
          <a:p>
            <a:pPr lvl="0"/>
            <a:r>
              <a:rPr lang="sv-SE" dirty="0"/>
              <a:t>Text</a:t>
            </a:r>
          </a:p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F3B261-C52E-8B45-0008-0B077F1D4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141E8FB7-B1A9-4218-A760-3AA9472286D6}" type="datetime1">
              <a:rPr lang="sv-SE" smtClean="0"/>
              <a:t>2026-07-24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88B7B5-EF69-3921-497E-15058B57C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6B7F78-AA47-C9DF-0094-9C1331DD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54630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E62464-C2CC-D4CD-8E42-1AE2171EA2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326778"/>
            <a:ext cx="4860396" cy="663386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DEC3975-7BC9-B261-A0E3-328B657FE55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990164"/>
            <a:ext cx="4860396" cy="389227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sv-SE" sz="2200" dirty="0">
                <a:solidFill>
                  <a:srgbClr val="262422"/>
                </a:solidFill>
              </a:defRPr>
            </a:lvl1pPr>
          </a:lstStyle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43804D4-A302-E55B-9C5B-E03AE864B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376890"/>
            <a:ext cx="5715000" cy="6104219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8BCE5F6-72BA-0BCE-9D1D-210EFAEAE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D3364698-0835-423A-9948-E889C242C3D0}" type="datetime1">
              <a:rPr lang="sv-SE" smtClean="0"/>
              <a:t>2026-07-24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60F41B-C4ED-8C07-3401-0E1758FCA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5AC636A-9B62-AC75-614D-850098111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29458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C9AA39D-994F-D672-1A92-949D21179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C339-1173-498E-B68E-150066B9F832}" type="datetime1">
              <a:rPr lang="sv-SE" smtClean="0"/>
              <a:t>2026-07-24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9A9CFFB-D456-6463-A4BD-CE70F4CD1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Sidfottext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2CEC6D5-E7B1-0BCE-0744-951A47347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48566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A06F26-AA62-DC77-6D81-51E1E37756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299" y="1440885"/>
            <a:ext cx="3227301" cy="1325563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EACEB5A-C13E-77A7-81F0-AF722F507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21EE4F49-EC76-4C2C-9B73-2EBF0DD89402}" type="datetime1">
              <a:rPr lang="sv-SE" smtClean="0"/>
              <a:t>2026-07-24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9B4CC4B-BBBA-B3E1-B5BE-4336E1BC7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87755E0-6C68-55E2-93B7-3C2332903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865718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6B7ECA-1D98-5941-0D9F-78A0DEE612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326778"/>
            <a:ext cx="10500565" cy="123713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C320020B-D804-E8DE-0990-BAC9AAB456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2635624"/>
            <a:ext cx="10500566" cy="323336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F3B261-C52E-8B45-0008-0B077F1D4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531FFDEC-4B1D-4176-9826-E48C443A5F6F}" type="datetime1">
              <a:rPr lang="sv-SE" smtClean="0"/>
              <a:t>2026-07-24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88B7B5-EF69-3921-497E-15058B57C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Sidfottext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6B7F78-AA47-C9DF-0094-9C1331DD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85034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E40FD-2325-BF40-48CC-B1A8DF4CA2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326778"/>
            <a:ext cx="4860396" cy="1237130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DEC3975-7BC9-B261-A0E3-328B657FE55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635624"/>
            <a:ext cx="4860396" cy="3233364"/>
          </a:xfrm>
        </p:spPr>
        <p:txBody>
          <a:bodyPr/>
          <a:lstStyle>
            <a:lvl1pPr marL="0" indent="0">
              <a:buNone/>
              <a:defRPr sz="2000">
                <a:solidFill>
                  <a:srgbClr val="26242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43804D4-A302-E55B-9C5B-E03AE864B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376890"/>
            <a:ext cx="5715000" cy="6104219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rgbClr val="26242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8BCE5F6-72BA-0BCE-9D1D-210EFAEAE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BCB86B00-AC76-46B7-A4AF-AA234FF7AF4B}" type="datetime1">
              <a:rPr lang="sv-SE" smtClean="0"/>
              <a:t>2026-07-24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60F41B-C4ED-8C07-3401-0E1758FCA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5AC636A-9B62-AC75-614D-850098111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8088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772E1B-B133-D852-FA5E-6CF91C0A7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80158"/>
            <a:ext cx="9269507" cy="720000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43A7C1-BC47-B385-A7EA-1115FD3270B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097741"/>
            <a:ext cx="4482354" cy="3771247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sv-SE" sz="2200" dirty="0"/>
            </a:lvl1pPr>
          </a:lstStyle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462D343-5512-7D1A-E5F0-0443C4FC3D0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625353" y="2097740"/>
            <a:ext cx="4482354" cy="377124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sv-SE" sz="2200" dirty="0"/>
            </a:lvl1pPr>
          </a:lstStyle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8547E8-12A7-D55F-7BF4-86CC4F46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FA75368C-E857-4853-8A57-271882899160}" type="datetime1">
              <a:rPr lang="sv-SE" smtClean="0"/>
              <a:t>2026-07-24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C135277-882F-7071-2BB3-1B15EEFFE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2617A05-34F8-185F-DE57-86C010D7F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12290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BD3A2D-C3B8-62B8-AF1E-AD8EC831B9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80158"/>
            <a:ext cx="10517188" cy="72000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40E6226-F84A-5475-055B-ADE93C881BB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2070847"/>
            <a:ext cx="5157787" cy="434228"/>
          </a:xfrm>
        </p:spPr>
        <p:txBody>
          <a:bodyPr anchor="ctr">
            <a:noAutofit/>
          </a:bodyPr>
          <a:lstStyle>
            <a:lvl1pPr marL="0" indent="0">
              <a:buNone/>
              <a:defRPr sz="28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3C54E97-E763-5645-7922-2BB02727C45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2568995"/>
            <a:ext cx="5157787" cy="321333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sv-SE" sz="2200" dirty="0"/>
            </a:lvl1pPr>
          </a:lstStyle>
          <a:p>
            <a:pPr lvl="0">
              <a:spcBef>
                <a:spcPts val="1400"/>
              </a:spcBef>
            </a:pPr>
            <a:r>
              <a:rPr lang="sv-SE" dirty="0"/>
              <a:t>Text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59457F5-0317-53E5-88C0-332642591F3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070845"/>
            <a:ext cx="5183188" cy="434229"/>
          </a:xfrm>
        </p:spPr>
        <p:txBody>
          <a:bodyPr anchor="ctr">
            <a:noAutofit/>
          </a:bodyPr>
          <a:lstStyle>
            <a:lvl1pPr marL="0" indent="0">
              <a:buNone/>
              <a:defRPr sz="28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136394C-F88B-388F-7B44-9D3864B4F2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68993"/>
            <a:ext cx="5183188" cy="3213333"/>
          </a:xfrm>
        </p:spPr>
        <p:txBody>
          <a:bodyPr>
            <a:noAutofit/>
          </a:bodyPr>
          <a:lstStyle>
            <a:lvl1pPr>
              <a:spcBef>
                <a:spcPts val="1400"/>
              </a:spcBef>
              <a:defRPr sz="2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FBEBD62-6F09-D6F3-BAA0-C3C1499B6B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7F208342-5794-471C-9928-C29A6B39020D}" type="datetime1">
              <a:rPr lang="sv-SE" smtClean="0"/>
              <a:t>2026-07-24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3B9F0E4-33BA-36C9-94D4-F1833BC60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sv-SE"/>
              <a:t>Sidfottext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DBD612E-E8DF-683B-2AEF-25FD3D2B7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91973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908E459A-1DD8-D673-1B7D-5A47E46271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Klicka på ikonen för att infoga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C9AA39D-994F-D672-1A92-949D21179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830D1-9B43-4A41-B3A1-206CB98018A1}" type="datetime1">
              <a:rPr lang="sv-SE" smtClean="0"/>
              <a:t>2026-07-24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9A9CFFB-D456-6463-A4BD-CE70F4CD1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Sidfottext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2CEC6D5-E7B1-0BCE-0744-951A47347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 descr="Logotyp för Nationellt system för kunskapsstyrning Hälso- och sjukvård">
            <a:extLst>
              <a:ext uri="{FF2B5EF4-FFF2-40B4-BE49-F238E27FC236}">
                <a16:creationId xmlns:a16="http://schemas.microsoft.com/office/drawing/2014/main" id="{C4D8FBE1-F8E6-8FD5-2593-CB27B846DF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489" y="311234"/>
            <a:ext cx="1174805" cy="55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57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7ED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793E63-731C-4489-4423-CB81F6C74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25080"/>
            <a:ext cx="7313612" cy="1237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0994848-5D29-B231-E352-88E611499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528048"/>
            <a:ext cx="7313612" cy="3233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127DD33-0436-F20A-421B-A429BA7D8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1646" y="6115986"/>
            <a:ext cx="1051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62422"/>
                </a:solidFill>
              </a:defRPr>
            </a:lvl1pPr>
          </a:lstStyle>
          <a:p>
            <a:fld id="{5F6B0470-A8C6-4E2F-A7E4-2127E15D3394}" type="datetime1">
              <a:rPr lang="sv-SE" smtClean="0"/>
              <a:t>2026-07-24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673166-732E-ACFA-4AD6-5CBD34564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571" y="6117210"/>
            <a:ext cx="3360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D9851D9-8275-AE40-1CCB-78CA6FA4CE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9346" y="6115984"/>
            <a:ext cx="501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 descr="Logotyp för Nationellt system för kunskapsstyrning Hälso- och sjukvård">
            <a:extLst>
              <a:ext uri="{FF2B5EF4-FFF2-40B4-BE49-F238E27FC236}">
                <a16:creationId xmlns:a16="http://schemas.microsoft.com/office/drawing/2014/main" id="{820A498F-3CFE-A810-03F3-C4E9E84161D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489" y="311234"/>
            <a:ext cx="1174805" cy="55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4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76" r:id="rId17"/>
    <p:sldLayoutId id="2147483777" r:id="rId18"/>
    <p:sldLayoutId id="2147483778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anose="020B0604020202020204" pitchFamily="34" charset="0"/>
        <a:buChar char="•"/>
        <a:defRPr sz="2000" kern="1200">
          <a:solidFill>
            <a:srgbClr val="26242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rgbClr val="26242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rgbClr val="26242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rgbClr val="26242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rgbClr val="26242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793E63-731C-4489-4423-CB81F6C74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25080"/>
            <a:ext cx="7313612" cy="1237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0994848-5D29-B231-E352-88E611499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528048"/>
            <a:ext cx="7313612" cy="3233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127DD33-0436-F20A-421B-A429BA7D8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1646" y="6115986"/>
            <a:ext cx="1051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62422"/>
                </a:solidFill>
              </a:defRPr>
            </a:lvl1pPr>
          </a:lstStyle>
          <a:p>
            <a:fld id="{5F6B0470-A8C6-4E2F-A7E4-2127E15D3394}" type="datetime1">
              <a:rPr lang="sv-SE" smtClean="0"/>
              <a:t>2026-07-24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673166-732E-ACFA-4AD6-5CBD34564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571" y="6117210"/>
            <a:ext cx="3360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262422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D9851D9-8275-AE40-1CCB-78CA6FA4CE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9346" y="6115984"/>
            <a:ext cx="501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2422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 descr="Logotyp för Nationellt system för kunskapsstyrning Hälso- och sjukvård">
            <a:extLst>
              <a:ext uri="{FF2B5EF4-FFF2-40B4-BE49-F238E27FC236}">
                <a16:creationId xmlns:a16="http://schemas.microsoft.com/office/drawing/2014/main" id="{820A498F-3CFE-A810-03F3-C4E9E84161D6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489" y="311234"/>
            <a:ext cx="1174805" cy="55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78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anose="020B0604020202020204" pitchFamily="34" charset="0"/>
        <a:buChar char="•"/>
        <a:defRPr sz="2000" kern="1200">
          <a:solidFill>
            <a:srgbClr val="26242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rgbClr val="26242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rgbClr val="26242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rgbClr val="26242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rgbClr val="26242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4.jp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vardpersonal.1177.se/kunskapsstod/?sortorder=amnesomraden" TargetMode="External"/><Relationship Id="rId2" Type="http://schemas.openxmlformats.org/officeDocument/2006/relationships/hyperlink" Target="https://vardpersonal.1177.se/kunskapsstod/kliniska-kunskapsstod/als-handlaggning-vid-andningspaverkan/?selectionCode=profession_specialiserad_vard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hyperlink" Target="http://www.kunskapsstyrningvard.s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8730D2-4EA0-728B-AD3D-D37F23F9F8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6000" dirty="0">
                <a:solidFill>
                  <a:schemeClr val="accent1"/>
                </a:solidFill>
              </a:rPr>
              <a:t>Personcentrerat och sammanhållet vårdförlopp för amyotrofisk lateralskleros (ALS)</a:t>
            </a:r>
          </a:p>
        </p:txBody>
      </p:sp>
    </p:spTree>
    <p:extLst>
      <p:ext uri="{BB962C8B-B14F-4D97-AF65-F5344CB8AC3E}">
        <p14:creationId xmlns:p14="http://schemas.microsoft.com/office/powerpoint/2010/main" val="2430290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25743" y="1379010"/>
            <a:ext cx="6353990" cy="609793"/>
          </a:xfrm>
        </p:spPr>
        <p:txBody>
          <a:bodyPr>
            <a:normAutofit fontScale="90000"/>
          </a:bodyPr>
          <a:lstStyle/>
          <a:p>
            <a:r>
              <a:rPr lang="sv-SE" dirty="0"/>
              <a:t>Syftet med personcentrerade och sammanhållna vårdförlopp 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825743" y="2336800"/>
            <a:ext cx="5191787" cy="380446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Syftet är att öka jämlikhet, effektivitet och kvalitet i vården utan att det medför onödig administrativ börda för sjukvårdspersonal.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Patienter ska uppleva en mer välorganiserad och helhetsorienterad process utan onödig väntetid i samband med utredning och behandling.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Patienternas livskvalitet och nöjdhet med vården ska förbättras och vården bli mer jämlik och jämställd. </a:t>
            </a:r>
          </a:p>
        </p:txBody>
      </p:sp>
      <p:sp>
        <p:nvSpPr>
          <p:cNvPr id="7" name="Rektangel 6"/>
          <p:cNvSpPr/>
          <p:nvPr/>
        </p:nvSpPr>
        <p:spPr>
          <a:xfrm>
            <a:off x="7179733" y="2457407"/>
            <a:ext cx="37368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  <a:r>
              <a:rPr kumimoji="0" lang="sv-SE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Patienter, brukare och hälso-och sjukvårdens medarbetare ska vara trygga i att bästa tillgängliga kunskap används i varje möte”</a:t>
            </a:r>
          </a:p>
        </p:txBody>
      </p:sp>
    </p:spTree>
    <p:extLst>
      <p:ext uri="{BB962C8B-B14F-4D97-AF65-F5344CB8AC3E}">
        <p14:creationId xmlns:p14="http://schemas.microsoft.com/office/powerpoint/2010/main" val="3793900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ubrik 12">
            <a:extLst>
              <a:ext uri="{FF2B5EF4-FFF2-40B4-BE49-F238E27FC236}">
                <a16:creationId xmlns:a16="http://schemas.microsoft.com/office/drawing/2014/main" id="{DEE8EDC8-C761-7C47-80B6-45DEEFC874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4277" y="1138796"/>
            <a:ext cx="9144000" cy="609793"/>
          </a:xfrm>
        </p:spPr>
        <p:txBody>
          <a:bodyPr/>
          <a:lstStyle/>
          <a:p>
            <a:r>
              <a:rPr lang="sv-SE" dirty="0"/>
              <a:t>Regioner i samverkan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478FA9FC-4A68-8B4C-AE38-1074E1489D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4278" y="1820475"/>
            <a:ext cx="4239056" cy="4562487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/>
              <a:t>Vårdförlopp tas fram av regionerna inom nationellt system för kunskapsstyrning hälso- och sjukvård.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ea typeface="MS Mincho" panose="02020609040205080304" pitchFamily="49" charset="-128"/>
                <a:cs typeface="Arial" panose="020B0604020202020204" pitchFamily="34" charset="0"/>
              </a:rPr>
              <a:t>Vårdförlopp är kunskapsstöd för hälso- och sjukvårdspersonal i det kliniska mötet med patient och närstående.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/>
              <a:t>Vårdförlopp baseras på aktuella kunskapsstöd och bästa tillgängliga kunskap om vård och behandling.</a:t>
            </a:r>
            <a:endParaRPr lang="sv-SE" sz="2000" dirty="0"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pic>
        <p:nvPicPr>
          <p:cNvPr id="4" name="Bildobjekt 3" descr="Tre sammanfogade bilder som visar: äldre kvinna som tränar med stöd av person som instruerar, vårdklädd man som sittandes samtalar med person med hårtofs, vårdklädd kvinna som samtalar med ung man i ett undersökningsrum. ">
            <a:extLst>
              <a:ext uri="{FF2B5EF4-FFF2-40B4-BE49-F238E27FC236}">
                <a16:creationId xmlns:a16="http://schemas.microsoft.com/office/drawing/2014/main" id="{822B6F53-92D8-508C-2DE4-EA167E8DD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147" y="1791969"/>
            <a:ext cx="5890853" cy="392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2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1C9BEB-CD13-B727-1031-12DCD1D22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680" y="1120925"/>
            <a:ext cx="9144000" cy="609793"/>
          </a:xfrm>
        </p:spPr>
        <p:txBody>
          <a:bodyPr/>
          <a:lstStyle/>
          <a:p>
            <a:r>
              <a:rPr lang="sv-SE" dirty="0"/>
              <a:t>Om ALS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2FDF8E6-DF6A-7822-A7E1-C2673FAB26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88742" y="1930400"/>
            <a:ext cx="9144000" cy="41862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ALS är en fortskridande sjukdom som leder till förlust av motoriska nervceller.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Sjukdomen påverkar successivt rörelseförmåga, tal, sväljning och andning.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Symtom, sjukdomsförlopp och vårdbehov varierar mellan individer.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ALS påverkar hela livssituationen för både patient och närstående, och kräver multiprofessionell vård.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Genetisk testning kan påverka diagnostik, genetisk vägledning och behandlingsmöjligheter för vissa patienter.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Tidiga och proaktiva insatser kan förbättra livskvalitet och underlätta vårdplanering.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3FCD51E0-F1E9-9805-2390-931855EBADAD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3335179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56E2D783-D7AD-45C1-86B6-2FC35A951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56E2D783-D7AD-45C1-86B6-2FC35A951268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8D01E008-BBD9-458E-A1D7-A1D60B359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FFA5CDC-5724-410C-BB52-CB485B95F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246" y="1240666"/>
            <a:ext cx="11025508" cy="534626"/>
          </a:xfrm>
        </p:spPr>
        <p:txBody>
          <a:bodyPr>
            <a:noAutofit/>
          </a:bodyPr>
          <a:lstStyle/>
          <a:p>
            <a:r>
              <a:rPr lang="sv-SE" dirty="0"/>
              <a:t>Vårdförloppets omfattning och huvudsakliga åtgärder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3940B13-6F64-36B2-4C89-CA72E4F0E13F}"/>
              </a:ext>
            </a:extLst>
          </p:cNvPr>
          <p:cNvSpPr txBox="1"/>
          <p:nvPr/>
        </p:nvSpPr>
        <p:spPr>
          <a:xfrm>
            <a:off x="843565" y="1973522"/>
            <a:ext cx="9670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sv-SE" b="1" dirty="0">
                <a:solidFill>
                  <a:schemeClr val="accent1"/>
                </a:solidFill>
                <a:latin typeface="Calibri" panose="020F0502020204030204"/>
              </a:rPr>
              <a:t>Vårdförloppet omfattar åtgärder från att det misstanke om ALS väcks tills misstanken avskrivs eller patienten avlider.</a:t>
            </a:r>
          </a:p>
          <a:p>
            <a:pPr>
              <a:defRPr/>
            </a:pPr>
            <a:endParaRPr lang="sv-SE" b="1" dirty="0">
              <a:solidFill>
                <a:schemeClr val="accent1"/>
              </a:solidFill>
              <a:latin typeface="Calibri" panose="020F0502020204030204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8978CE9F-44FE-390C-42D2-151889018FE8}"/>
              </a:ext>
            </a:extLst>
          </p:cNvPr>
          <p:cNvSpPr txBox="1"/>
          <p:nvPr/>
        </p:nvSpPr>
        <p:spPr>
          <a:xfrm>
            <a:off x="843565" y="2826459"/>
            <a:ext cx="10419010" cy="33773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sv-SE" sz="2000" b="1" dirty="0">
                <a:solidFill>
                  <a:srgbClr val="000000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Huvudsakliga åtgärder:</a:t>
            </a:r>
          </a:p>
          <a:p>
            <a:pPr marL="342900" marR="0" lvl="0" indent="-342900" defTabSz="914400" rtl="0" eaLnBrk="1" fontAlgn="auto" latinLnBrk="0" hangingPunct="1">
              <a:spcBef>
                <a:spcPts val="12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Tydligare tidsramar för utredning och diagnos.</a:t>
            </a:r>
          </a:p>
          <a:p>
            <a:pPr marL="342900" marR="0" lvl="0" indent="-342900" defTabSz="914400" rtl="0" eaLnBrk="1" fontAlgn="auto" latinLnBrk="0" hangingPunct="1">
              <a:spcBef>
                <a:spcPts val="12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 jämlik tillgång till multiprofessionell bedömning inom ALS-team.</a:t>
            </a:r>
          </a:p>
          <a:p>
            <a:pPr marL="342900" marR="0" lvl="0" indent="-342900" defTabSz="914400" rtl="0" eaLnBrk="1" fontAlgn="auto" latinLnBrk="0" hangingPunct="1">
              <a:spcBef>
                <a:spcPts val="12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Systematisk, regelbunden och proaktiv uppföljning av patientens behov. </a:t>
            </a:r>
          </a:p>
          <a:p>
            <a:pPr marL="342900" marR="0" lvl="0" indent="-342900" defTabSz="914400" rtl="0" eaLnBrk="1" fontAlgn="auto" latinLnBrk="0" hangingPunct="1">
              <a:spcBef>
                <a:spcPts val="12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Tidig vårdplanering och dokumenterade ställningstaganden.</a:t>
            </a:r>
          </a:p>
          <a:p>
            <a:pPr marL="342900" marR="0" lvl="0" indent="-342900" defTabSz="914400" rtl="0" eaLnBrk="1" fontAlgn="auto" latinLnBrk="0" hangingPunct="1">
              <a:spcBef>
                <a:spcPts val="12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Genetisk testning som del av standardiserad ALS-vård.</a:t>
            </a:r>
          </a:p>
          <a:p>
            <a:pPr marL="342900" marR="0" lvl="0" indent="-342900" defTabSz="914400" rtl="0" eaLnBrk="1" fontAlgn="auto" latinLnBrk="0" hangingPunct="1">
              <a:spcBef>
                <a:spcPts val="12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Samordning mellan berörda vård- och omsorgsgivare.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91FE44D-7E5C-2CFE-18E3-AAA79D293B54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1919552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E42C4A-E09D-E51E-EE2D-CE344FBD3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7365" y="1183008"/>
            <a:ext cx="9144000" cy="609793"/>
          </a:xfrm>
        </p:spPr>
        <p:txBody>
          <a:bodyPr>
            <a:normAutofit fontScale="90000"/>
          </a:bodyPr>
          <a:lstStyle/>
          <a:p>
            <a:r>
              <a:rPr lang="sv-SE" dirty="0"/>
              <a:t>Varför ett vårdförlopp?</a:t>
            </a:r>
            <a:br>
              <a:rPr lang="sv-SE" dirty="0"/>
            </a:br>
            <a:r>
              <a:rPr lang="sv-SE" sz="1800" dirty="0"/>
              <a:t>Huvudsakliga anledningar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A2C22E5E-3E7A-CDEE-CCA2-D0DBA41A5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410" y="2215813"/>
            <a:ext cx="4629955" cy="3764923"/>
          </a:xfrm>
          <a:prstGeom prst="rect">
            <a:avLst/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D9E83CF-B0F3-CCD5-3F7D-F901AEF38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66833" y="2215813"/>
            <a:ext cx="4629955" cy="3764922"/>
          </a:xfrm>
          <a:prstGeom prst="rect">
            <a:avLst/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39EBF600-0776-66AA-B388-71EBE28BCB10}"/>
              </a:ext>
            </a:extLst>
          </p:cNvPr>
          <p:cNvSpPr txBox="1">
            <a:spLocks/>
          </p:cNvSpPr>
          <p:nvPr/>
        </p:nvSpPr>
        <p:spPr>
          <a:xfrm>
            <a:off x="834195" y="2299448"/>
            <a:ext cx="4420384" cy="35532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sv-SE" sz="2000" b="1" dirty="0"/>
              <a:t>Nuvarande utmaningar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Variation i hur patienter utreds, följs upp och erbjuds multiprofessionellt stöd.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Vårdinsatser planeras och genomförs ibland sent och samordningen mellan vårdgivare varierar.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DD642DE5-24AA-7956-293F-346851BA1CC8}"/>
              </a:ext>
            </a:extLst>
          </p:cNvPr>
          <p:cNvSpPr txBox="1"/>
          <p:nvPr/>
        </p:nvSpPr>
        <p:spPr>
          <a:xfrm>
            <a:off x="6280203" y="2350142"/>
            <a:ext cx="4403213" cy="34518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sv-SE" sz="2000" b="1" dirty="0"/>
              <a:t>Vårdförloppet bidrar till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Mer jämlik, personcentrerad och samordnad vård.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Tidigare identifiering av vårdbehov och proaktiva insatser.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Tydligare ansvarsfördelning, snabbare insatser och bättre kontinuitet genom hela sjukdomsförloppet.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A4B508A-22D7-3673-8982-27A92F169B05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179788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56E2D783-D7AD-45C1-86B6-2FC35A951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56E2D783-D7AD-45C1-86B6-2FC35A951268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8D01E008-BBD9-458E-A1D7-A1D60B359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pic>
        <p:nvPicPr>
          <p:cNvPr id="10" name="Platshållare för bild 11" descr="bild på två händer som vilar ovanpå varande, båda händerna är något åldrade.">
            <a:extLst>
              <a:ext uri="{FF2B5EF4-FFF2-40B4-BE49-F238E27FC236}">
                <a16:creationId xmlns:a16="http://schemas.microsoft.com/office/drawing/2014/main" id="{5852291C-25C4-8F7C-47FC-89CBDED7183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08" r="23595"/>
          <a:stretch/>
        </p:blipFill>
        <p:spPr>
          <a:xfrm>
            <a:off x="0" y="0"/>
            <a:ext cx="3522715" cy="665837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FFA5CDC-5724-410C-BB52-CB485B95F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4647" y="503336"/>
            <a:ext cx="6674187" cy="609793"/>
          </a:xfrm>
        </p:spPr>
        <p:txBody>
          <a:bodyPr>
            <a:noAutofit/>
          </a:bodyPr>
          <a:lstStyle/>
          <a:p>
            <a:r>
              <a:rPr lang="sv-SE" dirty="0"/>
              <a:t>Vårdförloppet lägger tonvikt på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3E32D5-2B68-4BB5-98D0-1D5EBE620135}"/>
              </a:ext>
            </a:extLst>
          </p:cNvPr>
          <p:cNvSpPr/>
          <p:nvPr/>
        </p:nvSpPr>
        <p:spPr>
          <a:xfrm>
            <a:off x="4024647" y="1661652"/>
            <a:ext cx="7643612" cy="5196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t"/>
          <a:lstStyle/>
          <a:p>
            <a:r>
              <a:rPr lang="sv-SE" sz="20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Kortare tid till neurologisk bedömning och diagnosbesked</a:t>
            </a:r>
          </a:p>
          <a:p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ALS-misstanke leder till snabb remiss och strukturerad utredning.</a:t>
            </a:r>
          </a:p>
          <a:p>
            <a:endParaRPr lang="sv-SE" sz="2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sv-SE" sz="20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Tidig och systematisk andningsscreening</a:t>
            </a:r>
          </a:p>
          <a:p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Andningspåverkan identifieras tidigt och följs upp enligt rekommendationerna.</a:t>
            </a:r>
          </a:p>
          <a:p>
            <a:endParaRPr lang="sv-SE" sz="2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sv-SE" sz="20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Multiprofessionell uppföljning i ALS-team</a:t>
            </a:r>
          </a:p>
          <a:p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Patientens behov följs regelbundet och proaktivt genom sjukdomsförloppet.</a:t>
            </a:r>
          </a:p>
          <a:p>
            <a:endParaRPr lang="sv-SE" sz="2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sv-SE" sz="20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Tidig vårdplanering och dokumenterade ställningstaganden</a:t>
            </a:r>
          </a:p>
          <a:p>
            <a:r>
              <a:rPr lang="sv-SE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Gastrostomisond</a:t>
            </a: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sv-SE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noninvasiv</a:t>
            </a: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ventilation, invasiv ventilation och hjärtlungräddning (HLR) diskuteras och dokumenteras i tid</a:t>
            </a:r>
            <a:r>
              <a:rPr lang="sv-SE" sz="2000" dirty="0">
                <a:solidFill>
                  <a:srgbClr val="000000"/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sv-SE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ECF84DAF-8D95-9110-E17E-E5F75E1A7F9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1919662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FFA5CDC-5724-410C-BB52-CB485B95F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1261" y="1403385"/>
            <a:ext cx="4127357" cy="609793"/>
          </a:xfrm>
        </p:spPr>
        <p:txBody>
          <a:bodyPr>
            <a:noAutofit/>
          </a:bodyPr>
          <a:lstStyle/>
          <a:p>
            <a:r>
              <a:rPr lang="sv-SE" dirty="0"/>
              <a:t>Vårdförloppets mål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1ADB353-F0B1-3ADE-CA36-47D5CDE828A1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0A30E791-1317-FA7C-2C14-5D6C27545821}"/>
              </a:ext>
            </a:extLst>
          </p:cNvPr>
          <p:cNvSpPr txBox="1"/>
          <p:nvPr/>
        </p:nvSpPr>
        <p:spPr>
          <a:xfrm>
            <a:off x="1371600" y="2181122"/>
            <a:ext cx="8930080" cy="4202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Kortare tid från misstanke om ALS till diagnosbesked och tidiga vårdinsatser.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Mer jämlik tillgång till strukturerad multiprofessionell uppföljning i ALS-team.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Tidig upptäckt och regelbunden uppföljning av andningspåverkan.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Tidiga dokumenterade ställningstaganden till </a:t>
            </a:r>
            <a:r>
              <a:rPr lang="sv-SE" sz="2000" dirty="0" err="1">
                <a:ea typeface="Calibri" panose="020F0502020204030204" pitchFamily="34" charset="0"/>
                <a:cs typeface="Calibri" panose="020F0502020204030204" pitchFamily="34" charset="0"/>
              </a:rPr>
              <a:t>gastrostomisond</a:t>
            </a: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2000" dirty="0" err="1">
                <a:ea typeface="Calibri" panose="020F0502020204030204" pitchFamily="34" charset="0"/>
                <a:cs typeface="Calibri" panose="020F0502020204030204" pitchFamily="34" charset="0"/>
              </a:rPr>
              <a:t>noninvasiv</a:t>
            </a: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 ventilation, invasiv ventilation och hjärt-lungräddning (HLR).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God symtomlindring genom hela sjukdomsförloppet, personcentrerad vårdplanering och stöd i livets slutskede.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Uppföljning av vårdens kvalitet genom kvalitetsregister och nationella indikatorer.</a:t>
            </a:r>
          </a:p>
        </p:txBody>
      </p:sp>
    </p:spTree>
    <p:extLst>
      <p:ext uri="{BB962C8B-B14F-4D97-AF65-F5344CB8AC3E}">
        <p14:creationId xmlns:p14="http://schemas.microsoft.com/office/powerpoint/2010/main" val="1100034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1157680" y="960000"/>
            <a:ext cx="9144000" cy="609793"/>
          </a:xfrm>
        </p:spPr>
        <p:txBody>
          <a:bodyPr>
            <a:normAutofit/>
          </a:bodyPr>
          <a:lstStyle/>
          <a:p>
            <a:r>
              <a:rPr lang="sv-SE" dirty="0"/>
              <a:t>Nulägesbeskrivning ur ett patientperspektiv</a:t>
            </a:r>
          </a:p>
        </p:txBody>
      </p:sp>
      <p:sp>
        <p:nvSpPr>
          <p:cNvPr id="18" name="textruta 17"/>
          <p:cNvSpPr txBox="1"/>
          <p:nvPr/>
        </p:nvSpPr>
        <p:spPr>
          <a:xfrm>
            <a:off x="4708313" y="1650491"/>
            <a:ext cx="1956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b="1" dirty="0">
                <a:solidFill>
                  <a:schemeClr val="accent1"/>
                </a:solidFill>
              </a:rPr>
              <a:t>Utmaningar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/>
          </p:nvPr>
        </p:nvSpPr>
        <p:spPr>
          <a:xfrm>
            <a:off x="4771944" y="2217137"/>
            <a:ext cx="5916321" cy="580386"/>
          </a:xfr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sv-SE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1) Fördröjd diagnos</a:t>
            </a:r>
          </a:p>
        </p:txBody>
      </p:sp>
      <p:sp>
        <p:nvSpPr>
          <p:cNvPr id="8" name="Platshållare för text 4"/>
          <p:cNvSpPr txBox="1">
            <a:spLocks/>
          </p:cNvSpPr>
          <p:nvPr/>
        </p:nvSpPr>
        <p:spPr>
          <a:xfrm>
            <a:off x="4771942" y="3114185"/>
            <a:ext cx="5916324" cy="5369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2) Bristande kontinuitet och uppföljning </a:t>
            </a:r>
          </a:p>
        </p:txBody>
      </p:sp>
      <p:sp>
        <p:nvSpPr>
          <p:cNvPr id="9" name="Platshållare för text 4"/>
          <p:cNvSpPr txBox="1">
            <a:spLocks/>
          </p:cNvSpPr>
          <p:nvPr/>
        </p:nvSpPr>
        <p:spPr>
          <a:xfrm>
            <a:off x="4771942" y="4011234"/>
            <a:ext cx="5916325" cy="5803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3) Sen upptäckt av nya vårdbehov</a:t>
            </a:r>
            <a:endParaRPr lang="sv-SE" sz="20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Platshållare för text 4"/>
          <p:cNvSpPr txBox="1">
            <a:spLocks/>
          </p:cNvSpPr>
          <p:nvPr/>
        </p:nvSpPr>
        <p:spPr>
          <a:xfrm>
            <a:off x="4771936" y="4894594"/>
            <a:ext cx="5916326" cy="5803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4) Bristande samordning och information</a:t>
            </a:r>
            <a:endParaRPr lang="sv-SE" sz="20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latshållare för text 4"/>
          <p:cNvSpPr txBox="1">
            <a:spLocks/>
          </p:cNvSpPr>
          <p:nvPr/>
        </p:nvSpPr>
        <p:spPr>
          <a:xfrm>
            <a:off x="4771942" y="5805333"/>
            <a:ext cx="5916320" cy="5803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5) Sen vårdplanering </a:t>
            </a:r>
            <a:endParaRPr lang="sv-SE" sz="20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Högerpil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65823" y="2321011"/>
            <a:ext cx="242490" cy="254805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Högerpil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70381" y="3232726"/>
            <a:ext cx="242490" cy="254805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Högerpil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65823" y="4084136"/>
            <a:ext cx="242490" cy="254805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Högerpil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65823" y="5046662"/>
            <a:ext cx="242490" cy="254805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Högerpil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65823" y="5908740"/>
            <a:ext cx="242490" cy="254805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255173A-1574-7802-E9EF-4C0EABE09D9C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EB4EF13C-8061-5A1C-4CDD-5641A4B29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80" y="1667029"/>
            <a:ext cx="3598112" cy="508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951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En bild som visar två personer, ett suddigt ansikte i förgrunden och ett som ler i fokus">
            <a:extLst>
              <a:ext uri="{FF2B5EF4-FFF2-40B4-BE49-F238E27FC236}">
                <a16:creationId xmlns:a16="http://schemas.microsoft.com/office/drawing/2014/main" id="{4894E82C-735A-86BD-ED59-54778F3BA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02032" cy="664738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5078015" y="747857"/>
            <a:ext cx="6582360" cy="669229"/>
          </a:xfrm>
        </p:spPr>
        <p:txBody>
          <a:bodyPr>
            <a:normAutofit fontScale="90000"/>
          </a:bodyPr>
          <a:lstStyle/>
          <a:p>
            <a:r>
              <a:rPr lang="sv-SE" dirty="0"/>
              <a:t>Personcentrering och dokumenterad överenskommelse </a:t>
            </a:r>
            <a:r>
              <a:rPr lang="sv-SE" sz="2000" dirty="0"/>
              <a:t>(tidigare patientkontrakt)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0"/>
          </p:nvPr>
        </p:nvSpPr>
        <p:spPr>
          <a:xfrm>
            <a:off x="5078015" y="2035276"/>
            <a:ext cx="7144334" cy="3018505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dirty="0">
                <a:ea typeface="Calibri" panose="020F0502020204030204" pitchFamily="34" charset="0"/>
                <a:cs typeface="Calibri" panose="020F0502020204030204" pitchFamily="34" charset="0"/>
              </a:rPr>
              <a:t>Gemensam vårdplanering utifrån patientens mål, värderingar och prioriteringar.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dirty="0">
                <a:ea typeface="Calibri" panose="020F0502020204030204" pitchFamily="34" charset="0"/>
                <a:cs typeface="Calibri" panose="020F0502020204030204" pitchFamily="34" charset="0"/>
              </a:rPr>
              <a:t>Dokumenterad överenskommelse uppdateras fortlöpande under sjukdomsförloppet.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dirty="0">
                <a:ea typeface="Calibri" panose="020F0502020204030204" pitchFamily="34" charset="0"/>
                <a:cs typeface="Calibri" panose="020F0502020204030204" pitchFamily="34" charset="0"/>
              </a:rPr>
              <a:t>Planering, ansvarsfördelning och ställningstaganden dokumenteras och följs upp.</a:t>
            </a:r>
          </a:p>
        </p:txBody>
      </p:sp>
      <p:sp>
        <p:nvSpPr>
          <p:cNvPr id="7" name="Rektangel 6"/>
          <p:cNvSpPr/>
          <p:nvPr/>
        </p:nvSpPr>
        <p:spPr>
          <a:xfrm>
            <a:off x="5047666" y="5652507"/>
            <a:ext cx="6218645" cy="910218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dirty="0">
                <a:solidFill>
                  <a:schemeClr val="bg1"/>
                </a:solidFill>
                <a:latin typeface="Calibri" panose="020F0502020204030204"/>
              </a:rPr>
              <a:t>D</a:t>
            </a:r>
            <a:r>
              <a:rPr kumimoji="0" lang="sv-SE" sz="1600" b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okumenterad</a:t>
            </a:r>
            <a:r>
              <a:rPr kumimoji="0" lang="sv-SE" sz="16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överenskommelse</a:t>
            </a:r>
            <a:r>
              <a:rPr lang="sv-SE" sz="1600" dirty="0">
                <a:solidFill>
                  <a:schemeClr val="bg1"/>
                </a:solidFill>
                <a:latin typeface="Calibri" panose="020F0502020204030204"/>
              </a:rPr>
              <a:t> m</a:t>
            </a:r>
            <a:r>
              <a:rPr kumimoji="0" lang="sv-SE" sz="1600" b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ellan</a:t>
            </a:r>
            <a:r>
              <a:rPr kumimoji="0" lang="sv-SE" sz="16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patient och vårdgivare säkerställer delaktighet, samordning och tillgänglighet med patientens perspektiv som utgångspunkt</a:t>
            </a:r>
            <a:r>
              <a:rPr kumimoji="0" lang="sv-SE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13961522-ECA1-865D-AD7B-1F5C1C0C3337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1570241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1919112" y="1428178"/>
            <a:ext cx="9592022" cy="609793"/>
          </a:xfrm>
        </p:spPr>
        <p:txBody>
          <a:bodyPr>
            <a:noAutofit/>
          </a:bodyPr>
          <a:lstStyle/>
          <a:p>
            <a:r>
              <a:rPr lang="sv-SE" sz="2800" dirty="0"/>
              <a:t>Vårdförloppet utgår från tillförlitliga och aktuella kunskapsstöd och baseras på bästa tillgängliga kunskap</a:t>
            </a:r>
          </a:p>
        </p:txBody>
      </p:sp>
      <p:sp>
        <p:nvSpPr>
          <p:cNvPr id="6" name="Platshållare för text 4"/>
          <p:cNvSpPr>
            <a:spLocks noGrp="1"/>
          </p:cNvSpPr>
          <p:nvPr>
            <p:ph type="body" sz="quarter" idx="10"/>
          </p:nvPr>
        </p:nvSpPr>
        <p:spPr>
          <a:xfrm>
            <a:off x="2053843" y="2361495"/>
            <a:ext cx="8569001" cy="3806825"/>
          </a:xfrm>
          <a:noFill/>
          <a:ln>
            <a:noFill/>
          </a:ln>
          <a:effectLst/>
        </p:spPr>
        <p:txBody>
          <a:bodyPr tIns="90000"/>
          <a:lstStyle/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Nationella och internationella riktlinjer.</a:t>
            </a: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Systematiska litteraturöversikter.</a:t>
            </a: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Multiprofessionell nationell arbetsgrupp med patientrepresentanter.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3793D26A-6E80-D5B2-2F41-54E874E0769C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4056409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ECD21E-1FC0-44B5-9B0F-67ECBD727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1022" y="940151"/>
            <a:ext cx="11162042" cy="609793"/>
          </a:xfrm>
        </p:spPr>
        <p:txBody>
          <a:bodyPr>
            <a:normAutofit/>
          </a:bodyPr>
          <a:lstStyle/>
          <a:p>
            <a:r>
              <a:rPr lang="sv-SE" dirty="0"/>
              <a:t>Vårdförloppet innehåller flödesschema och åtgärder</a:t>
            </a:r>
          </a:p>
        </p:txBody>
      </p:sp>
      <p:sp>
        <p:nvSpPr>
          <p:cNvPr id="12" name="Vänsterpil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5060077" y="3563761"/>
            <a:ext cx="443945" cy="784676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377D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09E815A2-241C-7AFD-A0C1-7FA441AF47B8}"/>
              </a:ext>
            </a:extLst>
          </p:cNvPr>
          <p:cNvSpPr txBox="1"/>
          <p:nvPr/>
        </p:nvSpPr>
        <p:spPr>
          <a:xfrm>
            <a:off x="1081022" y="1889760"/>
            <a:ext cx="3673858" cy="496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5A3D4E55-3BCA-9B18-BD0A-14EAEA818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145" y="1889759"/>
            <a:ext cx="2548255" cy="4530231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C2BD889B-AD7F-2A38-51BD-FA68CEDB2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74845"/>
            <a:ext cx="4343776" cy="3680779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20842A86-168A-31CE-9BF3-EF3E11861244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246127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ECD21E-1FC0-44B5-9B0F-67ECBD727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2763" y="778285"/>
            <a:ext cx="6648846" cy="609793"/>
          </a:xfrm>
        </p:spPr>
        <p:txBody>
          <a:bodyPr>
            <a:normAutofit/>
          </a:bodyPr>
          <a:lstStyle/>
          <a:p>
            <a:r>
              <a:rPr lang="sv-SE" dirty="0"/>
              <a:t>Vad som följs upp, ett urval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F42CCD4-CA67-7C16-63A1-CDC2BEA33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97597" y="1634869"/>
            <a:ext cx="2628901" cy="458488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bg1"/>
              </a:solidFill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FCC5333-BE59-3F39-E5C7-019BE23A5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09762" y="1634870"/>
            <a:ext cx="2628901" cy="458488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bg1"/>
              </a:solidFill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6CCF95F-4B9B-8286-A0AA-A126A8FEF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999" y="2428761"/>
            <a:ext cx="5743575" cy="25758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EEA20762-E7C2-E162-D098-2CC2D1187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54308" y="2428761"/>
            <a:ext cx="5743575" cy="257585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942B921D-5806-C4E3-CD7C-20F2F485C522}"/>
              </a:ext>
            </a:extLst>
          </p:cNvPr>
          <p:cNvSpPr txBox="1"/>
          <p:nvPr/>
        </p:nvSpPr>
        <p:spPr>
          <a:xfrm>
            <a:off x="2475345" y="1675072"/>
            <a:ext cx="1634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Resultatmått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1377C90-0B11-B0E4-83F3-D05555139C05}"/>
              </a:ext>
            </a:extLst>
          </p:cNvPr>
          <p:cNvSpPr txBox="1"/>
          <p:nvPr/>
        </p:nvSpPr>
        <p:spPr>
          <a:xfrm>
            <a:off x="584709" y="2612895"/>
            <a:ext cx="54161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Överlevnadstid från diagnos*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Självskattad patientnöjdhet*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Antal akuta inskrivningar vid sjukhus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* Hög prioritet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7D6F067-3E5D-37AD-C468-473339942009}"/>
              </a:ext>
            </a:extLst>
          </p:cNvPr>
          <p:cNvSpPr txBox="1"/>
          <p:nvPr/>
        </p:nvSpPr>
        <p:spPr>
          <a:xfrm>
            <a:off x="8231833" y="1670989"/>
            <a:ext cx="1634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Processmått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E9A47596-FA0A-7961-308A-34A4D23A727D}"/>
              </a:ext>
            </a:extLst>
          </p:cNvPr>
          <p:cNvSpPr txBox="1"/>
          <p:nvPr/>
        </p:nvSpPr>
        <p:spPr>
          <a:xfrm>
            <a:off x="6418041" y="2561248"/>
            <a:ext cx="54161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Diagnosbesked inom 9 veckor*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Tillgång till specialiserad palliativ vård i livets slutskede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Andningsscreening inom 2 månader efter diagnos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ea typeface="Calibri" panose="020F0502020204030204" pitchFamily="34" charset="0"/>
                <a:cs typeface="Calibri" panose="020F0502020204030204" pitchFamily="34" charset="0"/>
              </a:rPr>
              <a:t>Dokumenterad inställning till centrala insatser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F77448-64CF-4386-8406-839026FD8FC9}"/>
              </a:ext>
            </a:extLst>
          </p:cNvPr>
          <p:cNvSpPr/>
          <p:nvPr/>
        </p:nvSpPr>
        <p:spPr>
          <a:xfrm>
            <a:off x="352425" y="5128408"/>
            <a:ext cx="11645458" cy="9513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Datakällor: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ALS/MND-registret, Socialstyrelsens hälsodataregister, den nationella patientenkäten för sjukdomsgrupper, Svenska palliativregistret</a:t>
            </a:r>
            <a:endParaRPr kumimoji="0" lang="sv-SE" sz="1600" b="0" i="1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DD24B090-FA2A-F6EC-CAE5-14F091A7230D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2653020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56E2D783-D7AD-45C1-86B6-2FC35A951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56E2D783-D7AD-45C1-86B6-2FC35A951268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9FFA5CDC-5724-410C-BB52-CB485B95F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8267" y="1416772"/>
            <a:ext cx="6199046" cy="609793"/>
          </a:xfrm>
        </p:spPr>
        <p:txBody>
          <a:bodyPr>
            <a:noAutofit/>
          </a:bodyPr>
          <a:lstStyle/>
          <a:p>
            <a:r>
              <a:rPr lang="sv-SE" dirty="0"/>
              <a:t>Vad blir konsekvenserna?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0FFD61-48A6-4B7A-BD67-7DC59845871C}"/>
              </a:ext>
            </a:extLst>
          </p:cNvPr>
          <p:cNvSpPr/>
          <p:nvPr/>
        </p:nvSpPr>
        <p:spPr>
          <a:xfrm>
            <a:off x="543313" y="2411465"/>
            <a:ext cx="4681544" cy="3916255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t"/>
          <a:lstStyle/>
          <a:p>
            <a:pPr lvl="0">
              <a:defRPr/>
            </a:pPr>
            <a:r>
              <a:rPr lang="sv-SE" sz="2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Fördelar/vinster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Mer jämlik, kunskapsbaserad och proaktiv ALS-vård.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Bättre samordning och tillgång till multiprofessionella insatser.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Tidigare identifiering av andningspåverkan och nutritionssvårigheter.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Genetisk testning och vägledning integreras som en del av standardiserad ALS-vård.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B07D15-DBC9-4A8D-93AF-5B2C4F8F0C21}"/>
              </a:ext>
            </a:extLst>
          </p:cNvPr>
          <p:cNvSpPr/>
          <p:nvPr/>
        </p:nvSpPr>
        <p:spPr>
          <a:xfrm>
            <a:off x="6818268" y="2411464"/>
            <a:ext cx="4681544" cy="391625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t"/>
          <a:lstStyle/>
          <a:p>
            <a:pPr lvl="0">
              <a:defRPr/>
            </a:pPr>
            <a:r>
              <a:rPr lang="sv-SE" sz="2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Eventuella risker/svårigheter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Behov av att säkerställa ALS-teamens professionstäckning och bemanning.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Ökade kostnader för ventilationsbehandling, gastrostomi och genetisk testning.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Behov av lokala rutiner, KVÅ-kodning och systematisk registrering.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Risk för undanträngning om kapacitet och arbetssätt inte planeras.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06CDB5-7F3F-4DAF-B872-1BC8872AB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2351" y="2968413"/>
            <a:ext cx="2039842" cy="2039842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095057E7-FB0B-7544-2733-DEB46D68ECDB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2254339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800E2F11-2339-700F-D53F-EB6F49D128BC}"/>
              </a:ext>
            </a:extLst>
          </p:cNvPr>
          <p:cNvSpPr txBox="1"/>
          <p:nvPr/>
        </p:nvSpPr>
        <p:spPr>
          <a:xfrm>
            <a:off x="10108416" y="483048"/>
            <a:ext cx="2083584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SAMMANFATTNING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21C52E-9F03-416F-B9DA-51DBF7EF0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550" y="1144282"/>
            <a:ext cx="8814426" cy="609793"/>
          </a:xfrm>
        </p:spPr>
        <p:txBody>
          <a:bodyPr>
            <a:normAutofit fontScale="90000"/>
          </a:bodyPr>
          <a:lstStyle/>
          <a:p>
            <a:r>
              <a:rPr lang="sv-SE" dirty="0"/>
              <a:t>Personcentrerat och sammanhållet vårdförlopp för ALS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2BDF53FC-FB81-B482-0E8A-B14919481220}"/>
              </a:ext>
            </a:extLst>
          </p:cNvPr>
          <p:cNvSpPr/>
          <p:nvPr/>
        </p:nvSpPr>
        <p:spPr>
          <a:xfrm>
            <a:off x="1006649" y="1681400"/>
            <a:ext cx="10308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sv-SE" sz="1800" b="0" u="none" strike="noStrike" kern="1200" cap="none" spc="0" normalizeH="0" baseline="0" noProof="0" dirty="0">
                <a:ln>
                  <a:noFill/>
                </a:ln>
                <a:solidFill>
                  <a:srgbClr val="377D7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Vårdförloppet </a:t>
            </a:r>
            <a:r>
              <a:rPr kumimoji="0" lang="sv-SE" sz="1800" b="1" u="none" strike="noStrike" kern="1200" cap="none" spc="0" normalizeH="0" baseline="0" noProof="0" dirty="0">
                <a:ln>
                  <a:noFill/>
                </a:ln>
                <a:solidFill>
                  <a:srgbClr val="377D7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inleds</a:t>
            </a:r>
            <a:r>
              <a:rPr kumimoji="0" lang="sv-SE" sz="1800" b="0" u="none" strike="noStrike" kern="1200" cap="none" spc="0" normalizeH="0" baseline="0" noProof="0" dirty="0">
                <a:ln>
                  <a:noFill/>
                </a:ln>
                <a:solidFill>
                  <a:srgbClr val="377D7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vid misstanke om ALS hos vuxen patient och </a:t>
            </a:r>
            <a:r>
              <a:rPr kumimoji="0" lang="sv-SE" sz="1800" b="1" u="none" strike="noStrike" kern="1200" cap="none" spc="0" normalizeH="0" baseline="0" noProof="0" dirty="0">
                <a:ln>
                  <a:noFill/>
                </a:ln>
                <a:solidFill>
                  <a:srgbClr val="377D7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avslutas</a:t>
            </a:r>
            <a:r>
              <a:rPr kumimoji="0" lang="sv-SE" sz="1800" b="0" u="none" strike="noStrike" kern="1200" cap="none" spc="0" normalizeH="0" baseline="0" noProof="0" dirty="0">
                <a:ln>
                  <a:noFill/>
                </a:ln>
                <a:solidFill>
                  <a:srgbClr val="377D7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när misstanken avskrivs eller patienten avlider</a:t>
            </a:r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3E0FFD61-48A6-4B7A-BD67-7DC59845871C}"/>
              </a:ext>
            </a:extLst>
          </p:cNvPr>
          <p:cNvSpPr/>
          <p:nvPr/>
        </p:nvSpPr>
        <p:spPr>
          <a:xfrm>
            <a:off x="1023550" y="2401620"/>
            <a:ext cx="4896000" cy="43826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t"/>
          <a:lstStyle/>
          <a:p>
            <a:pPr>
              <a:spcBef>
                <a:spcPts val="600"/>
              </a:spcBef>
              <a:defRPr/>
            </a:pPr>
            <a:r>
              <a:rPr lang="sv-SE" sz="2000" b="1" dirty="0">
                <a:solidFill>
                  <a:srgbClr val="000000"/>
                </a:solidFill>
              </a:rPr>
              <a:t>Viktigaste målen</a:t>
            </a:r>
          </a:p>
          <a:p>
            <a:pPr>
              <a:spcBef>
                <a:spcPts val="600"/>
              </a:spcBef>
              <a:defRPr/>
            </a:pPr>
            <a:endParaRPr lang="sv-SE" sz="2000" b="1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</a:rPr>
              <a:t>Kortare tid till diagnosbesked och tidiga vårdinsatser.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</a:rPr>
              <a:t>Mer jämlik tillgång till multiprofessionell ALS-vård.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</a:rPr>
              <a:t>Tidig upptäckt och uppföljning av andningspåverkan.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</a:rPr>
              <a:t>Tidiga dokumenterade ställningstaganden till </a:t>
            </a:r>
            <a:r>
              <a:rPr lang="sv-SE" dirty="0" err="1">
                <a:solidFill>
                  <a:srgbClr val="000000"/>
                </a:solidFill>
              </a:rPr>
              <a:t>gastrostomisond</a:t>
            </a:r>
            <a:r>
              <a:rPr lang="sv-SE" dirty="0">
                <a:solidFill>
                  <a:srgbClr val="000000"/>
                </a:solidFill>
              </a:rPr>
              <a:t>, </a:t>
            </a:r>
            <a:r>
              <a:rPr lang="sv-SE" dirty="0" err="1">
                <a:solidFill>
                  <a:srgbClr val="000000"/>
                </a:solidFill>
              </a:rPr>
              <a:t>noninvasiv</a:t>
            </a:r>
            <a:r>
              <a:rPr lang="sv-SE" dirty="0">
                <a:solidFill>
                  <a:srgbClr val="000000"/>
                </a:solidFill>
              </a:rPr>
              <a:t> ventilation, invasiv ventilation och HLR.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</a:rPr>
              <a:t>Ökad personcentrering, delaktighet och kontinuitet.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B07D15-DBC9-4A8D-93AF-5B2C4F8F0C21}"/>
              </a:ext>
            </a:extLst>
          </p:cNvPr>
          <p:cNvSpPr/>
          <p:nvPr/>
        </p:nvSpPr>
        <p:spPr>
          <a:xfrm>
            <a:off x="6272452" y="2401620"/>
            <a:ext cx="5270619" cy="43826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t"/>
          <a:lstStyle/>
          <a:p>
            <a:pPr>
              <a:spcBef>
                <a:spcPts val="600"/>
              </a:spcBef>
              <a:defRPr/>
            </a:pPr>
            <a:r>
              <a:rPr lang="sv-SE" sz="2000" b="1" dirty="0">
                <a:solidFill>
                  <a:srgbClr val="000000"/>
                </a:solidFill>
              </a:rPr>
              <a:t>Övergripande åtgärder samt uppföljning</a:t>
            </a:r>
          </a:p>
          <a:p>
            <a:pPr>
              <a:spcBef>
                <a:spcPts val="600"/>
              </a:spcBef>
              <a:defRPr/>
            </a:pPr>
            <a:endParaRPr lang="sv-SE" sz="2000" b="1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</a:rPr>
              <a:t>Snabb remiss till neurolog vid ALS-misstanke.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</a:rPr>
              <a:t>Regelbunden uppföljning i multiprofessionellt ALS-team.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</a:rPr>
              <a:t>Genetisk testning diskuteras med alla patienter.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</a:rPr>
              <a:t>Proaktiv symtombehandling och vårdplanering.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</a:rPr>
              <a:t>Samtal om framtida vård och livsuppehållande behandling.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000000"/>
                </a:solidFill>
              </a:rPr>
              <a:t>Uppföljning med indikatorer och kvalitetsregister.</a:t>
            </a:r>
            <a:endParaRPr lang="sv-SE" sz="2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01ABDD5-CA1B-6B07-34D6-9F0B2581E56F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3856963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99F76A-BE0A-4578-809C-BF0E5E1AD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61" y="868786"/>
            <a:ext cx="10515600" cy="753650"/>
          </a:xfrm>
        </p:spPr>
        <p:txBody>
          <a:bodyPr>
            <a:normAutofit/>
          </a:bodyPr>
          <a:lstStyle/>
          <a:p>
            <a:r>
              <a:rPr lang="sv-SE" sz="3600" dirty="0"/>
              <a:t>Deltagare</a:t>
            </a: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C7B166F5-64E0-4B0E-B230-0D996B257C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4508222"/>
              </p:ext>
            </p:extLst>
          </p:nvPr>
        </p:nvGraphicFramePr>
        <p:xfrm>
          <a:off x="651659" y="1881516"/>
          <a:ext cx="11235541" cy="421608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779799">
                  <a:extLst>
                    <a:ext uri="{9D8B030D-6E8A-4147-A177-3AD203B41FA5}">
                      <a16:colId xmlns:a16="http://schemas.microsoft.com/office/drawing/2014/main" val="3973459589"/>
                    </a:ext>
                  </a:extLst>
                </a:gridCol>
                <a:gridCol w="6194323">
                  <a:extLst>
                    <a:ext uri="{9D8B030D-6E8A-4147-A177-3AD203B41FA5}">
                      <a16:colId xmlns:a16="http://schemas.microsoft.com/office/drawing/2014/main" val="138910382"/>
                    </a:ext>
                  </a:extLst>
                </a:gridCol>
                <a:gridCol w="2261419">
                  <a:extLst>
                    <a:ext uri="{9D8B030D-6E8A-4147-A177-3AD203B41FA5}">
                      <a16:colId xmlns:a16="http://schemas.microsoft.com/office/drawing/2014/main" val="4160860710"/>
                    </a:ext>
                  </a:extLst>
                </a:gridCol>
              </a:tblGrid>
              <a:tr h="31522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Namn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Yrkesroll/motsvarande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Sjukvårdsregion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723658834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 lvl="0"/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Ulf Kläppe</a:t>
                      </a: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Ordförande, specialistläkare neurologi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Stockholm-Gotland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928518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 lvl="0"/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Ann-Charlotte Lindström</a:t>
                      </a: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Processledare</a:t>
                      </a: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Västra</a:t>
                      </a: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981072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Agnes </a:t>
                      </a:r>
                      <a:r>
                        <a:rPr lang="sv-SE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Tyuskay</a:t>
                      </a:r>
                      <a:endParaRPr lang="sv-SE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neurologi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Sydöstra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488147"/>
                  </a:ext>
                </a:extLst>
              </a:tr>
              <a:tr h="322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Anna Fyrenius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internmedicin och lungsjukdomar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Sydöstra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00923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Anna Lövgren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Specialisttandläkare bettfysiologi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Norra</a:t>
                      </a: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7345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Anneli Ozanne</a:t>
                      </a:r>
                      <a:endParaRPr lang="sv-SE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Universitetssjukhusöversjuksköterska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Västra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280812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Annika Andersson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Patientföreträdare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211026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Caroline </a:t>
                      </a:r>
                      <a:r>
                        <a:rPr lang="sv-SE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Ingre</a:t>
                      </a:r>
                      <a:endParaRPr lang="sv-SE" sz="18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neurologi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Stockholm-Gotland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334297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Chantee Johansson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Hälso- och sjukvårdskurator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Södra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741064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Gunilla Cröde Widsell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Specialistarbetsterapeut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Stockholm-Gotland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251599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Ingela Nygren</a:t>
                      </a:r>
                      <a:endParaRPr lang="sv-SE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neurologi</a:t>
                      </a:r>
                      <a:endParaRPr lang="sv-SE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Mellansverige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412052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Johan Malmgren</a:t>
                      </a:r>
                      <a:endParaRPr lang="sv-SE" sz="18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intensivvård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Västra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728320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E76AE3E8-E8FD-22D3-C745-761574CF5089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2656784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2895F-5D99-A4A7-2F6C-9EAF6D8DA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26A294-E1EB-2437-4448-15E45B00C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61" y="868786"/>
            <a:ext cx="10515600" cy="753650"/>
          </a:xfrm>
        </p:spPr>
        <p:txBody>
          <a:bodyPr>
            <a:normAutofit/>
          </a:bodyPr>
          <a:lstStyle/>
          <a:p>
            <a:r>
              <a:rPr lang="sv-SE" sz="3600" dirty="0"/>
              <a:t>Deltagare</a:t>
            </a: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3C30D211-4390-44AC-CDD7-3069E39121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016480"/>
              </p:ext>
            </p:extLst>
          </p:nvPr>
        </p:nvGraphicFramePr>
        <p:xfrm>
          <a:off x="562061" y="1942476"/>
          <a:ext cx="10888681" cy="421608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3390507">
                  <a:extLst>
                    <a:ext uri="{9D8B030D-6E8A-4147-A177-3AD203B41FA5}">
                      <a16:colId xmlns:a16="http://schemas.microsoft.com/office/drawing/2014/main" val="3973459589"/>
                    </a:ext>
                  </a:extLst>
                </a:gridCol>
                <a:gridCol w="5270090">
                  <a:extLst>
                    <a:ext uri="{9D8B030D-6E8A-4147-A177-3AD203B41FA5}">
                      <a16:colId xmlns:a16="http://schemas.microsoft.com/office/drawing/2014/main" val="138910382"/>
                    </a:ext>
                  </a:extLst>
                </a:gridCol>
                <a:gridCol w="2228084">
                  <a:extLst>
                    <a:ext uri="{9D8B030D-6E8A-4147-A177-3AD203B41FA5}">
                      <a16:colId xmlns:a16="http://schemas.microsoft.com/office/drawing/2014/main" val="4160860710"/>
                    </a:ext>
                  </a:extLst>
                </a:gridCol>
              </a:tblGrid>
              <a:tr h="31522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sv-SE" sz="1800" dirty="0">
                          <a:effectLst/>
                          <a:latin typeface="+mn-lt"/>
                        </a:rPr>
                        <a:t>Namn</a:t>
                      </a:r>
                      <a:endParaRPr lang="sv-SE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sv-SE" sz="1800" dirty="0">
                          <a:effectLst/>
                          <a:latin typeface="+mn-lt"/>
                          <a:ea typeface="+mn-ea"/>
                          <a:cs typeface="+mn-cs"/>
                        </a:rPr>
                        <a:t>Yrkesroll/motsvarande</a:t>
                      </a:r>
                      <a:endParaRPr lang="sv-SE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sv-SE" sz="1800" dirty="0">
                          <a:effectLst/>
                          <a:latin typeface="+mn-lt"/>
                        </a:rPr>
                        <a:t>Sjukvårdsregion</a:t>
                      </a:r>
                      <a:endParaRPr lang="sv-SE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723658834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Kaoken </a:t>
                      </a:r>
                      <a:r>
                        <a:rPr lang="sv-SE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Kõrm</a:t>
                      </a: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Cerenius</a:t>
                      </a:r>
                      <a:endParaRPr lang="sv-SE" sz="18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Fysioterapeut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Södra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785515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Karin Forsberg</a:t>
                      </a:r>
                      <a:endParaRPr lang="sv-SE" sz="18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neurologi</a:t>
                      </a:r>
                      <a:endParaRPr lang="sv-SE" sz="1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834263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Lars Sandman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Etiker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Sydöstra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918435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Maarika Liik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neurofysiologi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Mellansverige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928518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Malin </a:t>
                      </a:r>
                      <a:r>
                        <a:rPr lang="sv-SE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Sixt</a:t>
                      </a: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Börjesson</a:t>
                      </a:r>
                      <a:endParaRPr lang="sv-SE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Specialistlogoped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Västra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488147"/>
                  </a:ext>
                </a:extLst>
              </a:tr>
              <a:tr h="322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Marjo </a:t>
                      </a:r>
                      <a:r>
                        <a:rPr lang="sv-SE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Syri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Patientföreträdare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Västra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00923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Monika Magnusson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Sjuksköterska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Mellansverige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7345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Peter Andersen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neurologi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305619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Ramona Schenell</a:t>
                      </a:r>
                      <a:endParaRPr lang="sv-SE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Sjuksköterska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Västra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280812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Svante Ragnvaldsson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Specialistsjuksköterska andningsresursteam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Västra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211026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Ylva Dernbrant</a:t>
                      </a:r>
                      <a:endParaRPr lang="sv-SE" sz="1800" b="1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Dietist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Södra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334297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Åsa Nord</a:t>
                      </a:r>
                      <a:endParaRPr lang="sv-SE" sz="18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palliativ medicin</a:t>
                      </a: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Sydöstra</a:t>
                      </a: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741064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10F13B86-067C-CF88-3337-86655E924C9A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3166187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D64AA-D7B0-C5FC-6380-2E63EAF5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25623B-B934-335C-D985-4BE518975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61" y="868786"/>
            <a:ext cx="10515600" cy="753650"/>
          </a:xfrm>
        </p:spPr>
        <p:txBody>
          <a:bodyPr>
            <a:normAutofit/>
          </a:bodyPr>
          <a:lstStyle/>
          <a:p>
            <a:r>
              <a:rPr lang="sv-SE" sz="3600" dirty="0"/>
              <a:t>Adjungerande deltagare</a:t>
            </a: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19968EFC-1024-6315-0579-62EEFD0F88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6257649"/>
              </p:ext>
            </p:extLst>
          </p:nvPr>
        </p:nvGraphicFramePr>
        <p:xfrm>
          <a:off x="562061" y="2246313"/>
          <a:ext cx="10888681" cy="2586041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474024">
                  <a:extLst>
                    <a:ext uri="{9D8B030D-6E8A-4147-A177-3AD203B41FA5}">
                      <a16:colId xmlns:a16="http://schemas.microsoft.com/office/drawing/2014/main" val="3973459589"/>
                    </a:ext>
                  </a:extLst>
                </a:gridCol>
                <a:gridCol w="5940767">
                  <a:extLst>
                    <a:ext uri="{9D8B030D-6E8A-4147-A177-3AD203B41FA5}">
                      <a16:colId xmlns:a16="http://schemas.microsoft.com/office/drawing/2014/main" val="138910382"/>
                    </a:ext>
                  </a:extLst>
                </a:gridCol>
                <a:gridCol w="2473890">
                  <a:extLst>
                    <a:ext uri="{9D8B030D-6E8A-4147-A177-3AD203B41FA5}">
                      <a16:colId xmlns:a16="http://schemas.microsoft.com/office/drawing/2014/main" val="4160860710"/>
                    </a:ext>
                  </a:extLst>
                </a:gridCol>
              </a:tblGrid>
              <a:tr h="31522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Namn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Sjukvårdsregion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723658834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Dirk Albrecht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lungmedicin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Norra</a:t>
                      </a: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928518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Emelie Börjesson</a:t>
                      </a:r>
                      <a:endParaRPr lang="sv-SE" sz="18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Hälso- och sjukvårdskurator, </a:t>
                      </a:r>
                      <a:r>
                        <a:rPr lang="sv-SE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sexualrådgivare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Västra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488147"/>
                  </a:ext>
                </a:extLst>
              </a:tr>
              <a:tr h="322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Jens Werner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Specialistsjukgymnast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Stockholm-Gotland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800923"/>
                  </a:ext>
                </a:extLst>
              </a:tr>
              <a:tr h="322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Johanna Albert</a:t>
                      </a:r>
                      <a:endParaRPr lang="sv-SE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intensivvård och anestesi (IVA)</a:t>
                      </a:r>
                      <a:endParaRPr lang="sv-SE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Stockholm-Gotland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459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Malin Josefsson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öron-, näsa- och halssjukdomar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Södra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7345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Margareta Bjärnhall</a:t>
                      </a:r>
                      <a:endParaRPr lang="sv-SE" sz="1800" b="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öron-, näsa- och halssjukdomar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Västra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280812"/>
                  </a:ext>
                </a:extLst>
              </a:tr>
              <a:tr h="3253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Peter Elbe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sv-SE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Specialistläkare kirurgi övre buk samt endoskopi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Stockholm-Gotland</a:t>
                      </a:r>
                      <a:endParaRPr lang="sv-SE" sz="1800" b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438" marR="75438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211026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B14B63AA-7D80-0D56-BC7E-EB2DA2B4AE4E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</p:spTree>
    <p:extLst>
      <p:ext uri="{BB962C8B-B14F-4D97-AF65-F5344CB8AC3E}">
        <p14:creationId xmlns:p14="http://schemas.microsoft.com/office/powerpoint/2010/main" val="2894844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47615" y="1715720"/>
            <a:ext cx="5275009" cy="609793"/>
          </a:xfrm>
        </p:spPr>
        <p:txBody>
          <a:bodyPr/>
          <a:lstStyle/>
          <a:p>
            <a:r>
              <a:rPr lang="sv-SE" dirty="0"/>
              <a:t>Mer information och stöd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947616" y="2744231"/>
            <a:ext cx="4450650" cy="3386858"/>
          </a:xfrm>
        </p:spPr>
        <p:txBody>
          <a:bodyPr/>
          <a:lstStyle/>
          <a:p>
            <a:pPr marL="342900" indent="-342900"/>
            <a:r>
              <a:rPr lang="sv-SE" dirty="0"/>
              <a:t>Vårdförloppet har ett kompletterande kliniskt  </a:t>
            </a:r>
            <a:r>
              <a:rPr lang="sv-SE"/>
              <a:t>kunskapsstöd </a:t>
            </a:r>
            <a:r>
              <a:rPr lang="sv-SE">
                <a:hlinkClick r:id="rId2"/>
              </a:rPr>
              <a:t>ALS</a:t>
            </a:r>
            <a:r>
              <a:rPr lang="sv-SE" dirty="0">
                <a:hlinkClick r:id="rId2"/>
              </a:rPr>
              <a:t>, handläggning vid andningspåverkan - 1177 för vårdpersonal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Vårdförloppen finns tillsammans med andra kunskapsstöd på</a:t>
            </a:r>
            <a:br>
              <a:rPr lang="sv-SE" dirty="0"/>
            </a:br>
            <a:r>
              <a:rPr lang="sv-SE" dirty="0">
                <a:solidFill>
                  <a:schemeClr val="accent1"/>
                </a:solidFill>
                <a:hlinkClick r:id="rId3"/>
              </a:rPr>
              <a:t>1177 för vårdpersonal</a:t>
            </a:r>
            <a:endParaRPr lang="sv-SE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Mer information och material på </a:t>
            </a:r>
            <a:r>
              <a:rPr lang="sv-SE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kunskapsstyrningvard.se</a:t>
            </a:r>
            <a:endParaRPr lang="sv-SE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6" name="Rektangel 5"/>
          <p:cNvSpPr/>
          <p:nvPr/>
        </p:nvSpPr>
        <p:spPr>
          <a:xfrm>
            <a:off x="7079774" y="787605"/>
            <a:ext cx="4905749" cy="52827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Länk: </a:t>
            </a:r>
            <a:r>
              <a:rPr lang="sv-SE" dirty="0">
                <a:hlinkClick r:id="rId2"/>
              </a:rPr>
              <a:t>ALS, handläggning vid andningspåverkan - 1177 för vårdpersonal</a:t>
            </a:r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F603843-50B4-AE92-5ED4-6A7194A8D8FE}"/>
              </a:ext>
            </a:extLst>
          </p:cNvPr>
          <p:cNvSpPr txBox="1"/>
          <p:nvPr/>
        </p:nvSpPr>
        <p:spPr>
          <a:xfrm>
            <a:off x="10301680" y="136244"/>
            <a:ext cx="155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Vårdförlopp ALS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F64B58F-7460-5BAB-6FCF-92AFED8758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4122" y="894735"/>
            <a:ext cx="4669521" cy="443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494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aJnIiB_kZHlsr6661thS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aJnIiB_kZHlsr6661thS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. Nationellt system för kunskapsstyrning Hälso- och sjukvård Grön">
  <a:themeElements>
    <a:clrScheme name="Anpassat 3">
      <a:dk1>
        <a:sysClr val="windowText" lastClr="000000"/>
      </a:dk1>
      <a:lt1>
        <a:sysClr val="window" lastClr="FFFFFF"/>
      </a:lt1>
      <a:dk2>
        <a:srgbClr val="4D4D4D"/>
      </a:dk2>
      <a:lt2>
        <a:srgbClr val="EEECE1"/>
      </a:lt2>
      <a:accent1>
        <a:srgbClr val="377D7A"/>
      </a:accent1>
      <a:accent2>
        <a:srgbClr val="CC91A9"/>
      </a:accent2>
      <a:accent3>
        <a:srgbClr val="203670"/>
      </a:accent3>
      <a:accent4>
        <a:srgbClr val="EBAE52"/>
      </a:accent4>
      <a:accent5>
        <a:srgbClr val="D34B50"/>
      </a:accent5>
      <a:accent6>
        <a:srgbClr val="6C3F80"/>
      </a:accent6>
      <a:hlink>
        <a:srgbClr val="377D7A"/>
      </a:hlink>
      <a:folHlink>
        <a:srgbClr val="6C3F80"/>
      </a:folHlink>
    </a:clrScheme>
    <a:fontScheme name="Anpassat 5">
      <a:majorFont>
        <a:latin typeface="Franklin Gothic Demi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unskapsstyrning mall presentation 2026" id="{D8166E99-87EB-4A61-ABFB-CEAB1D7E9B32}" vid="{1D87D9A0-6DE0-45E5-9CAC-D57AB56AF3F1}"/>
    </a:ext>
  </a:extLst>
</a:theme>
</file>

<file path=ppt/theme/theme2.xml><?xml version="1.0" encoding="utf-8"?>
<a:theme xmlns:a="http://schemas.openxmlformats.org/drawingml/2006/main" name="3. Nationellt system för kunskapsstyrning Hälso- och sjukvård Gul">
  <a:themeElements>
    <a:clrScheme name="Anpassat 3">
      <a:dk1>
        <a:sysClr val="windowText" lastClr="000000"/>
      </a:dk1>
      <a:lt1>
        <a:sysClr val="window" lastClr="FFFFFF"/>
      </a:lt1>
      <a:dk2>
        <a:srgbClr val="4D4D4D"/>
      </a:dk2>
      <a:lt2>
        <a:srgbClr val="EEECE1"/>
      </a:lt2>
      <a:accent1>
        <a:srgbClr val="377D7A"/>
      </a:accent1>
      <a:accent2>
        <a:srgbClr val="CC91A9"/>
      </a:accent2>
      <a:accent3>
        <a:srgbClr val="203670"/>
      </a:accent3>
      <a:accent4>
        <a:srgbClr val="EBAE52"/>
      </a:accent4>
      <a:accent5>
        <a:srgbClr val="D34B50"/>
      </a:accent5>
      <a:accent6>
        <a:srgbClr val="6C3F80"/>
      </a:accent6>
      <a:hlink>
        <a:srgbClr val="377D7A"/>
      </a:hlink>
      <a:folHlink>
        <a:srgbClr val="6C3F80"/>
      </a:folHlink>
    </a:clrScheme>
    <a:fontScheme name="Anpassat 5">
      <a:majorFont>
        <a:latin typeface="Franklin Gothic Demi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unskapsstyrning mall presentation 2026" id="{D8166E99-87EB-4A61-ABFB-CEAB1D7E9B32}" vid="{2CF20879-9395-4A76-B9D3-BCD265FFAEE4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6ab9a60-7735-49cd-bf9b-026db313e0d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20C2E5E8419541B7AC996ADECBF3F1" ma:contentTypeVersion="15" ma:contentTypeDescription="Skapa ett nytt dokument." ma:contentTypeScope="" ma:versionID="3df7faec44df61c091a77188ac90abdf">
  <xsd:schema xmlns:xsd="http://www.w3.org/2001/XMLSchema" xmlns:xs="http://www.w3.org/2001/XMLSchema" xmlns:p="http://schemas.microsoft.com/office/2006/metadata/properties" xmlns:ns3="862743d4-f53f-4568-a7d3-2f32fbf77273" xmlns:ns4="86ab9a60-7735-49cd-bf9b-026db313e0d6" targetNamespace="http://schemas.microsoft.com/office/2006/metadata/properties" ma:root="true" ma:fieldsID="3660fccfcb4a7703ffc220af5850935e" ns3:_="" ns4:_="">
    <xsd:import namespace="862743d4-f53f-4568-a7d3-2f32fbf77273"/>
    <xsd:import namespace="86ab9a60-7735-49cd-bf9b-026db313e0d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_activity" minOccurs="0"/>
                <xsd:element ref="ns4:MediaServiceObjectDetectorVersions" minOccurs="0"/>
                <xsd:element ref="ns4:MediaServiceGenerationTime" minOccurs="0"/>
                <xsd:element ref="ns4:MediaServiceEventHashCode" minOccurs="0"/>
                <xsd:element ref="ns4:MediaServiceSearchProperties" minOccurs="0"/>
                <xsd:element ref="ns4:MediaServiceSystemTags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2743d4-f53f-4568-a7d3-2f32fbf7727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Delar tips,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ab9a60-7735-49cd-bf9b-026db313e0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C00C71-C9CD-4E86-B3F0-54171742DF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A2EDB5-7A2E-4A9C-AC97-CC43E0CD6375}">
  <ds:schemaRefs>
    <ds:schemaRef ds:uri="http://www.w3.org/XML/1998/namespace"/>
    <ds:schemaRef ds:uri="http://purl.org/dc/terms/"/>
    <ds:schemaRef ds:uri="http://purl.org/dc/dcmitype/"/>
    <ds:schemaRef ds:uri="86ab9a60-7735-49cd-bf9b-026db313e0d6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862743d4-f53f-4568-a7d3-2f32fbf77273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6841840-E84A-4969-ACEE-68363ADD93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2743d4-f53f-4568-a7d3-2f32fbf77273"/>
    <ds:schemaRef ds:uri="86ab9a60-7735-49cd-bf9b-026db313e0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d4b8963-dacf-4722-a0a7-0d57c755f778}" enabled="0" method="" siteId="{7d4b8963-dacf-4722-a0a7-0d57c755f77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Kunskapsstyrning mall presentation 2026</Template>
  <TotalTime>875</TotalTime>
  <Words>1159</Words>
  <Application>Microsoft Macintosh PowerPoint</Application>
  <PresentationFormat>Bredbild</PresentationFormat>
  <Paragraphs>262</Paragraphs>
  <Slides>19</Slides>
  <Notes>8</Notes>
  <HiddenSlides>0</HiddenSlides>
  <MMClips>0</MMClips>
  <ScaleCrop>false</ScaleCrop>
  <HeadingPairs>
    <vt:vector size="8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2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19</vt:i4>
      </vt:variant>
    </vt:vector>
  </HeadingPairs>
  <TitlesOfParts>
    <vt:vector size="27" baseType="lpstr">
      <vt:lpstr>MS Mincho</vt:lpstr>
      <vt:lpstr>Aptos</vt:lpstr>
      <vt:lpstr>Arial</vt:lpstr>
      <vt:lpstr>Calibri</vt:lpstr>
      <vt:lpstr>Franklin Gothic Demi</vt:lpstr>
      <vt:lpstr>2. Nationellt system för kunskapsstyrning Hälso- och sjukvård Grön</vt:lpstr>
      <vt:lpstr>3. Nationellt system för kunskapsstyrning Hälso- och sjukvård Gul</vt:lpstr>
      <vt:lpstr>think-cell Slide</vt:lpstr>
      <vt:lpstr>Personcentrerat och sammanhållet vårdförlopp för amyotrofisk lateralskleros (ALS)</vt:lpstr>
      <vt:lpstr>Syftet med personcentrerade och sammanhållna vårdförlopp </vt:lpstr>
      <vt:lpstr>Regioner i samverkan</vt:lpstr>
      <vt:lpstr>Om ALS</vt:lpstr>
      <vt:lpstr>Vårdförloppets omfattning och huvudsakliga åtgärder</vt:lpstr>
      <vt:lpstr>Varför ett vårdförlopp? Huvudsakliga anledningar</vt:lpstr>
      <vt:lpstr>Vårdförloppet lägger tonvikt på</vt:lpstr>
      <vt:lpstr>Vårdförloppets mål</vt:lpstr>
      <vt:lpstr>Nulägesbeskrivning ur ett patientperspektiv</vt:lpstr>
      <vt:lpstr>Personcentrering och dokumenterad överenskommelse (tidigare patientkontrakt)</vt:lpstr>
      <vt:lpstr>Vårdförloppet utgår från tillförlitliga och aktuella kunskapsstöd och baseras på bästa tillgängliga kunskap</vt:lpstr>
      <vt:lpstr>Vårdförloppet innehåller flödesschema och åtgärder</vt:lpstr>
      <vt:lpstr>Vad som följs upp, ett urval</vt:lpstr>
      <vt:lpstr>Vad blir konsekvenserna?</vt:lpstr>
      <vt:lpstr>Personcentrerat och sammanhållet vårdförlopp för ALS</vt:lpstr>
      <vt:lpstr>Deltagare</vt:lpstr>
      <vt:lpstr>Deltagare</vt:lpstr>
      <vt:lpstr>Adjungerande deltagare</vt:lpstr>
      <vt:lpstr>Mer information och stöd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Dahlin Price Anja</dc:creator>
  <cp:lastModifiedBy>Ulf Kläppe</cp:lastModifiedBy>
  <cp:revision>8</cp:revision>
  <cp:lastPrinted>2026-07-06T20:51:42Z</cp:lastPrinted>
  <dcterms:created xsi:type="dcterms:W3CDTF">2026-05-08T08:07:24Z</dcterms:created>
  <dcterms:modified xsi:type="dcterms:W3CDTF">2026-07-24T10:22:55Z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0x0101002D20C2E5E8419541B7AC996ADECBF3F1</vt:lpwstr>
  </property>
</Properties>
</file>