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bookmarkIdSeed="3">
  <p:sldMasterIdLst>
    <p:sldMasterId id="2147483655" r:id="rId4"/>
    <p:sldMasterId id="2147483664" r:id="rId5"/>
  </p:sldMasterIdLst>
  <p:notesMasterIdLst>
    <p:notesMasterId r:id="rId11"/>
  </p:notesMasterIdLst>
  <p:sldIdLst>
    <p:sldId id="281" r:id="rId6"/>
    <p:sldId id="307" r:id="rId7"/>
    <p:sldId id="306" r:id="rId8"/>
    <p:sldId id="304" r:id="rId9"/>
    <p:sldId id="260" r:id="rId10"/>
  </p:sldIdLst>
  <p:sldSz cx="12192000" cy="6858000"/>
  <p:notesSz cx="6805613" cy="9944100"/>
  <p:custDataLst>
    <p:tags r:id="rId12"/>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Författare"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7D7A"/>
    <a:srgbClr val="FFBE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C6E76F-C755-4BBF-96B0-20BE4CD4B9F4}" v="4" dt="2020-12-10T12:52:54.5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3F3DB583-89B5-4BF7-8049-0B377C7770F8}" type="datetimeFigureOut">
              <a:rPr lang="sv-SE" smtClean="0"/>
              <a:t>2021-07-29</a:t>
            </a:fld>
            <a:endParaRPr lang="sv-SE"/>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DD9B8AB5-B7AC-4BF8-B9D4-6B13294077AE}" type="slidenum">
              <a:rPr lang="sv-SE" smtClean="0"/>
              <a:t>‹#›</a:t>
            </a:fld>
            <a:endParaRPr lang="sv-SE"/>
          </a:p>
        </p:txBody>
      </p:sp>
    </p:spTree>
    <p:extLst>
      <p:ext uri="{BB962C8B-B14F-4D97-AF65-F5344CB8AC3E}">
        <p14:creationId xmlns:p14="http://schemas.microsoft.com/office/powerpoint/2010/main" val="4185675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D9B8AB5-B7AC-4BF8-B9D4-6B13294077AE}" type="slidenum">
              <a:rPr lang="sv-SE" smtClean="0"/>
              <a:t>1</a:t>
            </a:fld>
            <a:endParaRPr lang="sv-SE" dirty="0"/>
          </a:p>
        </p:txBody>
      </p:sp>
    </p:spTree>
    <p:extLst>
      <p:ext uri="{BB962C8B-B14F-4D97-AF65-F5344CB8AC3E}">
        <p14:creationId xmlns:p14="http://schemas.microsoft.com/office/powerpoint/2010/main" val="921364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5"/>
          </p:nvPr>
        </p:nvSpPr>
        <p:spPr/>
        <p:txBody>
          <a:bodyPr/>
          <a:lstStyle/>
          <a:p>
            <a:fld id="{DD9B8AB5-B7AC-4BF8-B9D4-6B13294077AE}" type="slidenum">
              <a:rPr lang="sv-SE" smtClean="0"/>
              <a:t>2</a:t>
            </a:fld>
            <a:endParaRPr lang="sv-SE" dirty="0"/>
          </a:p>
        </p:txBody>
      </p:sp>
    </p:spTree>
    <p:extLst>
      <p:ext uri="{BB962C8B-B14F-4D97-AF65-F5344CB8AC3E}">
        <p14:creationId xmlns:p14="http://schemas.microsoft.com/office/powerpoint/2010/main" val="3563313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39A5EE56-50C9-4815-A05C-BA78E33F35AC}"/>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ubrik 1">
            <a:extLst>
              <a:ext uri="{FF2B5EF4-FFF2-40B4-BE49-F238E27FC236}">
                <a16:creationId xmlns:a16="http://schemas.microsoft.com/office/drawing/2014/main" id="{9795F843-3CE1-ED4D-A4D1-B27B6DB646D1}"/>
              </a:ext>
            </a:extLst>
          </p:cNvPr>
          <p:cNvSpPr>
            <a:spLocks noGrp="1"/>
          </p:cNvSpPr>
          <p:nvPr>
            <p:ph type="ctrTitle"/>
          </p:nvPr>
        </p:nvSpPr>
        <p:spPr>
          <a:xfrm>
            <a:off x="988742" y="616841"/>
            <a:ext cx="9144000" cy="609793"/>
          </a:xfrm>
        </p:spPr>
        <p:txBody>
          <a:bodyPr anchor="b">
            <a:normAutofit/>
          </a:bodyPr>
          <a:lstStyle>
            <a:lvl1pPr algn="l">
              <a:defRPr sz="3600"/>
            </a:lvl1pPr>
          </a:lstStyle>
          <a:p>
            <a:r>
              <a:rPr lang="en-US"/>
              <a:t>Click to edit Master title style</a:t>
            </a:r>
            <a:endParaRPr lang="sv-SE"/>
          </a:p>
        </p:txBody>
      </p:sp>
      <p:sp>
        <p:nvSpPr>
          <p:cNvPr id="8" name="Platshållare för text 11">
            <a:extLst>
              <a:ext uri="{FF2B5EF4-FFF2-40B4-BE49-F238E27FC236}">
                <a16:creationId xmlns:a16="http://schemas.microsoft.com/office/drawing/2014/main" id="{CF58C1CC-ECA4-5141-95FE-2805C6A2DC6C}"/>
              </a:ext>
            </a:extLst>
          </p:cNvPr>
          <p:cNvSpPr>
            <a:spLocks noGrp="1"/>
          </p:cNvSpPr>
          <p:nvPr>
            <p:ph type="body" sz="quarter" idx="10"/>
          </p:nvPr>
        </p:nvSpPr>
        <p:spPr>
          <a:xfrm>
            <a:off x="989013" y="1422400"/>
            <a:ext cx="9144000" cy="4186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165349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A8756-43EA-4232-A1E7-8A4AD3F3D87F}"/>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AF4FE97A-8575-442B-B5CA-902FCE6437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FC0BD35-4886-49A1-B02A-D56993508980}"/>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5" name="Footer Placeholder 4">
            <a:extLst>
              <a:ext uri="{FF2B5EF4-FFF2-40B4-BE49-F238E27FC236}">
                <a16:creationId xmlns:a16="http://schemas.microsoft.com/office/drawing/2014/main" id="{6AD96F90-E574-4D1C-B987-5FD7BE82C0B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5C1EFAB-6629-4183-8005-0E8B95CFC54A}"/>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1580397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62B99-B4D9-4821-AE75-F37665D094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FD359B80-4A3D-47F2-B7C0-96BAF454CA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29833A-9FA2-4315-AFBE-40B5F2782BFD}"/>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5" name="Footer Placeholder 4">
            <a:extLst>
              <a:ext uri="{FF2B5EF4-FFF2-40B4-BE49-F238E27FC236}">
                <a16:creationId xmlns:a16="http://schemas.microsoft.com/office/drawing/2014/main" id="{8CBE6113-75E5-4C17-AABB-7279EFB3CBA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BD7725F-2B35-4B46-8379-0A5BFF048A7D}"/>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2126719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028B-2067-493C-842E-C6582EF96153}"/>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E6CADA0B-284D-49CC-BC9D-3FB1FE593B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BB6827E5-4C67-457D-AC37-1A0B0DFFC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0A364DF7-FD83-41DA-BBBF-0403F72AAD28}"/>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6" name="Footer Placeholder 5">
            <a:extLst>
              <a:ext uri="{FF2B5EF4-FFF2-40B4-BE49-F238E27FC236}">
                <a16:creationId xmlns:a16="http://schemas.microsoft.com/office/drawing/2014/main" id="{E2043D7A-FE10-4CC6-A9F4-47F2BC5447C5}"/>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3BDF458-99D4-4043-B994-59611B8D2A5F}"/>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892932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6E559-E101-4977-9D4A-69558FC782FC}"/>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4E12CEA4-690A-4597-BE3E-9B3A0A593B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522C49-A0DA-4727-8E9F-47DE8BAC91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9315D068-25E4-4349-8AD9-03EC77961F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8EA3D-16DC-4A49-B5A8-1B1CDE13AA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71E9598E-0870-4DD2-A1D0-9D1644F878D2}"/>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8" name="Footer Placeholder 7">
            <a:extLst>
              <a:ext uri="{FF2B5EF4-FFF2-40B4-BE49-F238E27FC236}">
                <a16:creationId xmlns:a16="http://schemas.microsoft.com/office/drawing/2014/main" id="{D55B9063-9F47-483B-AEE3-4953370A76E3}"/>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B7749887-DE3E-4DF3-B6F9-FD28F97A2069}"/>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3081916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0F494-8CDF-482A-9C4B-3454664AAC9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90DFDB8D-678D-4B19-BB4D-FFC14836B2EC}"/>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4" name="Footer Placeholder 3">
            <a:extLst>
              <a:ext uri="{FF2B5EF4-FFF2-40B4-BE49-F238E27FC236}">
                <a16:creationId xmlns:a16="http://schemas.microsoft.com/office/drawing/2014/main" id="{74072290-D7B7-4D8A-83B7-661AB2622F2D}"/>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7FEF4FCB-ED33-45EF-B1D2-9E162D07F836}"/>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34964929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6E014D-43A7-4B98-9172-90896D62CC51}"/>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3" name="Footer Placeholder 2">
            <a:extLst>
              <a:ext uri="{FF2B5EF4-FFF2-40B4-BE49-F238E27FC236}">
                <a16:creationId xmlns:a16="http://schemas.microsoft.com/office/drawing/2014/main" id="{1B0BF6AE-6FE2-4A7C-A91F-531B66CC235C}"/>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49A163E7-BDC9-4B89-95B7-63C2C7F94A1E}"/>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1244964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A977D-A5C1-4310-835B-CFCD82DD4C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C6CDB19D-D233-42C5-9F81-3D9F5FFB55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1ECF9CC2-8600-4460-9FC2-C31E04C223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F8B083-DBC8-4186-8828-BD55F606CD45}"/>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6" name="Footer Placeholder 5">
            <a:extLst>
              <a:ext uri="{FF2B5EF4-FFF2-40B4-BE49-F238E27FC236}">
                <a16:creationId xmlns:a16="http://schemas.microsoft.com/office/drawing/2014/main" id="{0A27D1D6-4C30-4B63-8B7E-8A47883FDCD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BC92790-F285-401F-BEB9-A15074563C83}"/>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3286510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995F4-B665-4106-850A-88E26A3AD4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7C50607B-D0BB-498E-A1DD-4069E3DCB0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3044B362-66C3-4286-AD3F-D9332035F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BA81F-AA1C-408C-9D3B-9D4E9E54830A}"/>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6" name="Footer Placeholder 5">
            <a:extLst>
              <a:ext uri="{FF2B5EF4-FFF2-40B4-BE49-F238E27FC236}">
                <a16:creationId xmlns:a16="http://schemas.microsoft.com/office/drawing/2014/main" id="{C830756C-430D-4B96-AC48-2877F52C249D}"/>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14E18F72-15A1-42FD-B57E-C727EEA0E1CF}"/>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4059849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57420-2BDD-4FE6-BA0C-B5571FAA3387}"/>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541ACBF2-9293-4BA1-BB1A-87EEC0C090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1174ADB-3D88-4DF1-90F7-8517331FF43E}"/>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5" name="Footer Placeholder 4">
            <a:extLst>
              <a:ext uri="{FF2B5EF4-FFF2-40B4-BE49-F238E27FC236}">
                <a16:creationId xmlns:a16="http://schemas.microsoft.com/office/drawing/2014/main" id="{0A89F721-D70B-4FFF-8DD7-0A9B7A0AAD5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D20133B-BB45-4DA3-AD7F-D0E25C6AAF9E}"/>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3244424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45FB69-772F-4C5B-A6E4-A0A51B1490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28D1FD2C-065A-42A4-9D9A-9EB7CFAAE2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C7A000B-6642-4835-B405-1F9D145BA6F2}"/>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5" name="Footer Placeholder 4">
            <a:extLst>
              <a:ext uri="{FF2B5EF4-FFF2-40B4-BE49-F238E27FC236}">
                <a16:creationId xmlns:a16="http://schemas.microsoft.com/office/drawing/2014/main" id="{6EF4221C-0104-4A96-8AF3-0D88D910C7FC}"/>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9FD7D76-F66D-4E85-A4C5-13AF033AD921}"/>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59116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Rubrikbild">
    <p:spTree>
      <p:nvGrpSpPr>
        <p:cNvPr id="1" name=""/>
        <p:cNvGrpSpPr/>
        <p:nvPr/>
      </p:nvGrpSpPr>
      <p:grpSpPr>
        <a:xfrm>
          <a:off x="0" y="0"/>
          <a:ext cx="0" cy="0"/>
          <a:chOff x="0" y="0"/>
          <a:chExt cx="0" cy="0"/>
        </a:xfrm>
      </p:grpSpPr>
      <p:sp>
        <p:nvSpPr>
          <p:cNvPr id="9" name="Do not remove" hidden="1">
            <a:extLst>
              <a:ext uri="{FF2B5EF4-FFF2-40B4-BE49-F238E27FC236}">
                <a16:creationId xmlns:a16="http://schemas.microsoft.com/office/drawing/2014/main" id="{A0BD3983-050F-4BBC-A454-C1B654086DC1}"/>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ubrik 1">
            <a:extLst>
              <a:ext uri="{FF2B5EF4-FFF2-40B4-BE49-F238E27FC236}">
                <a16:creationId xmlns:a16="http://schemas.microsoft.com/office/drawing/2014/main" id="{9795F843-3CE1-ED4D-A4D1-B27B6DB646D1}"/>
              </a:ext>
            </a:extLst>
          </p:cNvPr>
          <p:cNvSpPr>
            <a:spLocks noGrp="1"/>
          </p:cNvSpPr>
          <p:nvPr>
            <p:ph type="ctrTitle"/>
          </p:nvPr>
        </p:nvSpPr>
        <p:spPr>
          <a:xfrm>
            <a:off x="409575" y="314325"/>
            <a:ext cx="11372850" cy="609793"/>
          </a:xfrm>
        </p:spPr>
        <p:txBody>
          <a:bodyPr anchor="b">
            <a:normAutofit/>
          </a:bodyPr>
          <a:lstStyle>
            <a:lvl1pPr algn="l">
              <a:defRPr sz="3200"/>
            </a:lvl1pPr>
          </a:lstStyle>
          <a:p>
            <a:r>
              <a:rPr lang="en-US"/>
              <a:t>Click to edit Master title style</a:t>
            </a:r>
            <a:endParaRPr lang="sv-SE"/>
          </a:p>
        </p:txBody>
      </p:sp>
      <p:sp>
        <p:nvSpPr>
          <p:cNvPr id="8" name="Platshållare för text 11">
            <a:extLst>
              <a:ext uri="{FF2B5EF4-FFF2-40B4-BE49-F238E27FC236}">
                <a16:creationId xmlns:a16="http://schemas.microsoft.com/office/drawing/2014/main" id="{CF58C1CC-ECA4-5141-95FE-2805C6A2DC6C}"/>
              </a:ext>
            </a:extLst>
          </p:cNvPr>
          <p:cNvSpPr>
            <a:spLocks noGrp="1"/>
          </p:cNvSpPr>
          <p:nvPr>
            <p:ph type="body" sz="quarter" idx="10"/>
          </p:nvPr>
        </p:nvSpPr>
        <p:spPr>
          <a:xfrm>
            <a:off x="409575" y="1422400"/>
            <a:ext cx="11372850" cy="4186238"/>
          </a:xfrm>
        </p:spPr>
        <p:txBody>
          <a:bodyPr>
            <a:normAutofit/>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Tree>
    <p:extLst>
      <p:ext uri="{BB962C8B-B14F-4D97-AF65-F5344CB8AC3E}">
        <p14:creationId xmlns:p14="http://schemas.microsoft.com/office/powerpoint/2010/main" val="323392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Rubrikbild">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A7D57A76-1312-462C-BEB3-5EC91913448C}"/>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Rubrik 1">
            <a:extLst>
              <a:ext uri="{FF2B5EF4-FFF2-40B4-BE49-F238E27FC236}">
                <a16:creationId xmlns:a16="http://schemas.microsoft.com/office/drawing/2014/main" id="{9795F843-3CE1-ED4D-A4D1-B27B6DB646D1}"/>
              </a:ext>
            </a:extLst>
          </p:cNvPr>
          <p:cNvSpPr>
            <a:spLocks noGrp="1"/>
          </p:cNvSpPr>
          <p:nvPr>
            <p:ph type="ctrTitle"/>
          </p:nvPr>
        </p:nvSpPr>
        <p:spPr>
          <a:xfrm>
            <a:off x="409575" y="314325"/>
            <a:ext cx="11372850" cy="609793"/>
          </a:xfrm>
        </p:spPr>
        <p:txBody>
          <a:bodyPr anchor="b">
            <a:normAutofit/>
          </a:bodyPr>
          <a:lstStyle>
            <a:lvl1pPr algn="l">
              <a:defRPr sz="3200"/>
            </a:lvl1pPr>
          </a:lstStyle>
          <a:p>
            <a:r>
              <a:rPr lang="en-US"/>
              <a:t>Click to edit Master title style</a:t>
            </a:r>
            <a:endParaRPr lang="sv-SE"/>
          </a:p>
        </p:txBody>
      </p:sp>
      <p:sp>
        <p:nvSpPr>
          <p:cNvPr id="8" name="Platshållare för text 11">
            <a:extLst>
              <a:ext uri="{FF2B5EF4-FFF2-40B4-BE49-F238E27FC236}">
                <a16:creationId xmlns:a16="http://schemas.microsoft.com/office/drawing/2014/main" id="{CF58C1CC-ECA4-5141-95FE-2805C6A2DC6C}"/>
              </a:ext>
            </a:extLst>
          </p:cNvPr>
          <p:cNvSpPr>
            <a:spLocks noGrp="1"/>
          </p:cNvSpPr>
          <p:nvPr>
            <p:ph type="body" sz="quarter" idx="10"/>
          </p:nvPr>
        </p:nvSpPr>
        <p:spPr>
          <a:xfrm>
            <a:off x="409575" y="1422400"/>
            <a:ext cx="11372850" cy="4186238"/>
          </a:xfrm>
        </p:spPr>
        <p:txBody>
          <a:bodyPr>
            <a:normAutofit/>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2" name="Rectangle 1">
            <a:extLst>
              <a:ext uri="{FF2B5EF4-FFF2-40B4-BE49-F238E27FC236}">
                <a16:creationId xmlns:a16="http://schemas.microsoft.com/office/drawing/2014/main" id="{4F92B9AF-3B1B-407B-AFBA-556AAD5C78D3}"/>
              </a:ext>
            </a:extLst>
          </p:cNvPr>
          <p:cNvSpPr/>
          <p:nvPr userDrawn="1"/>
        </p:nvSpPr>
        <p:spPr>
          <a:xfrm>
            <a:off x="10119360" y="5660892"/>
            <a:ext cx="2011680" cy="935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4147577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4" name="Do not remove" hidden="1">
            <a:extLst>
              <a:ext uri="{FF2B5EF4-FFF2-40B4-BE49-F238E27FC236}">
                <a16:creationId xmlns:a16="http://schemas.microsoft.com/office/drawing/2014/main" id="{17A3BFF0-626C-4F44-B723-BCB8AF8DBFB0}"/>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Rubrik 1">
            <a:extLst>
              <a:ext uri="{FF2B5EF4-FFF2-40B4-BE49-F238E27FC236}">
                <a16:creationId xmlns:a16="http://schemas.microsoft.com/office/drawing/2014/main" id="{39BEDAC0-5874-E04B-91DB-F5F975627185}"/>
              </a:ext>
            </a:extLst>
          </p:cNvPr>
          <p:cNvSpPr>
            <a:spLocks noGrp="1"/>
          </p:cNvSpPr>
          <p:nvPr>
            <p:ph type="ctrTitle"/>
          </p:nvPr>
        </p:nvSpPr>
        <p:spPr>
          <a:xfrm>
            <a:off x="3350942" y="2349500"/>
            <a:ext cx="5158058" cy="1219200"/>
          </a:xfrm>
        </p:spPr>
        <p:txBody>
          <a:bodyPr anchor="b">
            <a:normAutofit/>
          </a:bodyPr>
          <a:lstStyle>
            <a:lvl1pPr algn="ctr">
              <a:defRPr sz="3600"/>
            </a:lvl1pPr>
          </a:lstStyle>
          <a:p>
            <a:r>
              <a:rPr lang="en-US"/>
              <a:t>Click to edit Master title style</a:t>
            </a:r>
            <a:endParaRPr lang="sv-SE"/>
          </a:p>
        </p:txBody>
      </p:sp>
    </p:spTree>
    <p:extLst>
      <p:ext uri="{BB962C8B-B14F-4D97-AF65-F5344CB8AC3E}">
        <p14:creationId xmlns:p14="http://schemas.microsoft.com/office/powerpoint/2010/main" val="98328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Anpassad layout">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1B56361F-D939-4FB7-B035-D821BA1A944C}"/>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Rubrik 1">
            <a:extLst>
              <a:ext uri="{FF2B5EF4-FFF2-40B4-BE49-F238E27FC236}">
                <a16:creationId xmlns:a16="http://schemas.microsoft.com/office/drawing/2014/main" id="{9C4D5F23-7C9C-F741-BD57-C8983CF39840}"/>
              </a:ext>
            </a:extLst>
          </p:cNvPr>
          <p:cNvSpPr>
            <a:spLocks noGrp="1"/>
          </p:cNvSpPr>
          <p:nvPr>
            <p:ph type="ctrTitle"/>
          </p:nvPr>
        </p:nvSpPr>
        <p:spPr>
          <a:xfrm>
            <a:off x="988742" y="616841"/>
            <a:ext cx="9144000" cy="609793"/>
          </a:xfrm>
        </p:spPr>
        <p:txBody>
          <a:bodyPr anchor="b">
            <a:normAutofit/>
          </a:bodyPr>
          <a:lstStyle>
            <a:lvl1pPr algn="l">
              <a:defRPr sz="3600"/>
            </a:lvl1pPr>
          </a:lstStyle>
          <a:p>
            <a:r>
              <a:rPr lang="en-US"/>
              <a:t>Click to edit Master title style</a:t>
            </a:r>
            <a:endParaRPr lang="sv-SE"/>
          </a:p>
        </p:txBody>
      </p:sp>
      <p:sp>
        <p:nvSpPr>
          <p:cNvPr id="4" name="Platshållare för diagram 3">
            <a:extLst>
              <a:ext uri="{FF2B5EF4-FFF2-40B4-BE49-F238E27FC236}">
                <a16:creationId xmlns:a16="http://schemas.microsoft.com/office/drawing/2014/main" id="{25595C8F-5C86-AD41-81CB-49F231878EF4}"/>
              </a:ext>
            </a:extLst>
          </p:cNvPr>
          <p:cNvSpPr>
            <a:spLocks noGrp="1"/>
          </p:cNvSpPr>
          <p:nvPr>
            <p:ph type="chart" sz="quarter" idx="10"/>
          </p:nvPr>
        </p:nvSpPr>
        <p:spPr>
          <a:xfrm>
            <a:off x="988742" y="1397000"/>
            <a:ext cx="9144000" cy="4737100"/>
          </a:xfrm>
        </p:spPr>
        <p:txBody>
          <a:bodyPr/>
          <a:lstStyle/>
          <a:p>
            <a:r>
              <a:rPr lang="en-US" dirty="0"/>
              <a:t>Click icon to add chart</a:t>
            </a:r>
            <a:endParaRPr lang="sv-SE" dirty="0"/>
          </a:p>
        </p:txBody>
      </p:sp>
    </p:spTree>
    <p:extLst>
      <p:ext uri="{BB962C8B-B14F-4D97-AF65-F5344CB8AC3E}">
        <p14:creationId xmlns:p14="http://schemas.microsoft.com/office/powerpoint/2010/main" val="53483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Anpassad layout">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C1596D4D-A69A-4E4A-9088-C02A630CCE06}"/>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Platshållare för bild 15">
            <a:extLst>
              <a:ext uri="{FF2B5EF4-FFF2-40B4-BE49-F238E27FC236}">
                <a16:creationId xmlns:a16="http://schemas.microsoft.com/office/drawing/2014/main" id="{627232BD-4CA2-2247-B71E-E9AC38B6CEFA}"/>
              </a:ext>
            </a:extLst>
          </p:cNvPr>
          <p:cNvSpPr>
            <a:spLocks noGrp="1"/>
          </p:cNvSpPr>
          <p:nvPr>
            <p:ph type="pic" sz="quarter" idx="10"/>
          </p:nvPr>
        </p:nvSpPr>
        <p:spPr>
          <a:xfrm>
            <a:off x="0" y="0"/>
            <a:ext cx="12192000" cy="7161696"/>
          </a:xfrm>
        </p:spPr>
        <p:txBody>
          <a:bodyPr/>
          <a:lstStyle/>
          <a:p>
            <a:r>
              <a:rPr lang="en-US" dirty="0"/>
              <a:t>Click icon to add picture</a:t>
            </a:r>
            <a:endParaRPr lang="sv-SE" dirty="0"/>
          </a:p>
        </p:txBody>
      </p:sp>
      <p:grpSp>
        <p:nvGrpSpPr>
          <p:cNvPr id="4" name="Grupp 3">
            <a:extLst>
              <a:ext uri="{FF2B5EF4-FFF2-40B4-BE49-F238E27FC236}">
                <a16:creationId xmlns:a16="http://schemas.microsoft.com/office/drawing/2014/main" id="{66A257AA-5F16-1A4A-B3E3-DA688DDA87C4}"/>
              </a:ext>
            </a:extLst>
          </p:cNvPr>
          <p:cNvGrpSpPr/>
          <p:nvPr/>
        </p:nvGrpSpPr>
        <p:grpSpPr>
          <a:xfrm>
            <a:off x="10444481" y="5727126"/>
            <a:ext cx="2222205" cy="884879"/>
            <a:chOff x="10242697" y="5607996"/>
            <a:chExt cx="2222205" cy="884879"/>
          </a:xfrm>
        </p:grpSpPr>
        <p:sp>
          <p:nvSpPr>
            <p:cNvPr id="5" name="textruta 4">
              <a:extLst>
                <a:ext uri="{FF2B5EF4-FFF2-40B4-BE49-F238E27FC236}">
                  <a16:creationId xmlns:a16="http://schemas.microsoft.com/office/drawing/2014/main" id="{4DDCF8DE-35BF-CE4C-84F1-345F9BD1A59D}"/>
                </a:ext>
              </a:extLst>
            </p:cNvPr>
            <p:cNvSpPr txBox="1"/>
            <p:nvPr/>
          </p:nvSpPr>
          <p:spPr>
            <a:xfrm>
              <a:off x="10251887" y="6272815"/>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20" b="1" kern="1200" dirty="0">
                  <a:solidFill>
                    <a:schemeClr val="bg1"/>
                  </a:solidFill>
                  <a:effectLst/>
                  <a:latin typeface="+mn-lt"/>
                  <a:ea typeface="+mn-ea"/>
                  <a:cs typeface="+mn-cs"/>
                </a:rPr>
                <a:t>SVERIGES REGIONER I SAMVERKAN</a:t>
              </a:r>
              <a:endParaRPr lang="sv-SE" sz="820" kern="1200" dirty="0">
                <a:solidFill>
                  <a:schemeClr val="bg1"/>
                </a:solidFill>
                <a:effectLst/>
                <a:latin typeface="+mn-lt"/>
                <a:ea typeface="+mn-ea"/>
                <a:cs typeface="+mn-cs"/>
              </a:endParaRPr>
            </a:p>
          </p:txBody>
        </p:sp>
        <p:sp>
          <p:nvSpPr>
            <p:cNvPr id="6" name="textruta 5">
              <a:extLst>
                <a:ext uri="{FF2B5EF4-FFF2-40B4-BE49-F238E27FC236}">
                  <a16:creationId xmlns:a16="http://schemas.microsoft.com/office/drawing/2014/main" id="{36D91317-B3A4-F44F-A50E-7262129857E7}"/>
                </a:ext>
              </a:extLst>
            </p:cNvPr>
            <p:cNvSpPr txBox="1"/>
            <p:nvPr/>
          </p:nvSpPr>
          <p:spPr>
            <a:xfrm>
              <a:off x="10242697" y="5607996"/>
              <a:ext cx="2222205" cy="669414"/>
            </a:xfrm>
            <a:prstGeom prst="rect">
              <a:avLst/>
            </a:prstGeom>
            <a:noFill/>
          </p:spPr>
          <p:txBody>
            <a:bodyPr wrap="square" rtlCol="0">
              <a:spAutoFit/>
            </a:bodyPr>
            <a:lstStyle/>
            <a:p>
              <a:pPr>
                <a:lnSpc>
                  <a:spcPts val="1480"/>
                </a:lnSpc>
              </a:pPr>
              <a:r>
                <a:rPr lang="sv-SE" sz="1400" b="1" kern="1200" dirty="0">
                  <a:solidFill>
                    <a:schemeClr val="bg1"/>
                  </a:solidFill>
                  <a:effectLst/>
                  <a:latin typeface="+mn-lt"/>
                  <a:ea typeface="+mn-ea"/>
                  <a:cs typeface="+mn-cs"/>
                </a:rPr>
                <a:t>Nationellt system </a:t>
              </a:r>
              <a:endParaRPr lang="sv-SE" sz="1400" kern="1200" dirty="0">
                <a:solidFill>
                  <a:schemeClr val="bg1"/>
                </a:solidFill>
                <a:effectLst/>
                <a:latin typeface="+mn-lt"/>
                <a:ea typeface="+mn-ea"/>
                <a:cs typeface="+mn-cs"/>
              </a:endParaRPr>
            </a:p>
            <a:p>
              <a:pPr>
                <a:lnSpc>
                  <a:spcPts val="1480"/>
                </a:lnSpc>
              </a:pPr>
              <a:r>
                <a:rPr lang="sv-SE" sz="1400" b="1" kern="1200" dirty="0">
                  <a:solidFill>
                    <a:schemeClr val="bg1"/>
                  </a:solidFill>
                  <a:effectLst/>
                  <a:latin typeface="+mn-lt"/>
                  <a:ea typeface="+mn-ea"/>
                  <a:cs typeface="+mn-cs"/>
                </a:rPr>
                <a:t>för kunskapsstyrning </a:t>
              </a:r>
              <a:endParaRPr lang="sv-SE" sz="1400" kern="1200" dirty="0">
                <a:solidFill>
                  <a:schemeClr val="bg1"/>
                </a:solidFill>
                <a:effectLst/>
                <a:latin typeface="+mn-lt"/>
                <a:ea typeface="+mn-ea"/>
                <a:cs typeface="+mn-cs"/>
              </a:endParaRPr>
            </a:p>
            <a:p>
              <a:pPr>
                <a:lnSpc>
                  <a:spcPts val="1480"/>
                </a:lnSpc>
              </a:pPr>
              <a:r>
                <a:rPr lang="sv-SE" sz="1400" b="1" kern="1200" dirty="0">
                  <a:solidFill>
                    <a:schemeClr val="bg1"/>
                  </a:solidFill>
                  <a:effectLst/>
                  <a:latin typeface="+mn-lt"/>
                  <a:ea typeface="+mn-ea"/>
                  <a:cs typeface="+mn-cs"/>
                </a:rPr>
                <a:t>Hälso- och sjukvård</a:t>
              </a:r>
              <a:endParaRPr lang="sv-SE" sz="1800" kern="1200" dirty="0">
                <a:solidFill>
                  <a:schemeClr val="bg1"/>
                </a:solidFill>
                <a:effectLst/>
                <a:latin typeface="+mn-lt"/>
                <a:ea typeface="+mn-ea"/>
                <a:cs typeface="+mn-cs"/>
              </a:endParaRPr>
            </a:p>
          </p:txBody>
        </p:sp>
        <p:cxnSp>
          <p:nvCxnSpPr>
            <p:cNvPr id="7" name="Rak 6">
              <a:extLst>
                <a:ext uri="{FF2B5EF4-FFF2-40B4-BE49-F238E27FC236}">
                  <a16:creationId xmlns:a16="http://schemas.microsoft.com/office/drawing/2014/main" id="{2677C2A9-EE1A-3D47-A628-E42AF60ADC3A}"/>
                </a:ext>
              </a:extLst>
            </p:cNvPr>
            <p:cNvCxnSpPr>
              <a:cxnSpLocks/>
            </p:cNvCxnSpPr>
            <p:nvPr/>
          </p:nvCxnSpPr>
          <p:spPr>
            <a:xfrm>
              <a:off x="10339620" y="6277410"/>
              <a:ext cx="1529859"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8" name="Grupp 7">
            <a:extLst>
              <a:ext uri="{FF2B5EF4-FFF2-40B4-BE49-F238E27FC236}">
                <a16:creationId xmlns:a16="http://schemas.microsoft.com/office/drawing/2014/main" id="{B1819E8B-7BDB-6141-977D-7EF44C3E334F}"/>
              </a:ext>
            </a:extLst>
          </p:cNvPr>
          <p:cNvGrpSpPr/>
          <p:nvPr userDrawn="1"/>
        </p:nvGrpSpPr>
        <p:grpSpPr>
          <a:xfrm>
            <a:off x="10444481" y="5727126"/>
            <a:ext cx="2222205" cy="884879"/>
            <a:chOff x="10242697" y="5607996"/>
            <a:chExt cx="2222205" cy="884879"/>
          </a:xfrm>
        </p:grpSpPr>
        <p:sp>
          <p:nvSpPr>
            <p:cNvPr id="9" name="textruta 8">
              <a:extLst>
                <a:ext uri="{FF2B5EF4-FFF2-40B4-BE49-F238E27FC236}">
                  <a16:creationId xmlns:a16="http://schemas.microsoft.com/office/drawing/2014/main" id="{FF6F8030-A4CC-C748-A26E-38FD2E87979A}"/>
                </a:ext>
              </a:extLst>
            </p:cNvPr>
            <p:cNvSpPr txBox="1"/>
            <p:nvPr userDrawn="1"/>
          </p:nvSpPr>
          <p:spPr>
            <a:xfrm>
              <a:off x="10251887" y="6272815"/>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20" b="1" kern="1200" dirty="0">
                  <a:solidFill>
                    <a:schemeClr val="bg1"/>
                  </a:solidFill>
                  <a:effectLst/>
                  <a:latin typeface="+mn-lt"/>
                  <a:ea typeface="+mn-ea"/>
                  <a:cs typeface="+mn-cs"/>
                </a:rPr>
                <a:t>SVERIGES REGIONER I SAMVERKAN</a:t>
              </a:r>
              <a:endParaRPr lang="sv-SE" sz="820" kern="1200" dirty="0">
                <a:solidFill>
                  <a:schemeClr val="bg1"/>
                </a:solidFill>
                <a:effectLst/>
                <a:latin typeface="+mn-lt"/>
                <a:ea typeface="+mn-ea"/>
                <a:cs typeface="+mn-cs"/>
              </a:endParaRPr>
            </a:p>
          </p:txBody>
        </p:sp>
        <p:sp>
          <p:nvSpPr>
            <p:cNvPr id="10" name="textruta 9">
              <a:extLst>
                <a:ext uri="{FF2B5EF4-FFF2-40B4-BE49-F238E27FC236}">
                  <a16:creationId xmlns:a16="http://schemas.microsoft.com/office/drawing/2014/main" id="{2685D7D2-FDF8-F246-859F-C45D301F4D2E}"/>
                </a:ext>
              </a:extLst>
            </p:cNvPr>
            <p:cNvSpPr txBox="1"/>
            <p:nvPr userDrawn="1"/>
          </p:nvSpPr>
          <p:spPr>
            <a:xfrm>
              <a:off x="10242697" y="5607996"/>
              <a:ext cx="2222205" cy="669414"/>
            </a:xfrm>
            <a:prstGeom prst="rect">
              <a:avLst/>
            </a:prstGeom>
            <a:noFill/>
          </p:spPr>
          <p:txBody>
            <a:bodyPr wrap="square" rtlCol="0">
              <a:spAutoFit/>
            </a:bodyPr>
            <a:lstStyle/>
            <a:p>
              <a:pPr>
                <a:lnSpc>
                  <a:spcPts val="1480"/>
                </a:lnSpc>
              </a:pPr>
              <a:r>
                <a:rPr lang="sv-SE" sz="1400" b="1" kern="1200" dirty="0">
                  <a:solidFill>
                    <a:schemeClr val="bg1"/>
                  </a:solidFill>
                  <a:effectLst/>
                  <a:latin typeface="+mn-lt"/>
                  <a:ea typeface="+mn-ea"/>
                  <a:cs typeface="+mn-cs"/>
                </a:rPr>
                <a:t>Nationellt system </a:t>
              </a:r>
              <a:endParaRPr lang="sv-SE" sz="1400" kern="1200" dirty="0">
                <a:solidFill>
                  <a:schemeClr val="bg1"/>
                </a:solidFill>
                <a:effectLst/>
                <a:latin typeface="+mn-lt"/>
                <a:ea typeface="+mn-ea"/>
                <a:cs typeface="+mn-cs"/>
              </a:endParaRPr>
            </a:p>
            <a:p>
              <a:pPr>
                <a:lnSpc>
                  <a:spcPts val="1480"/>
                </a:lnSpc>
              </a:pPr>
              <a:r>
                <a:rPr lang="sv-SE" sz="1400" b="1" kern="1200" dirty="0">
                  <a:solidFill>
                    <a:schemeClr val="bg1"/>
                  </a:solidFill>
                  <a:effectLst/>
                  <a:latin typeface="+mn-lt"/>
                  <a:ea typeface="+mn-ea"/>
                  <a:cs typeface="+mn-cs"/>
                </a:rPr>
                <a:t>för kunskapsstyrning </a:t>
              </a:r>
              <a:endParaRPr lang="sv-SE" sz="1400" kern="1200" dirty="0">
                <a:solidFill>
                  <a:schemeClr val="bg1"/>
                </a:solidFill>
                <a:effectLst/>
                <a:latin typeface="+mn-lt"/>
                <a:ea typeface="+mn-ea"/>
                <a:cs typeface="+mn-cs"/>
              </a:endParaRPr>
            </a:p>
            <a:p>
              <a:pPr>
                <a:lnSpc>
                  <a:spcPts val="1480"/>
                </a:lnSpc>
              </a:pPr>
              <a:r>
                <a:rPr lang="sv-SE" sz="1400" b="1" kern="1200" dirty="0">
                  <a:solidFill>
                    <a:schemeClr val="bg1"/>
                  </a:solidFill>
                  <a:effectLst/>
                  <a:latin typeface="+mn-lt"/>
                  <a:ea typeface="+mn-ea"/>
                  <a:cs typeface="+mn-cs"/>
                </a:rPr>
                <a:t>Hälso- och sjukvård</a:t>
              </a:r>
              <a:endParaRPr lang="sv-SE" sz="1800" kern="1200" dirty="0">
                <a:solidFill>
                  <a:schemeClr val="bg1"/>
                </a:solidFill>
                <a:effectLst/>
                <a:latin typeface="+mn-lt"/>
                <a:ea typeface="+mn-ea"/>
                <a:cs typeface="+mn-cs"/>
              </a:endParaRPr>
            </a:p>
          </p:txBody>
        </p:sp>
        <p:cxnSp>
          <p:nvCxnSpPr>
            <p:cNvPr id="11" name="Rak 10">
              <a:extLst>
                <a:ext uri="{FF2B5EF4-FFF2-40B4-BE49-F238E27FC236}">
                  <a16:creationId xmlns:a16="http://schemas.microsoft.com/office/drawing/2014/main" id="{690F618A-4C54-7A4A-8027-63A38AD9A5F8}"/>
                </a:ext>
              </a:extLst>
            </p:cNvPr>
            <p:cNvCxnSpPr>
              <a:cxnSpLocks/>
            </p:cNvCxnSpPr>
            <p:nvPr userDrawn="1"/>
          </p:nvCxnSpPr>
          <p:spPr>
            <a:xfrm>
              <a:off x="10339620" y="6277410"/>
              <a:ext cx="1529859"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0086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Anpassad layout">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704D37FB-A2F4-46E7-8BE2-F92394F3E0BC}"/>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Rektangel 2">
            <a:extLst>
              <a:ext uri="{FF2B5EF4-FFF2-40B4-BE49-F238E27FC236}">
                <a16:creationId xmlns:a16="http://schemas.microsoft.com/office/drawing/2014/main" id="{4F5919A7-E5E7-E447-AC47-3628E2C2C37E}"/>
              </a:ext>
            </a:extLst>
          </p:cNvPr>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4" name="Grupp 3">
            <a:extLst>
              <a:ext uri="{FF2B5EF4-FFF2-40B4-BE49-F238E27FC236}">
                <a16:creationId xmlns:a16="http://schemas.microsoft.com/office/drawing/2014/main" id="{BD851597-1D96-1F49-9B1A-ED0727F4581C}"/>
              </a:ext>
            </a:extLst>
          </p:cNvPr>
          <p:cNvGrpSpPr/>
          <p:nvPr/>
        </p:nvGrpSpPr>
        <p:grpSpPr>
          <a:xfrm>
            <a:off x="10242697" y="5607996"/>
            <a:ext cx="2222205" cy="884879"/>
            <a:chOff x="10242697" y="5607996"/>
            <a:chExt cx="2222205" cy="884879"/>
          </a:xfrm>
        </p:grpSpPr>
        <p:sp>
          <p:nvSpPr>
            <p:cNvPr id="5" name="textruta 4">
              <a:extLst>
                <a:ext uri="{FF2B5EF4-FFF2-40B4-BE49-F238E27FC236}">
                  <a16:creationId xmlns:a16="http://schemas.microsoft.com/office/drawing/2014/main" id="{51D8CF96-0018-FD40-88CB-DC6ACA2FB156}"/>
                </a:ext>
              </a:extLst>
            </p:cNvPr>
            <p:cNvSpPr txBox="1"/>
            <p:nvPr/>
          </p:nvSpPr>
          <p:spPr>
            <a:xfrm>
              <a:off x="10251887" y="6272815"/>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20" b="1" kern="1200" dirty="0">
                  <a:solidFill>
                    <a:schemeClr val="bg1"/>
                  </a:solidFill>
                  <a:effectLst/>
                  <a:latin typeface="+mn-lt"/>
                  <a:ea typeface="+mn-ea"/>
                  <a:cs typeface="+mn-cs"/>
                </a:rPr>
                <a:t>SVERIGES REGIONER I SAMVERKAN</a:t>
              </a:r>
              <a:endParaRPr lang="sv-SE" sz="820" kern="1200" dirty="0">
                <a:solidFill>
                  <a:schemeClr val="bg1"/>
                </a:solidFill>
                <a:effectLst/>
                <a:latin typeface="+mn-lt"/>
                <a:ea typeface="+mn-ea"/>
                <a:cs typeface="+mn-cs"/>
              </a:endParaRPr>
            </a:p>
          </p:txBody>
        </p:sp>
        <p:sp>
          <p:nvSpPr>
            <p:cNvPr id="6" name="textruta 5">
              <a:extLst>
                <a:ext uri="{FF2B5EF4-FFF2-40B4-BE49-F238E27FC236}">
                  <a16:creationId xmlns:a16="http://schemas.microsoft.com/office/drawing/2014/main" id="{A2A8A072-9169-BC43-801A-A61BF591F032}"/>
                </a:ext>
              </a:extLst>
            </p:cNvPr>
            <p:cNvSpPr txBox="1"/>
            <p:nvPr/>
          </p:nvSpPr>
          <p:spPr>
            <a:xfrm>
              <a:off x="10242697" y="5607996"/>
              <a:ext cx="2222205" cy="669414"/>
            </a:xfrm>
            <a:prstGeom prst="rect">
              <a:avLst/>
            </a:prstGeom>
            <a:noFill/>
          </p:spPr>
          <p:txBody>
            <a:bodyPr wrap="square" rtlCol="0">
              <a:spAutoFit/>
            </a:bodyPr>
            <a:lstStyle/>
            <a:p>
              <a:pPr>
                <a:lnSpc>
                  <a:spcPts val="1480"/>
                </a:lnSpc>
              </a:pPr>
              <a:r>
                <a:rPr lang="sv-SE" sz="1400" b="1" kern="1200" dirty="0">
                  <a:solidFill>
                    <a:schemeClr val="bg1"/>
                  </a:solidFill>
                  <a:effectLst/>
                  <a:latin typeface="+mn-lt"/>
                  <a:ea typeface="+mn-ea"/>
                  <a:cs typeface="+mn-cs"/>
                </a:rPr>
                <a:t>Nationellt system </a:t>
              </a:r>
              <a:endParaRPr lang="sv-SE" sz="1400" kern="1200" dirty="0">
                <a:solidFill>
                  <a:schemeClr val="bg1"/>
                </a:solidFill>
                <a:effectLst/>
                <a:latin typeface="+mn-lt"/>
                <a:ea typeface="+mn-ea"/>
                <a:cs typeface="+mn-cs"/>
              </a:endParaRPr>
            </a:p>
            <a:p>
              <a:pPr>
                <a:lnSpc>
                  <a:spcPts val="1480"/>
                </a:lnSpc>
              </a:pPr>
              <a:r>
                <a:rPr lang="sv-SE" sz="1400" b="1" kern="1200" dirty="0">
                  <a:solidFill>
                    <a:schemeClr val="bg1"/>
                  </a:solidFill>
                  <a:effectLst/>
                  <a:latin typeface="+mn-lt"/>
                  <a:ea typeface="+mn-ea"/>
                  <a:cs typeface="+mn-cs"/>
                </a:rPr>
                <a:t>för kunskapsstyrning </a:t>
              </a:r>
              <a:endParaRPr lang="sv-SE" sz="1400" kern="1200" dirty="0">
                <a:solidFill>
                  <a:schemeClr val="bg1"/>
                </a:solidFill>
                <a:effectLst/>
                <a:latin typeface="+mn-lt"/>
                <a:ea typeface="+mn-ea"/>
                <a:cs typeface="+mn-cs"/>
              </a:endParaRPr>
            </a:p>
            <a:p>
              <a:pPr>
                <a:lnSpc>
                  <a:spcPts val="1480"/>
                </a:lnSpc>
              </a:pPr>
              <a:r>
                <a:rPr lang="sv-SE" sz="1400" b="1" kern="1200" dirty="0">
                  <a:solidFill>
                    <a:schemeClr val="bg1"/>
                  </a:solidFill>
                  <a:effectLst/>
                  <a:latin typeface="+mn-lt"/>
                  <a:ea typeface="+mn-ea"/>
                  <a:cs typeface="+mn-cs"/>
                </a:rPr>
                <a:t>Hälso- och sjukvård</a:t>
              </a:r>
              <a:endParaRPr lang="sv-SE" sz="1800" kern="1200" dirty="0">
                <a:solidFill>
                  <a:schemeClr val="bg1"/>
                </a:solidFill>
                <a:effectLst/>
                <a:latin typeface="+mn-lt"/>
                <a:ea typeface="+mn-ea"/>
                <a:cs typeface="+mn-cs"/>
              </a:endParaRPr>
            </a:p>
          </p:txBody>
        </p:sp>
        <p:cxnSp>
          <p:nvCxnSpPr>
            <p:cNvPr id="7" name="Rak 6">
              <a:extLst>
                <a:ext uri="{FF2B5EF4-FFF2-40B4-BE49-F238E27FC236}">
                  <a16:creationId xmlns:a16="http://schemas.microsoft.com/office/drawing/2014/main" id="{9E836D9E-4AB0-0C41-802B-ED4298D608B2}"/>
                </a:ext>
              </a:extLst>
            </p:cNvPr>
            <p:cNvCxnSpPr>
              <a:cxnSpLocks/>
            </p:cNvCxnSpPr>
            <p:nvPr/>
          </p:nvCxnSpPr>
          <p:spPr>
            <a:xfrm>
              <a:off x="10339620" y="6277410"/>
              <a:ext cx="1529859"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Platshållare för text 11">
            <a:extLst>
              <a:ext uri="{FF2B5EF4-FFF2-40B4-BE49-F238E27FC236}">
                <a16:creationId xmlns:a16="http://schemas.microsoft.com/office/drawing/2014/main" id="{3BC94B7A-F171-604C-9683-0DB769480ECF}"/>
              </a:ext>
            </a:extLst>
          </p:cNvPr>
          <p:cNvSpPr>
            <a:spLocks noGrp="1"/>
          </p:cNvSpPr>
          <p:nvPr>
            <p:ph type="body" sz="quarter" idx="10"/>
          </p:nvPr>
        </p:nvSpPr>
        <p:spPr>
          <a:xfrm>
            <a:off x="1141413" y="1574800"/>
            <a:ext cx="9144000" cy="41862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9" name="Platshållare för text 20">
            <a:extLst>
              <a:ext uri="{FF2B5EF4-FFF2-40B4-BE49-F238E27FC236}">
                <a16:creationId xmlns:a16="http://schemas.microsoft.com/office/drawing/2014/main" id="{42676A12-DB87-3E48-8425-B6EE63037088}"/>
              </a:ext>
            </a:extLst>
          </p:cNvPr>
          <p:cNvSpPr>
            <a:spLocks noGrp="1"/>
          </p:cNvSpPr>
          <p:nvPr>
            <p:ph type="body" sz="quarter" idx="12"/>
          </p:nvPr>
        </p:nvSpPr>
        <p:spPr>
          <a:xfrm>
            <a:off x="1141413" y="761565"/>
            <a:ext cx="9144000" cy="660400"/>
          </a:xfrm>
        </p:spPr>
        <p:txBody>
          <a:bodyPr>
            <a:noAutofit/>
          </a:bodyPr>
          <a:lstStyle>
            <a:lvl1pPr>
              <a:defRPr sz="3600" b="1">
                <a:solidFill>
                  <a:schemeClr val="bg1"/>
                </a:solidFill>
              </a:defRPr>
            </a:lvl1pPr>
          </a:lstStyle>
          <a:p>
            <a:pPr lvl="0"/>
            <a:r>
              <a:rPr lang="en-US"/>
              <a:t>Click to edit Master text styles</a:t>
            </a:r>
          </a:p>
        </p:txBody>
      </p:sp>
      <p:sp>
        <p:nvSpPr>
          <p:cNvPr id="10" name="Rektangel 9">
            <a:extLst>
              <a:ext uri="{FF2B5EF4-FFF2-40B4-BE49-F238E27FC236}">
                <a16:creationId xmlns:a16="http://schemas.microsoft.com/office/drawing/2014/main" id="{F4CE3D53-DEA0-8E4B-B92D-F10674F059E5}"/>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1" name="Grupp 10">
            <a:extLst>
              <a:ext uri="{FF2B5EF4-FFF2-40B4-BE49-F238E27FC236}">
                <a16:creationId xmlns:a16="http://schemas.microsoft.com/office/drawing/2014/main" id="{67BBF980-C512-0447-A28B-C4C2C1F78096}"/>
              </a:ext>
            </a:extLst>
          </p:cNvPr>
          <p:cNvGrpSpPr/>
          <p:nvPr userDrawn="1"/>
        </p:nvGrpSpPr>
        <p:grpSpPr>
          <a:xfrm>
            <a:off x="10242697" y="5607996"/>
            <a:ext cx="2222205" cy="884879"/>
            <a:chOff x="10242697" y="5607996"/>
            <a:chExt cx="2222205" cy="884879"/>
          </a:xfrm>
        </p:grpSpPr>
        <p:sp>
          <p:nvSpPr>
            <p:cNvPr id="12" name="textruta 11">
              <a:extLst>
                <a:ext uri="{FF2B5EF4-FFF2-40B4-BE49-F238E27FC236}">
                  <a16:creationId xmlns:a16="http://schemas.microsoft.com/office/drawing/2014/main" id="{4CB3DB73-CD80-6941-876E-37F777FC5E4F}"/>
                </a:ext>
              </a:extLst>
            </p:cNvPr>
            <p:cNvSpPr txBox="1"/>
            <p:nvPr userDrawn="1"/>
          </p:nvSpPr>
          <p:spPr>
            <a:xfrm>
              <a:off x="10251887" y="6272815"/>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20" b="1" kern="1200" dirty="0">
                  <a:solidFill>
                    <a:schemeClr val="bg1"/>
                  </a:solidFill>
                  <a:effectLst/>
                  <a:latin typeface="+mn-lt"/>
                  <a:ea typeface="+mn-ea"/>
                  <a:cs typeface="+mn-cs"/>
                </a:rPr>
                <a:t>SVERIGES REGIONER I SAMVERKAN</a:t>
              </a:r>
              <a:endParaRPr lang="sv-SE" sz="820" kern="1200" dirty="0">
                <a:solidFill>
                  <a:schemeClr val="bg1"/>
                </a:solidFill>
                <a:effectLst/>
                <a:latin typeface="+mn-lt"/>
                <a:ea typeface="+mn-ea"/>
                <a:cs typeface="+mn-cs"/>
              </a:endParaRPr>
            </a:p>
          </p:txBody>
        </p:sp>
        <p:sp>
          <p:nvSpPr>
            <p:cNvPr id="13" name="textruta 12">
              <a:extLst>
                <a:ext uri="{FF2B5EF4-FFF2-40B4-BE49-F238E27FC236}">
                  <a16:creationId xmlns:a16="http://schemas.microsoft.com/office/drawing/2014/main" id="{2322C6A7-FC94-F84A-9ED7-D07BAFDC4FFA}"/>
                </a:ext>
              </a:extLst>
            </p:cNvPr>
            <p:cNvSpPr txBox="1"/>
            <p:nvPr userDrawn="1"/>
          </p:nvSpPr>
          <p:spPr>
            <a:xfrm>
              <a:off x="10242697" y="5607996"/>
              <a:ext cx="2222205" cy="669414"/>
            </a:xfrm>
            <a:prstGeom prst="rect">
              <a:avLst/>
            </a:prstGeom>
            <a:noFill/>
          </p:spPr>
          <p:txBody>
            <a:bodyPr wrap="square" rtlCol="0">
              <a:spAutoFit/>
            </a:bodyPr>
            <a:lstStyle/>
            <a:p>
              <a:pPr>
                <a:lnSpc>
                  <a:spcPts val="1480"/>
                </a:lnSpc>
              </a:pPr>
              <a:r>
                <a:rPr lang="sv-SE" sz="1400" b="1" kern="1200" dirty="0">
                  <a:solidFill>
                    <a:schemeClr val="bg1"/>
                  </a:solidFill>
                  <a:effectLst/>
                  <a:latin typeface="+mn-lt"/>
                  <a:ea typeface="+mn-ea"/>
                  <a:cs typeface="+mn-cs"/>
                </a:rPr>
                <a:t>Nationellt system </a:t>
              </a:r>
              <a:endParaRPr lang="sv-SE" sz="1400" kern="1200" dirty="0">
                <a:solidFill>
                  <a:schemeClr val="bg1"/>
                </a:solidFill>
                <a:effectLst/>
                <a:latin typeface="+mn-lt"/>
                <a:ea typeface="+mn-ea"/>
                <a:cs typeface="+mn-cs"/>
              </a:endParaRPr>
            </a:p>
            <a:p>
              <a:pPr>
                <a:lnSpc>
                  <a:spcPts val="1480"/>
                </a:lnSpc>
              </a:pPr>
              <a:r>
                <a:rPr lang="sv-SE" sz="1400" b="1" kern="1200" dirty="0">
                  <a:solidFill>
                    <a:schemeClr val="bg1"/>
                  </a:solidFill>
                  <a:effectLst/>
                  <a:latin typeface="+mn-lt"/>
                  <a:ea typeface="+mn-ea"/>
                  <a:cs typeface="+mn-cs"/>
                </a:rPr>
                <a:t>för kunskapsstyrning </a:t>
              </a:r>
              <a:endParaRPr lang="sv-SE" sz="1400" kern="1200" dirty="0">
                <a:solidFill>
                  <a:schemeClr val="bg1"/>
                </a:solidFill>
                <a:effectLst/>
                <a:latin typeface="+mn-lt"/>
                <a:ea typeface="+mn-ea"/>
                <a:cs typeface="+mn-cs"/>
              </a:endParaRPr>
            </a:p>
            <a:p>
              <a:pPr>
                <a:lnSpc>
                  <a:spcPts val="1480"/>
                </a:lnSpc>
              </a:pPr>
              <a:r>
                <a:rPr lang="sv-SE" sz="1400" b="1" kern="1200" dirty="0">
                  <a:solidFill>
                    <a:schemeClr val="bg1"/>
                  </a:solidFill>
                  <a:effectLst/>
                  <a:latin typeface="+mn-lt"/>
                  <a:ea typeface="+mn-ea"/>
                  <a:cs typeface="+mn-cs"/>
                </a:rPr>
                <a:t>Hälso- och sjukvård</a:t>
              </a:r>
              <a:endParaRPr lang="sv-SE" sz="1800" kern="1200" dirty="0">
                <a:solidFill>
                  <a:schemeClr val="bg1"/>
                </a:solidFill>
                <a:effectLst/>
                <a:latin typeface="+mn-lt"/>
                <a:ea typeface="+mn-ea"/>
                <a:cs typeface="+mn-cs"/>
              </a:endParaRPr>
            </a:p>
          </p:txBody>
        </p:sp>
        <p:cxnSp>
          <p:nvCxnSpPr>
            <p:cNvPr id="14" name="Rak 13">
              <a:extLst>
                <a:ext uri="{FF2B5EF4-FFF2-40B4-BE49-F238E27FC236}">
                  <a16:creationId xmlns:a16="http://schemas.microsoft.com/office/drawing/2014/main" id="{47BA1FC6-63BA-2641-B133-B828EDB49E3A}"/>
                </a:ext>
              </a:extLst>
            </p:cNvPr>
            <p:cNvCxnSpPr>
              <a:cxnSpLocks/>
            </p:cNvCxnSpPr>
            <p:nvPr userDrawn="1"/>
          </p:nvCxnSpPr>
          <p:spPr>
            <a:xfrm>
              <a:off x="10339620" y="6277410"/>
              <a:ext cx="1529859"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878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_Anpassad layout">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5ECCEBBD-DCC5-9D46-8E00-EA10C52082DB}"/>
              </a:ext>
            </a:extLst>
          </p:cNvPr>
          <p:cNvSpPr>
            <a:spLocks noGrp="1"/>
          </p:cNvSpPr>
          <p:nvPr>
            <p:ph type="ctrTitle"/>
          </p:nvPr>
        </p:nvSpPr>
        <p:spPr>
          <a:xfrm>
            <a:off x="5829302" y="743841"/>
            <a:ext cx="4127500" cy="805559"/>
          </a:xfrm>
        </p:spPr>
        <p:txBody>
          <a:bodyPr anchor="b">
            <a:noAutofit/>
          </a:bodyPr>
          <a:lstStyle>
            <a:lvl1pPr algn="l">
              <a:defRPr sz="2800"/>
            </a:lvl1pPr>
          </a:lstStyle>
          <a:p>
            <a:r>
              <a:rPr lang="en-US"/>
              <a:t>Click to edit Master title style</a:t>
            </a:r>
            <a:endParaRPr lang="sv-SE"/>
          </a:p>
        </p:txBody>
      </p:sp>
      <p:sp>
        <p:nvSpPr>
          <p:cNvPr id="4" name="Platshållare för text 11">
            <a:extLst>
              <a:ext uri="{FF2B5EF4-FFF2-40B4-BE49-F238E27FC236}">
                <a16:creationId xmlns:a16="http://schemas.microsoft.com/office/drawing/2014/main" id="{5B50278C-4D2B-704E-A5F0-C7A065AD63B0}"/>
              </a:ext>
            </a:extLst>
          </p:cNvPr>
          <p:cNvSpPr>
            <a:spLocks noGrp="1"/>
          </p:cNvSpPr>
          <p:nvPr>
            <p:ph type="body" sz="quarter" idx="10"/>
          </p:nvPr>
        </p:nvSpPr>
        <p:spPr>
          <a:xfrm>
            <a:off x="5829302" y="1727200"/>
            <a:ext cx="4127500" cy="4186238"/>
          </a:xfrm>
        </p:spPr>
        <p:txBody>
          <a:bodyPr/>
          <a:lstStyle>
            <a:lvl1pPr marL="342900" indent="-342900">
              <a:buFont typeface="Arial" panose="020B0604020202020204" pitchFamily="34" charset="0"/>
              <a:buChar char="•"/>
              <a:defRPr/>
            </a:lvl1pPr>
          </a:lstStyle>
          <a:p>
            <a:pPr lvl="0"/>
            <a:r>
              <a:rPr lang="en-US"/>
              <a:t>Click to edit Master text styles</a:t>
            </a:r>
          </a:p>
        </p:txBody>
      </p:sp>
      <p:sp>
        <p:nvSpPr>
          <p:cNvPr id="5" name="Platshållare för bild 3">
            <a:extLst>
              <a:ext uri="{FF2B5EF4-FFF2-40B4-BE49-F238E27FC236}">
                <a16:creationId xmlns:a16="http://schemas.microsoft.com/office/drawing/2014/main" id="{95429808-FCC4-BF42-A19A-25EAACB20599}"/>
              </a:ext>
            </a:extLst>
          </p:cNvPr>
          <p:cNvSpPr>
            <a:spLocks noGrp="1"/>
          </p:cNvSpPr>
          <p:nvPr>
            <p:ph type="pic" sz="quarter" idx="11"/>
          </p:nvPr>
        </p:nvSpPr>
        <p:spPr>
          <a:xfrm>
            <a:off x="0" y="0"/>
            <a:ext cx="5257800" cy="6642100"/>
          </a:xfrm>
        </p:spPr>
        <p:txBody>
          <a:bodyPr/>
          <a:lstStyle/>
          <a:p>
            <a:r>
              <a:rPr lang="en-US" dirty="0"/>
              <a:t>Click icon to add picture</a:t>
            </a:r>
            <a:endParaRPr lang="sv-SE" dirty="0"/>
          </a:p>
        </p:txBody>
      </p:sp>
    </p:spTree>
    <p:extLst>
      <p:ext uri="{BB962C8B-B14F-4D97-AF65-F5344CB8AC3E}">
        <p14:creationId xmlns:p14="http://schemas.microsoft.com/office/powerpoint/2010/main" val="1621095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EC19-6A2D-42A1-8970-1956A73F6A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0309B2BD-5748-4E8D-8FC6-5E28137EDD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731C6F58-84C7-482D-B63C-9009065C9CB9}"/>
              </a:ext>
            </a:extLst>
          </p:cNvPr>
          <p:cNvSpPr>
            <a:spLocks noGrp="1"/>
          </p:cNvSpPr>
          <p:nvPr>
            <p:ph type="dt" sz="half" idx="10"/>
          </p:nvPr>
        </p:nvSpPr>
        <p:spPr/>
        <p:txBody>
          <a:bodyPr/>
          <a:lstStyle/>
          <a:p>
            <a:fld id="{B5775F94-CA1E-4B6D-8469-EBAAE07977AD}" type="datetimeFigureOut">
              <a:rPr lang="sv-SE" smtClean="0"/>
              <a:t>2021-07-29</a:t>
            </a:fld>
            <a:endParaRPr lang="sv-SE"/>
          </a:p>
        </p:txBody>
      </p:sp>
      <p:sp>
        <p:nvSpPr>
          <p:cNvPr id="5" name="Footer Placeholder 4">
            <a:extLst>
              <a:ext uri="{FF2B5EF4-FFF2-40B4-BE49-F238E27FC236}">
                <a16:creationId xmlns:a16="http://schemas.microsoft.com/office/drawing/2014/main" id="{5DC0A922-4E17-4294-B660-F6B17FD9FB4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C7C3A0E4-414D-47FF-8393-2EA8A8049634}"/>
              </a:ext>
            </a:extLst>
          </p:cNvPr>
          <p:cNvSpPr>
            <a:spLocks noGrp="1"/>
          </p:cNvSpPr>
          <p:nvPr>
            <p:ph type="sldNum" sz="quarter" idx="12"/>
          </p:nvPr>
        </p:nvSpPr>
        <p:spPr/>
        <p:txBody>
          <a:bodyPr/>
          <a:lstStyle/>
          <a:p>
            <a:fld id="{53E7A57C-A61C-4686-A6A9-CF943E4CC23C}" type="slidenum">
              <a:rPr lang="sv-SE" smtClean="0"/>
              <a:t>‹#›</a:t>
            </a:fld>
            <a:endParaRPr lang="sv-SE"/>
          </a:p>
        </p:txBody>
      </p:sp>
    </p:spTree>
    <p:extLst>
      <p:ext uri="{BB962C8B-B14F-4D97-AF65-F5344CB8AC3E}">
        <p14:creationId xmlns:p14="http://schemas.microsoft.com/office/powerpoint/2010/main" val="178082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latshållare för rubrik 1">
            <a:extLst>
              <a:ext uri="{FF2B5EF4-FFF2-40B4-BE49-F238E27FC236}">
                <a16:creationId xmlns:a16="http://schemas.microsoft.com/office/drawing/2014/main" id="{18BF671C-FD53-304A-A420-AEADAE2826EF}"/>
              </a:ext>
            </a:extLst>
          </p:cNvPr>
          <p:cNvSpPr>
            <a:spLocks noGrp="1"/>
          </p:cNvSpPr>
          <p:nvPr>
            <p:ph type="title"/>
          </p:nvPr>
        </p:nvSpPr>
        <p:spPr>
          <a:xfrm>
            <a:off x="838200" y="365125"/>
            <a:ext cx="9409043" cy="1325563"/>
          </a:xfrm>
          <a:prstGeom prst="rect">
            <a:avLst/>
          </a:prstGeom>
        </p:spPr>
        <p:txBody>
          <a:bodyPr vert="horz" lIns="91440" tIns="45720" rIns="91440" bIns="45720" rtlCol="0" anchor="ctr">
            <a:normAutofit/>
          </a:bodyPr>
          <a:lstStyle/>
          <a:p>
            <a:endParaRPr lang="sv-SE"/>
          </a:p>
        </p:txBody>
      </p:sp>
      <p:sp>
        <p:nvSpPr>
          <p:cNvPr id="8" name="Platshållare för text 2">
            <a:extLst>
              <a:ext uri="{FF2B5EF4-FFF2-40B4-BE49-F238E27FC236}">
                <a16:creationId xmlns:a16="http://schemas.microsoft.com/office/drawing/2014/main" id="{08950591-8A82-364A-86CA-C189240A1015}"/>
              </a:ext>
            </a:extLst>
          </p:cNvPr>
          <p:cNvSpPr>
            <a:spLocks noGrp="1"/>
          </p:cNvSpPr>
          <p:nvPr>
            <p:ph type="body" idx="1"/>
          </p:nvPr>
        </p:nvSpPr>
        <p:spPr>
          <a:xfrm>
            <a:off x="838200" y="1825625"/>
            <a:ext cx="9404497" cy="4351338"/>
          </a:xfrm>
          <a:prstGeom prst="rect">
            <a:avLst/>
          </a:prstGeom>
        </p:spPr>
        <p:txBody>
          <a:bodyPr vert="horz" lIns="91440" tIns="45720" rIns="91440" bIns="45720" rtlCol="0">
            <a:normAutofit/>
          </a:bodyPr>
          <a:lstStyle/>
          <a:p>
            <a:pPr lvl="0"/>
            <a:endParaRPr lang="sv-SE"/>
          </a:p>
        </p:txBody>
      </p:sp>
      <p:sp>
        <p:nvSpPr>
          <p:cNvPr id="9" name="Rektangel 8">
            <a:extLst>
              <a:ext uri="{FF2B5EF4-FFF2-40B4-BE49-F238E27FC236}">
                <a16:creationId xmlns:a16="http://schemas.microsoft.com/office/drawing/2014/main" id="{78C0B532-3FF1-6D4C-B718-CA8EFF31A50B}"/>
              </a:ext>
            </a:extLst>
          </p:cNvPr>
          <p:cNvSpPr/>
          <p:nvPr/>
        </p:nvSpPr>
        <p:spPr>
          <a:xfrm>
            <a:off x="0" y="6649656"/>
            <a:ext cx="12192000" cy="208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0" name="Grupp 9">
            <a:extLst>
              <a:ext uri="{FF2B5EF4-FFF2-40B4-BE49-F238E27FC236}">
                <a16:creationId xmlns:a16="http://schemas.microsoft.com/office/drawing/2014/main" id="{97303B95-650F-714F-8232-5984935A2441}"/>
              </a:ext>
            </a:extLst>
          </p:cNvPr>
          <p:cNvGrpSpPr/>
          <p:nvPr/>
        </p:nvGrpSpPr>
        <p:grpSpPr>
          <a:xfrm>
            <a:off x="10444402" y="5729019"/>
            <a:ext cx="2222205" cy="884879"/>
            <a:chOff x="9377915" y="4859079"/>
            <a:chExt cx="2222205" cy="884879"/>
          </a:xfrm>
        </p:grpSpPr>
        <p:sp>
          <p:nvSpPr>
            <p:cNvPr id="11" name="textruta 10">
              <a:extLst>
                <a:ext uri="{FF2B5EF4-FFF2-40B4-BE49-F238E27FC236}">
                  <a16:creationId xmlns:a16="http://schemas.microsoft.com/office/drawing/2014/main" id="{3A8B58AC-0FAC-EA4C-ADF5-FAADAB680E47}"/>
                </a:ext>
              </a:extLst>
            </p:cNvPr>
            <p:cNvSpPr txBox="1"/>
            <p:nvPr/>
          </p:nvSpPr>
          <p:spPr>
            <a:xfrm>
              <a:off x="9377915" y="4859079"/>
              <a:ext cx="2222205" cy="669414"/>
            </a:xfrm>
            <a:prstGeom prst="rect">
              <a:avLst/>
            </a:prstGeom>
            <a:noFill/>
          </p:spPr>
          <p:txBody>
            <a:bodyPr wrap="square" rtlCol="0">
              <a:spAutoFit/>
            </a:bodyPr>
            <a:lstStyle/>
            <a:p>
              <a:pPr>
                <a:lnSpc>
                  <a:spcPts val="1480"/>
                </a:lnSpc>
              </a:pPr>
              <a:r>
                <a:rPr lang="sv-SE" sz="1400" b="1" kern="1200" dirty="0">
                  <a:solidFill>
                    <a:schemeClr val="tx1"/>
                  </a:solidFill>
                  <a:effectLst/>
                  <a:latin typeface="+mn-lt"/>
                  <a:ea typeface="+mn-ea"/>
                  <a:cs typeface="+mn-cs"/>
                </a:rPr>
                <a:t>Nationellt system </a:t>
              </a:r>
              <a:endParaRPr lang="sv-SE" sz="1400" kern="1200" dirty="0">
                <a:solidFill>
                  <a:schemeClr val="tx1"/>
                </a:solidFill>
                <a:effectLst/>
                <a:latin typeface="+mn-lt"/>
                <a:ea typeface="+mn-ea"/>
                <a:cs typeface="+mn-cs"/>
              </a:endParaRPr>
            </a:p>
            <a:p>
              <a:pPr>
                <a:lnSpc>
                  <a:spcPts val="1480"/>
                </a:lnSpc>
              </a:pPr>
              <a:r>
                <a:rPr lang="sv-SE" sz="1400" b="1" kern="1200" dirty="0">
                  <a:solidFill>
                    <a:schemeClr val="tx1"/>
                  </a:solidFill>
                  <a:effectLst/>
                  <a:latin typeface="+mn-lt"/>
                  <a:ea typeface="+mn-ea"/>
                  <a:cs typeface="+mn-cs"/>
                </a:rPr>
                <a:t>för kunskapsstyrning </a:t>
              </a:r>
              <a:endParaRPr lang="sv-SE" sz="1400" kern="1200" dirty="0">
                <a:solidFill>
                  <a:schemeClr val="tx1"/>
                </a:solidFill>
                <a:effectLst/>
                <a:latin typeface="+mn-lt"/>
                <a:ea typeface="+mn-ea"/>
                <a:cs typeface="+mn-cs"/>
              </a:endParaRPr>
            </a:p>
            <a:p>
              <a:pPr>
                <a:lnSpc>
                  <a:spcPts val="1480"/>
                </a:lnSpc>
              </a:pPr>
              <a:r>
                <a:rPr lang="sv-SE" sz="1400" b="1" kern="1200" dirty="0">
                  <a:solidFill>
                    <a:schemeClr val="tx1"/>
                  </a:solidFill>
                  <a:effectLst/>
                  <a:latin typeface="+mn-lt"/>
                  <a:ea typeface="+mn-ea"/>
                  <a:cs typeface="+mn-cs"/>
                </a:rPr>
                <a:t>Hälso- och sjukvård</a:t>
              </a:r>
              <a:endParaRPr lang="sv-SE" sz="1800" kern="1200" dirty="0">
                <a:solidFill>
                  <a:schemeClr val="tx1"/>
                </a:solidFill>
                <a:effectLst/>
                <a:latin typeface="+mn-lt"/>
                <a:ea typeface="+mn-ea"/>
                <a:cs typeface="+mn-cs"/>
              </a:endParaRPr>
            </a:p>
          </p:txBody>
        </p:sp>
        <p:cxnSp>
          <p:nvCxnSpPr>
            <p:cNvPr id="12" name="Rak 11">
              <a:extLst>
                <a:ext uri="{FF2B5EF4-FFF2-40B4-BE49-F238E27FC236}">
                  <a16:creationId xmlns:a16="http://schemas.microsoft.com/office/drawing/2014/main" id="{FC4396FF-D82D-CB4F-AACC-5084E37108EB}"/>
                </a:ext>
              </a:extLst>
            </p:cNvPr>
            <p:cNvCxnSpPr>
              <a:cxnSpLocks/>
            </p:cNvCxnSpPr>
            <p:nvPr/>
          </p:nvCxnSpPr>
          <p:spPr>
            <a:xfrm>
              <a:off x="9474838" y="5528493"/>
              <a:ext cx="1529859"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C41A13BC-AA04-7047-96FB-A2FFD99C0BE6}"/>
                </a:ext>
              </a:extLst>
            </p:cNvPr>
            <p:cNvSpPr txBox="1"/>
            <p:nvPr/>
          </p:nvSpPr>
          <p:spPr>
            <a:xfrm>
              <a:off x="9387105" y="5523898"/>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20" b="1" kern="1200" dirty="0">
                  <a:solidFill>
                    <a:schemeClr val="tx1"/>
                  </a:solidFill>
                  <a:effectLst/>
                  <a:latin typeface="+mn-lt"/>
                  <a:ea typeface="+mn-ea"/>
                  <a:cs typeface="+mn-cs"/>
                </a:rPr>
                <a:t>SVERIGES REGIONER I SAMVERKAN</a:t>
              </a:r>
              <a:endParaRPr lang="sv-SE" sz="820" kern="1200" dirty="0">
                <a:solidFill>
                  <a:schemeClr val="tx1"/>
                </a:solidFill>
                <a:effectLst/>
                <a:latin typeface="+mn-lt"/>
                <a:ea typeface="+mn-ea"/>
                <a:cs typeface="+mn-cs"/>
              </a:endParaRPr>
            </a:p>
          </p:txBody>
        </p:sp>
      </p:grpSp>
      <p:sp>
        <p:nvSpPr>
          <p:cNvPr id="14" name="Rektangel 13">
            <a:extLst>
              <a:ext uri="{FF2B5EF4-FFF2-40B4-BE49-F238E27FC236}">
                <a16:creationId xmlns:a16="http://schemas.microsoft.com/office/drawing/2014/main" id="{3C22E89D-5F8D-6846-BCFB-531E94A40F82}"/>
              </a:ext>
            </a:extLst>
          </p:cNvPr>
          <p:cNvSpPr/>
          <p:nvPr userDrawn="1"/>
        </p:nvSpPr>
        <p:spPr>
          <a:xfrm>
            <a:off x="0" y="6649656"/>
            <a:ext cx="12192000" cy="208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nvGrpSpPr>
          <p:cNvPr id="15" name="Grupp 14">
            <a:extLst>
              <a:ext uri="{FF2B5EF4-FFF2-40B4-BE49-F238E27FC236}">
                <a16:creationId xmlns:a16="http://schemas.microsoft.com/office/drawing/2014/main" id="{17030F3F-79BD-B340-B21F-259B2B70D2DE}"/>
              </a:ext>
            </a:extLst>
          </p:cNvPr>
          <p:cNvGrpSpPr/>
          <p:nvPr userDrawn="1"/>
        </p:nvGrpSpPr>
        <p:grpSpPr>
          <a:xfrm>
            <a:off x="10444402" y="5729019"/>
            <a:ext cx="2222205" cy="884879"/>
            <a:chOff x="9377915" y="4859079"/>
            <a:chExt cx="2222205" cy="884879"/>
          </a:xfrm>
        </p:grpSpPr>
        <p:sp>
          <p:nvSpPr>
            <p:cNvPr id="16" name="textruta 15">
              <a:extLst>
                <a:ext uri="{FF2B5EF4-FFF2-40B4-BE49-F238E27FC236}">
                  <a16:creationId xmlns:a16="http://schemas.microsoft.com/office/drawing/2014/main" id="{6B0C84F2-76AA-414F-A6BF-AEE900B45DB0}"/>
                </a:ext>
              </a:extLst>
            </p:cNvPr>
            <p:cNvSpPr txBox="1"/>
            <p:nvPr userDrawn="1"/>
          </p:nvSpPr>
          <p:spPr>
            <a:xfrm>
              <a:off x="9377915" y="4859079"/>
              <a:ext cx="2222205" cy="669414"/>
            </a:xfrm>
            <a:prstGeom prst="rect">
              <a:avLst/>
            </a:prstGeom>
            <a:noFill/>
          </p:spPr>
          <p:txBody>
            <a:bodyPr wrap="square" rtlCol="0">
              <a:spAutoFit/>
            </a:bodyPr>
            <a:lstStyle/>
            <a:p>
              <a:pPr>
                <a:lnSpc>
                  <a:spcPts val="1480"/>
                </a:lnSpc>
              </a:pPr>
              <a:r>
                <a:rPr lang="sv-SE" sz="1400" b="1" kern="1200" dirty="0">
                  <a:solidFill>
                    <a:schemeClr val="tx1"/>
                  </a:solidFill>
                  <a:effectLst/>
                  <a:latin typeface="+mn-lt"/>
                  <a:ea typeface="+mn-ea"/>
                  <a:cs typeface="+mn-cs"/>
                </a:rPr>
                <a:t>Nationellt system </a:t>
              </a:r>
              <a:endParaRPr lang="sv-SE" sz="1400" kern="1200" dirty="0">
                <a:solidFill>
                  <a:schemeClr val="tx1"/>
                </a:solidFill>
                <a:effectLst/>
                <a:latin typeface="+mn-lt"/>
                <a:ea typeface="+mn-ea"/>
                <a:cs typeface="+mn-cs"/>
              </a:endParaRPr>
            </a:p>
            <a:p>
              <a:pPr>
                <a:lnSpc>
                  <a:spcPts val="1480"/>
                </a:lnSpc>
              </a:pPr>
              <a:r>
                <a:rPr lang="sv-SE" sz="1400" b="1" kern="1200" dirty="0">
                  <a:solidFill>
                    <a:schemeClr val="tx1"/>
                  </a:solidFill>
                  <a:effectLst/>
                  <a:latin typeface="+mn-lt"/>
                  <a:ea typeface="+mn-ea"/>
                  <a:cs typeface="+mn-cs"/>
                </a:rPr>
                <a:t>för kunskapsstyrning </a:t>
              </a:r>
              <a:endParaRPr lang="sv-SE" sz="1400" kern="1200" dirty="0">
                <a:solidFill>
                  <a:schemeClr val="tx1"/>
                </a:solidFill>
                <a:effectLst/>
                <a:latin typeface="+mn-lt"/>
                <a:ea typeface="+mn-ea"/>
                <a:cs typeface="+mn-cs"/>
              </a:endParaRPr>
            </a:p>
            <a:p>
              <a:pPr>
                <a:lnSpc>
                  <a:spcPts val="1480"/>
                </a:lnSpc>
              </a:pPr>
              <a:r>
                <a:rPr lang="sv-SE" sz="1400" b="1" kern="1200" dirty="0">
                  <a:solidFill>
                    <a:schemeClr val="tx1"/>
                  </a:solidFill>
                  <a:effectLst/>
                  <a:latin typeface="+mn-lt"/>
                  <a:ea typeface="+mn-ea"/>
                  <a:cs typeface="+mn-cs"/>
                </a:rPr>
                <a:t>Hälso- och sjukvård</a:t>
              </a:r>
              <a:endParaRPr lang="sv-SE" sz="1800" kern="1200" dirty="0">
                <a:solidFill>
                  <a:schemeClr val="tx1"/>
                </a:solidFill>
                <a:effectLst/>
                <a:latin typeface="+mn-lt"/>
                <a:ea typeface="+mn-ea"/>
                <a:cs typeface="+mn-cs"/>
              </a:endParaRPr>
            </a:p>
          </p:txBody>
        </p:sp>
        <p:cxnSp>
          <p:nvCxnSpPr>
            <p:cNvPr id="17" name="Rak 16">
              <a:extLst>
                <a:ext uri="{FF2B5EF4-FFF2-40B4-BE49-F238E27FC236}">
                  <a16:creationId xmlns:a16="http://schemas.microsoft.com/office/drawing/2014/main" id="{D3C49365-0748-D64B-A403-DEDBF3586D5B}"/>
                </a:ext>
              </a:extLst>
            </p:cNvPr>
            <p:cNvCxnSpPr>
              <a:cxnSpLocks/>
            </p:cNvCxnSpPr>
            <p:nvPr userDrawn="1"/>
          </p:nvCxnSpPr>
          <p:spPr>
            <a:xfrm>
              <a:off x="9474838" y="5528493"/>
              <a:ext cx="1529859"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A9BF9558-A2D8-F84F-9EF5-C73972FE2965}"/>
                </a:ext>
              </a:extLst>
            </p:cNvPr>
            <p:cNvSpPr txBox="1"/>
            <p:nvPr userDrawn="1"/>
          </p:nvSpPr>
          <p:spPr>
            <a:xfrm>
              <a:off x="9387105" y="5523898"/>
              <a:ext cx="1998814" cy="2200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20" b="1" kern="1200" dirty="0">
                  <a:solidFill>
                    <a:schemeClr val="tx1"/>
                  </a:solidFill>
                  <a:effectLst/>
                  <a:latin typeface="+mn-lt"/>
                  <a:ea typeface="+mn-ea"/>
                  <a:cs typeface="+mn-cs"/>
                </a:rPr>
                <a:t>SVERIGES REGIONER I SAMVERKAN</a:t>
              </a:r>
              <a:endParaRPr lang="sv-SE" sz="820" kern="1200" dirty="0">
                <a:solidFill>
                  <a:schemeClr val="tx1"/>
                </a:solidFill>
                <a:effectLst/>
                <a:latin typeface="+mn-lt"/>
                <a:ea typeface="+mn-ea"/>
                <a:cs typeface="+mn-cs"/>
              </a:endParaRPr>
            </a:p>
          </p:txBody>
        </p:sp>
      </p:grpSp>
    </p:spTree>
    <p:extLst>
      <p:ext uri="{BB962C8B-B14F-4D97-AF65-F5344CB8AC3E}">
        <p14:creationId xmlns:p14="http://schemas.microsoft.com/office/powerpoint/2010/main" val="3840792883"/>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63" r:id="rId3"/>
    <p:sldLayoutId id="2147483657" r:id="rId4"/>
    <p:sldLayoutId id="2147483658" r:id="rId5"/>
    <p:sldLayoutId id="2147483659" r:id="rId6"/>
    <p:sldLayoutId id="2147483660" r:id="rId7"/>
    <p:sldLayoutId id="2147483661" r:id="rId8"/>
  </p:sldLayoutIdLst>
  <p:hf hdr="0" ftr="0" dt="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4A1AAD-EBE3-4F9D-A49F-653F7F2B99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39CCFEA-C8A8-442C-8783-84F26EC8CB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5292913-3DA5-4CB8-8C9A-94B9D78D74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75F94-CA1E-4B6D-8469-EBAAE07977AD}" type="datetimeFigureOut">
              <a:rPr lang="sv-SE" smtClean="0"/>
              <a:t>2021-07-29</a:t>
            </a:fld>
            <a:endParaRPr lang="sv-SE"/>
          </a:p>
        </p:txBody>
      </p:sp>
      <p:sp>
        <p:nvSpPr>
          <p:cNvPr id="5" name="Footer Placeholder 4">
            <a:extLst>
              <a:ext uri="{FF2B5EF4-FFF2-40B4-BE49-F238E27FC236}">
                <a16:creationId xmlns:a16="http://schemas.microsoft.com/office/drawing/2014/main" id="{5E01C263-761A-4E84-B9C4-57F6088F62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92745A5D-8B5C-42C4-BB30-37C24D69E2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7A57C-A61C-4686-A6A9-CF943E4CC23C}" type="slidenum">
              <a:rPr lang="sv-SE" smtClean="0"/>
              <a:t>‹#›</a:t>
            </a:fld>
            <a:endParaRPr lang="sv-SE"/>
          </a:p>
        </p:txBody>
      </p:sp>
    </p:spTree>
    <p:extLst>
      <p:ext uri="{BB962C8B-B14F-4D97-AF65-F5344CB8AC3E}">
        <p14:creationId xmlns:p14="http://schemas.microsoft.com/office/powerpoint/2010/main" val="349912446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kunskapsstyrningvard.se/programomradenochsamverkansgrupper/nationellasamverkansgruppernsg/nsgpatientsakerhet.730.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56E94-A658-41AC-ABB2-CF0FBF8C440F}"/>
              </a:ext>
            </a:extLst>
          </p:cNvPr>
          <p:cNvSpPr>
            <a:spLocks noGrp="1"/>
          </p:cNvSpPr>
          <p:nvPr>
            <p:ph type="ctrTitle"/>
          </p:nvPr>
        </p:nvSpPr>
        <p:spPr>
          <a:xfrm>
            <a:off x="1837591" y="2349499"/>
            <a:ext cx="7851531" cy="2046655"/>
          </a:xfrm>
        </p:spPr>
        <p:txBody>
          <a:bodyPr>
            <a:normAutofit fontScale="90000"/>
          </a:bodyPr>
          <a:lstStyle/>
          <a:p>
            <a:pPr algn="l"/>
            <a:r>
              <a:rPr lang="sv-SE" sz="4400" dirty="0"/>
              <a:t>Hur NPO kan arbeta med patientsäkerhet utifrån sitt uppdrag </a:t>
            </a:r>
            <a:br>
              <a:rPr lang="sv-SE" dirty="0"/>
            </a:br>
            <a:br>
              <a:rPr lang="sv-SE" dirty="0"/>
            </a:br>
            <a:r>
              <a:rPr lang="sv-SE" sz="2000" b="0" dirty="0"/>
              <a:t>Stöd till nationella programområden</a:t>
            </a:r>
            <a:br>
              <a:rPr lang="sv-SE" sz="2000" b="0" dirty="0"/>
            </a:br>
            <a:r>
              <a:rPr lang="sv-SE" sz="2000" b="0" dirty="0"/>
              <a:t>Utvecklat av nationella samverkansgruppen för patientsäkerhet</a:t>
            </a:r>
            <a:endParaRPr lang="sv-SE" dirty="0">
              <a:highlight>
                <a:srgbClr val="FFFF00"/>
              </a:highlight>
            </a:endParaRPr>
          </a:p>
        </p:txBody>
      </p:sp>
    </p:spTree>
    <p:extLst>
      <p:ext uri="{BB962C8B-B14F-4D97-AF65-F5344CB8AC3E}">
        <p14:creationId xmlns:p14="http://schemas.microsoft.com/office/powerpoint/2010/main" val="1854717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31EA-B29B-47E5-98D6-1402D573C01E}"/>
              </a:ext>
            </a:extLst>
          </p:cNvPr>
          <p:cNvSpPr>
            <a:spLocks noGrp="1"/>
          </p:cNvSpPr>
          <p:nvPr>
            <p:ph type="ctrTitle"/>
          </p:nvPr>
        </p:nvSpPr>
        <p:spPr/>
        <p:txBody>
          <a:bodyPr/>
          <a:lstStyle/>
          <a:p>
            <a:r>
              <a:rPr lang="sv-SE" dirty="0"/>
              <a:t>NPO har en viktig roll i styrningen mot en säker vård</a:t>
            </a:r>
          </a:p>
        </p:txBody>
      </p:sp>
      <p:sp>
        <p:nvSpPr>
          <p:cNvPr id="5" name="Flowchart: Process 4">
            <a:extLst>
              <a:ext uri="{FF2B5EF4-FFF2-40B4-BE49-F238E27FC236}">
                <a16:creationId xmlns:a16="http://schemas.microsoft.com/office/drawing/2014/main" id="{EF56F0AB-BDDA-4C3D-90EB-D6E330956463}"/>
              </a:ext>
            </a:extLst>
          </p:cNvPr>
          <p:cNvSpPr/>
          <p:nvPr/>
        </p:nvSpPr>
        <p:spPr>
          <a:xfrm>
            <a:off x="409575" y="1891380"/>
            <a:ext cx="3689702" cy="4375858"/>
          </a:xfrm>
          <a:prstGeom prst="flowChartProcess">
            <a:avLst/>
          </a:prstGeom>
          <a:solidFill>
            <a:schemeClr val="bg1">
              <a:alpha val="2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sv-SE" sz="1100" dirty="0">
                <a:solidFill>
                  <a:schemeClr val="tx1"/>
                </a:solidFill>
                <a:cs typeface="Calibri" pitchFamily="34" charset="0"/>
              </a:rPr>
              <a:t>Trots att de medicinska resultaten är goda och att det finns en lång tradition av patientsäkerhetsarbete i Sverige skadas många patienter i hälso- och sjukvården. Historiskt sett har patientsäkerhetsarbetet i Sverige i stor utsträckning varit fokuserat på ett antal mätningar och utfallsmått inom slutenvården. Året 2020 har visat på behoven av att arbeta med patientsäkerhet i en bredare bemärkelse. Vi behöver utveckla vår medvetenhet och hantering av risker samt bygga resiliens som gör att vi kan hantera och återhämta oss efter oväntade händelser. Vi behöver vidare stärka andra fram-gångsfaktorer, såsom gott teamarbete och kommunikation.</a:t>
            </a:r>
          </a:p>
          <a:p>
            <a:pPr algn="just"/>
            <a:endParaRPr lang="sv-SE" sz="1100" dirty="0">
              <a:solidFill>
                <a:schemeClr val="tx1"/>
              </a:solidFill>
              <a:cs typeface="Calibri" pitchFamily="34" charset="0"/>
            </a:endParaRPr>
          </a:p>
          <a:p>
            <a:pPr algn="just"/>
            <a:r>
              <a:rPr lang="sv-SE" sz="1100" dirty="0">
                <a:solidFill>
                  <a:schemeClr val="tx1"/>
                </a:solidFill>
                <a:cs typeface="Calibri" pitchFamily="34" charset="0"/>
              </a:rPr>
              <a:t>I hela hälso- och sjukvården behövs ett utvecklat och mer proaktivt patientsäkerhetsabete där alla nivåer tar hänsyn till och arbetar utifrån ett patientsäkerhetsperspektiv. Vårdens förmåga att fungera under både förväntade och oväntade förhållanden behöver utvecklas. Två perspektiv behöver beaktas i patientsäkerhetsarbetet, att se till att så lite som möjligt går fel och att se till att så mycket som möjligt går bra. </a:t>
            </a:r>
            <a:endParaRPr lang="sv-SE" sz="1100" dirty="0">
              <a:solidFill>
                <a:srgbClr val="FF0000"/>
              </a:solidFill>
              <a:cs typeface="Calibri" pitchFamily="34" charset="0"/>
            </a:endParaRPr>
          </a:p>
          <a:p>
            <a:pPr algn="just"/>
            <a:endParaRPr lang="sv-SE" sz="1100" dirty="0">
              <a:solidFill>
                <a:schemeClr val="tx1"/>
              </a:solidFill>
              <a:cs typeface="Calibri" pitchFamily="34" charset="0"/>
            </a:endParaRPr>
          </a:p>
          <a:p>
            <a:pPr algn="just"/>
            <a:r>
              <a:rPr lang="sv-SE" sz="1100" dirty="0">
                <a:solidFill>
                  <a:schemeClr val="tx1"/>
                </a:solidFill>
                <a:cs typeface="Calibri" pitchFamily="34" charset="0"/>
              </a:rPr>
              <a:t>Den nationella handlingsplanen för ökad patientsäkerhet – </a:t>
            </a:r>
            <a:r>
              <a:rPr lang="sv-SE" sz="1100" i="1" dirty="0">
                <a:solidFill>
                  <a:schemeClr val="tx1"/>
                </a:solidFill>
                <a:cs typeface="Calibri" pitchFamily="34" charset="0"/>
              </a:rPr>
              <a:t>”Agera för säker vård – Nationell handlingsplan för ökad patientsäkerhet i hälso- och sjukvården 2020-2024” </a:t>
            </a:r>
            <a:r>
              <a:rPr lang="sv-SE" sz="1100" dirty="0">
                <a:solidFill>
                  <a:schemeClr val="tx1"/>
                </a:solidFill>
                <a:cs typeface="Calibri" pitchFamily="34" charset="0"/>
              </a:rPr>
              <a:t>syftar till att bidra till att stärka patientsäkerheten i regioner och kommuner och att samordna det nationella patientsäkerhetsarbetet. </a:t>
            </a:r>
          </a:p>
        </p:txBody>
      </p:sp>
      <p:sp>
        <p:nvSpPr>
          <p:cNvPr id="7" name="Flowchart: Process 23">
            <a:extLst>
              <a:ext uri="{FF2B5EF4-FFF2-40B4-BE49-F238E27FC236}">
                <a16:creationId xmlns:a16="http://schemas.microsoft.com/office/drawing/2014/main" id="{855C057A-D7F0-4D7A-A52A-778C6FC450AB}"/>
              </a:ext>
            </a:extLst>
          </p:cNvPr>
          <p:cNvSpPr/>
          <p:nvPr/>
        </p:nvSpPr>
        <p:spPr>
          <a:xfrm>
            <a:off x="4265980" y="1891380"/>
            <a:ext cx="3583649" cy="4375858"/>
          </a:xfrm>
          <a:prstGeom prst="flowChartProcess">
            <a:avLst/>
          </a:prstGeom>
          <a:solidFill>
            <a:schemeClr val="bg1">
              <a:alpha val="2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sv-SE" sz="1400" i="1" dirty="0">
                <a:solidFill>
                  <a:schemeClr val="accent2">
                    <a:lumMod val="50000"/>
                  </a:schemeClr>
                </a:solidFill>
                <a:cs typeface="Calibri" pitchFamily="34" charset="0"/>
              </a:rPr>
              <a:t>De nationella programområdena (NPO) har en viktig roll i patientsäkerhetsarbetet genom att leda och samordna kunskapsstyrningen mot en säker vård inom sitt programområde.</a:t>
            </a:r>
          </a:p>
          <a:p>
            <a:pPr algn="just"/>
            <a:endParaRPr lang="sv-SE" sz="1100" dirty="0">
              <a:solidFill>
                <a:schemeClr val="tx1"/>
              </a:solidFill>
              <a:cs typeface="Calibri" pitchFamily="34" charset="0"/>
            </a:endParaRPr>
          </a:p>
          <a:p>
            <a:pPr algn="just"/>
            <a:r>
              <a:rPr lang="sv-SE" sz="1100" dirty="0">
                <a:solidFill>
                  <a:schemeClr val="tx1"/>
                </a:solidFill>
                <a:cs typeface="Calibri" pitchFamily="34" charset="0"/>
              </a:rPr>
              <a:t>På följande sidor beskriver den nationella samverkans-gruppen (NSG) för patientsäkerhet hur NPO kan arbeta med patientsäkerhet utifrån sitt uppdrag. </a:t>
            </a:r>
          </a:p>
          <a:p>
            <a:pPr algn="just"/>
            <a:endParaRPr lang="sv-SE" sz="1100" dirty="0">
              <a:solidFill>
                <a:schemeClr val="tx1"/>
              </a:solidFill>
              <a:cs typeface="Calibri" pitchFamily="34" charset="0"/>
            </a:endParaRPr>
          </a:p>
          <a:p>
            <a:pPr algn="just"/>
            <a:r>
              <a:rPr lang="sv-SE" sz="1100" dirty="0">
                <a:solidFill>
                  <a:schemeClr val="tx1"/>
                </a:solidFill>
                <a:cs typeface="Calibri" pitchFamily="34" charset="0"/>
              </a:rPr>
              <a:t>För att stödja NPO i kunskapsstyrningen mot en säker vård har NSG patientsäkerhet, i samverkan med Sveriges Kommuner och Regioner (SKR), även utvecklat ett verktyg för att stärka patientsäkerhetsarbetet inom kunskapsstyrningen. Detta stöd beskrivs mer i rutan till höger. Vi rekommenderar NPO att använda verktyget för att genomföra nulägesanalys och identifiering och prioritering av insatser för stärkt patientsäkerhet inom sitt programområde. </a:t>
            </a:r>
          </a:p>
          <a:p>
            <a:pPr algn="just"/>
            <a:endParaRPr lang="sv-SE" sz="1100" dirty="0">
              <a:solidFill>
                <a:schemeClr val="tx1"/>
              </a:solidFill>
              <a:cs typeface="Calibri" pitchFamily="34" charset="0"/>
            </a:endParaRPr>
          </a:p>
          <a:p>
            <a:pPr algn="just"/>
            <a:endParaRPr lang="sv-SE" sz="1100" dirty="0">
              <a:solidFill>
                <a:schemeClr val="tx1"/>
              </a:solidFill>
              <a:cs typeface="Calibri" pitchFamily="34" charset="0"/>
            </a:endParaRPr>
          </a:p>
          <a:p>
            <a:pPr algn="just"/>
            <a:r>
              <a:rPr lang="sv-SE" sz="1100" dirty="0">
                <a:solidFill>
                  <a:schemeClr val="tx1"/>
                </a:solidFill>
                <a:cs typeface="Calibri" pitchFamily="34" charset="0"/>
              </a:rPr>
              <a:t>10 december, 2020</a:t>
            </a:r>
          </a:p>
          <a:p>
            <a:pPr algn="just"/>
            <a:endParaRPr lang="sv-SE" sz="1100" dirty="0">
              <a:solidFill>
                <a:schemeClr val="tx1"/>
              </a:solidFill>
              <a:cs typeface="Calibri" pitchFamily="34" charset="0"/>
            </a:endParaRPr>
          </a:p>
          <a:p>
            <a:pPr algn="just"/>
            <a:r>
              <a:rPr lang="sv-SE" sz="1100" dirty="0">
                <a:solidFill>
                  <a:schemeClr val="tx1"/>
                </a:solidFill>
                <a:cs typeface="Calibri" pitchFamily="34" charset="0"/>
              </a:rPr>
              <a:t>Charlotta Nelsson</a:t>
            </a:r>
          </a:p>
          <a:p>
            <a:pPr algn="just"/>
            <a:r>
              <a:rPr lang="sv-SE" sz="1100" dirty="0">
                <a:solidFill>
                  <a:schemeClr val="tx1"/>
                </a:solidFill>
                <a:cs typeface="Calibri" pitchFamily="34" charset="0"/>
              </a:rPr>
              <a:t>Ordförande, NSG patientsäkerhet</a:t>
            </a:r>
          </a:p>
          <a:p>
            <a:pPr algn="just"/>
            <a:endParaRPr lang="sv-SE" sz="1100" dirty="0">
              <a:solidFill>
                <a:schemeClr val="tx1"/>
              </a:solidFill>
              <a:cs typeface="Calibri" pitchFamily="34" charset="0"/>
            </a:endParaRPr>
          </a:p>
          <a:p>
            <a:pPr algn="just"/>
            <a:endParaRPr lang="sv-SE" sz="1100" dirty="0">
              <a:solidFill>
                <a:schemeClr val="tx1"/>
              </a:solidFill>
              <a:cs typeface="Calibri" pitchFamily="34" charset="0"/>
            </a:endParaRPr>
          </a:p>
          <a:p>
            <a:pPr algn="just"/>
            <a:endParaRPr lang="sv-SE" sz="1100" dirty="0">
              <a:solidFill>
                <a:schemeClr val="tx1"/>
              </a:solidFill>
              <a:cs typeface="Calibri" pitchFamily="34" charset="0"/>
            </a:endParaRPr>
          </a:p>
          <a:p>
            <a:pPr algn="just"/>
            <a:endParaRPr lang="sv-SE" sz="1100" dirty="0">
              <a:solidFill>
                <a:schemeClr val="tx1"/>
              </a:solidFill>
              <a:cs typeface="Calibri" pitchFamily="34" charset="0"/>
            </a:endParaRPr>
          </a:p>
          <a:p>
            <a:pPr algn="just"/>
            <a:endParaRPr lang="sv-SE" sz="1100" dirty="0">
              <a:solidFill>
                <a:schemeClr val="tx1"/>
              </a:solidFill>
              <a:cs typeface="Calibri" pitchFamily="34" charset="0"/>
            </a:endParaRPr>
          </a:p>
          <a:p>
            <a:pPr algn="just"/>
            <a:endParaRPr lang="sv-SE" sz="1100" dirty="0">
              <a:solidFill>
                <a:schemeClr val="tx1"/>
              </a:solidFill>
              <a:cs typeface="Calibri" pitchFamily="34" charset="0"/>
            </a:endParaRPr>
          </a:p>
          <a:p>
            <a:pPr algn="just"/>
            <a:endParaRPr lang="sv-SE" sz="1100" dirty="0">
              <a:solidFill>
                <a:schemeClr val="tx1"/>
              </a:solidFill>
              <a:cs typeface="Calibri" pitchFamily="34" charset="0"/>
            </a:endParaRPr>
          </a:p>
        </p:txBody>
      </p:sp>
      <p:sp>
        <p:nvSpPr>
          <p:cNvPr id="9" name="Flowchart: Process 23">
            <a:extLst>
              <a:ext uri="{FF2B5EF4-FFF2-40B4-BE49-F238E27FC236}">
                <a16:creationId xmlns:a16="http://schemas.microsoft.com/office/drawing/2014/main" id="{E76E92FC-5BFE-4B18-85A4-A249F28F0695}"/>
              </a:ext>
            </a:extLst>
          </p:cNvPr>
          <p:cNvSpPr/>
          <p:nvPr/>
        </p:nvSpPr>
        <p:spPr>
          <a:xfrm>
            <a:off x="8185080" y="1891380"/>
            <a:ext cx="3597346" cy="4375858"/>
          </a:xfrm>
          <a:prstGeom prst="flowChartProcess">
            <a:avLst/>
          </a:prstGeom>
          <a:solidFill>
            <a:schemeClr val="accent2">
              <a:alpha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sv-SE" sz="1100" b="1" dirty="0">
              <a:solidFill>
                <a:schemeClr val="tx1"/>
              </a:solidFill>
              <a:cs typeface="Calibri" pitchFamily="34" charset="0"/>
            </a:endParaRPr>
          </a:p>
        </p:txBody>
      </p:sp>
      <p:sp>
        <p:nvSpPr>
          <p:cNvPr id="13" name="Flowchart: Process 12">
            <a:extLst>
              <a:ext uri="{FF2B5EF4-FFF2-40B4-BE49-F238E27FC236}">
                <a16:creationId xmlns:a16="http://schemas.microsoft.com/office/drawing/2014/main" id="{A9E9B489-63B9-4B0B-8910-CE47DB074C2E}"/>
              </a:ext>
            </a:extLst>
          </p:cNvPr>
          <p:cNvSpPr/>
          <p:nvPr/>
        </p:nvSpPr>
        <p:spPr>
          <a:xfrm>
            <a:off x="8185080" y="1891380"/>
            <a:ext cx="3597345" cy="4375858"/>
          </a:xfrm>
          <a:prstGeom prst="flowChartProcess">
            <a:avLst/>
          </a:prstGeom>
          <a:solidFill>
            <a:schemeClr val="accent2">
              <a:alpha val="2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pPr>
            <a:endParaRPr lang="sv-SE" sz="1100" b="1" i="1" dirty="0">
              <a:solidFill>
                <a:schemeClr val="tx1"/>
              </a:solidFill>
              <a:cs typeface="Calibri" pitchFamily="34" charset="0"/>
            </a:endParaRPr>
          </a:p>
        </p:txBody>
      </p:sp>
      <p:pic>
        <p:nvPicPr>
          <p:cNvPr id="16" name="Picture 15" descr="A close up of a logo&#10;&#10;Description automatically generated">
            <a:extLst>
              <a:ext uri="{FF2B5EF4-FFF2-40B4-BE49-F238E27FC236}">
                <a16:creationId xmlns:a16="http://schemas.microsoft.com/office/drawing/2014/main" id="{575F489C-05CE-4CBD-9FD5-8B35DD851585}"/>
              </a:ext>
            </a:extLst>
          </p:cNvPr>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444140" y="3583913"/>
            <a:ext cx="1667859" cy="1667859"/>
          </a:xfrm>
          <a:prstGeom prst="rect">
            <a:avLst/>
          </a:prstGeom>
          <a:effectLst>
            <a:outerShdw blurRad="50800" dist="38100" dir="2700000" algn="tl" rotWithShape="0">
              <a:prstClr val="black">
                <a:alpha val="40000"/>
              </a:prstClr>
            </a:outerShdw>
          </a:effectLst>
        </p:spPr>
      </p:pic>
      <p:sp>
        <p:nvSpPr>
          <p:cNvPr id="26" name="TextBox 25">
            <a:extLst>
              <a:ext uri="{FF2B5EF4-FFF2-40B4-BE49-F238E27FC236}">
                <a16:creationId xmlns:a16="http://schemas.microsoft.com/office/drawing/2014/main" id="{901AE9A9-41CF-473A-9062-155EE1692968}"/>
              </a:ext>
            </a:extLst>
          </p:cNvPr>
          <p:cNvSpPr txBox="1"/>
          <p:nvPr/>
        </p:nvSpPr>
        <p:spPr>
          <a:xfrm>
            <a:off x="8271963" y="2447463"/>
            <a:ext cx="3488256" cy="1574790"/>
          </a:xfrm>
          <a:prstGeom prst="rect">
            <a:avLst/>
          </a:prstGeom>
          <a:noFill/>
        </p:spPr>
        <p:txBody>
          <a:bodyPr wrap="square" rtlCol="0">
            <a:spAutoFit/>
          </a:bodyPr>
          <a:lstStyle/>
          <a:p>
            <a:pPr algn="just">
              <a:spcBef>
                <a:spcPts val="200"/>
              </a:spcBef>
            </a:pPr>
            <a:r>
              <a:rPr lang="sv-SE" sz="1100" dirty="0"/>
              <a:t>NSG patientsäkerhet har utvecklat ett verktyg som </a:t>
            </a:r>
            <a:r>
              <a:rPr lang="sv-SE" sz="1100" b="1" dirty="0"/>
              <a:t>syftar till att stötta NPO </a:t>
            </a:r>
            <a:r>
              <a:rPr lang="sv-SE" sz="1100" dirty="0"/>
              <a:t>i arbetet för en stärkt patientsäkerhet inom programområdet i enlighet med den nationella handlingsplanen för ökad patientsäkerhet. </a:t>
            </a:r>
          </a:p>
          <a:p>
            <a:pPr algn="just">
              <a:spcBef>
                <a:spcPts val="600"/>
              </a:spcBef>
            </a:pPr>
            <a:r>
              <a:rPr lang="sv-SE" sz="1100" dirty="0"/>
              <a:t>Stödet består av:</a:t>
            </a:r>
          </a:p>
          <a:p>
            <a:pPr marL="285750" indent="-285750" algn="just">
              <a:spcBef>
                <a:spcPts val="200"/>
              </a:spcBef>
              <a:buFont typeface="Wingdings" panose="05000000000000000000" pitchFamily="2" charset="2"/>
              <a:buChar char="Ø"/>
            </a:pPr>
            <a:r>
              <a:rPr lang="sv-SE" sz="1100" dirty="0"/>
              <a:t>Ett </a:t>
            </a:r>
            <a:r>
              <a:rPr lang="sv-SE" sz="1100" b="1" dirty="0"/>
              <a:t>verktyg</a:t>
            </a:r>
            <a:r>
              <a:rPr lang="sv-SE" sz="1100" dirty="0"/>
              <a:t> där nulägesanalys genomförs och insatser tas fram och prioriteras</a:t>
            </a:r>
          </a:p>
          <a:p>
            <a:pPr marL="285750" indent="-285750" algn="just">
              <a:spcBef>
                <a:spcPts val="200"/>
              </a:spcBef>
              <a:buFont typeface="Wingdings" panose="05000000000000000000" pitchFamily="2" charset="2"/>
              <a:buChar char="Ø"/>
            </a:pPr>
            <a:r>
              <a:rPr lang="sv-SE" sz="1100" dirty="0"/>
              <a:t>Ett </a:t>
            </a:r>
            <a:r>
              <a:rPr lang="sv-SE" sz="1100" b="1" dirty="0"/>
              <a:t>genomförandestöd</a:t>
            </a:r>
            <a:r>
              <a:rPr lang="sv-SE" sz="1100" dirty="0"/>
              <a:t> i två delar</a:t>
            </a:r>
          </a:p>
        </p:txBody>
      </p:sp>
      <p:sp>
        <p:nvSpPr>
          <p:cNvPr id="27" name="TextBox 26">
            <a:extLst>
              <a:ext uri="{FF2B5EF4-FFF2-40B4-BE49-F238E27FC236}">
                <a16:creationId xmlns:a16="http://schemas.microsoft.com/office/drawing/2014/main" id="{7F65CE53-5BF0-4828-9BE8-2AACF647F57A}"/>
              </a:ext>
            </a:extLst>
          </p:cNvPr>
          <p:cNvSpPr txBox="1"/>
          <p:nvPr/>
        </p:nvSpPr>
        <p:spPr>
          <a:xfrm>
            <a:off x="8271963" y="5807183"/>
            <a:ext cx="3351813" cy="430887"/>
          </a:xfrm>
          <a:prstGeom prst="rect">
            <a:avLst/>
          </a:prstGeom>
          <a:noFill/>
        </p:spPr>
        <p:txBody>
          <a:bodyPr wrap="square" rtlCol="0">
            <a:spAutoFit/>
          </a:bodyPr>
          <a:lstStyle/>
          <a:p>
            <a:pPr algn="just"/>
            <a:r>
              <a:rPr lang="sv-SE" sz="1100" dirty="0"/>
              <a:t>Länk till verktyget och tillhörande genomförandestöd finns här: </a:t>
            </a:r>
            <a:r>
              <a:rPr lang="sv-SE" sz="1100" dirty="0">
                <a:solidFill>
                  <a:schemeClr val="accent1"/>
                </a:solidFill>
                <a:hlinkClick r:id="rId4">
                  <a:extLst>
                    <a:ext uri="{A12FA001-AC4F-418D-AE19-62706E023703}">
                      <ahyp:hlinkClr xmlns:ahyp="http://schemas.microsoft.com/office/drawing/2018/hyperlinkcolor" val="tx"/>
                    </a:ext>
                  </a:extLst>
                </a:hlinkClick>
              </a:rPr>
              <a:t>länk</a:t>
            </a:r>
            <a:endParaRPr lang="sv-SE" sz="1100" u="sng" dirty="0">
              <a:solidFill>
                <a:schemeClr val="accent1"/>
              </a:solidFill>
              <a:highlight>
                <a:srgbClr val="FFFF00"/>
              </a:highlight>
            </a:endParaRPr>
          </a:p>
        </p:txBody>
      </p:sp>
      <p:pic>
        <p:nvPicPr>
          <p:cNvPr id="36" name="Graphic 35" descr="Information">
            <a:extLst>
              <a:ext uri="{FF2B5EF4-FFF2-40B4-BE49-F238E27FC236}">
                <a16:creationId xmlns:a16="http://schemas.microsoft.com/office/drawing/2014/main" id="{1C53C906-6682-4D95-955B-6EF5250AFAD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264652" y="1941180"/>
            <a:ext cx="430887" cy="430887"/>
          </a:xfrm>
          <a:prstGeom prst="rect">
            <a:avLst/>
          </a:prstGeom>
        </p:spPr>
      </p:pic>
      <p:sp>
        <p:nvSpPr>
          <p:cNvPr id="39" name="TextBox 38">
            <a:extLst>
              <a:ext uri="{FF2B5EF4-FFF2-40B4-BE49-F238E27FC236}">
                <a16:creationId xmlns:a16="http://schemas.microsoft.com/office/drawing/2014/main" id="{137A9417-09B8-41E4-BD27-B67D6C176753}"/>
              </a:ext>
            </a:extLst>
          </p:cNvPr>
          <p:cNvSpPr txBox="1"/>
          <p:nvPr/>
        </p:nvSpPr>
        <p:spPr>
          <a:xfrm>
            <a:off x="8271964" y="1916816"/>
            <a:ext cx="2992687" cy="523220"/>
          </a:xfrm>
          <a:prstGeom prst="rect">
            <a:avLst/>
          </a:prstGeom>
          <a:noFill/>
        </p:spPr>
        <p:txBody>
          <a:bodyPr wrap="square" rtlCol="0">
            <a:spAutoFit/>
          </a:bodyPr>
          <a:lstStyle/>
          <a:p>
            <a:r>
              <a:rPr lang="sv-SE" sz="1400" i="1" dirty="0">
                <a:solidFill>
                  <a:schemeClr val="tx1"/>
                </a:solidFill>
                <a:cs typeface="Calibri" pitchFamily="34" charset="0"/>
              </a:rPr>
              <a:t>Verktyg för stärkt patientsäkerhet </a:t>
            </a:r>
          </a:p>
          <a:p>
            <a:r>
              <a:rPr lang="sv-SE" sz="1400" i="1" dirty="0">
                <a:solidFill>
                  <a:schemeClr val="tx1"/>
                </a:solidFill>
                <a:cs typeface="Calibri" pitchFamily="34" charset="0"/>
              </a:rPr>
              <a:t>inom kunskapsstyrning </a:t>
            </a:r>
            <a:endParaRPr lang="sv-SE" sz="1400" dirty="0"/>
          </a:p>
        </p:txBody>
      </p:sp>
      <p:grpSp>
        <p:nvGrpSpPr>
          <p:cNvPr id="8" name="Group 7">
            <a:extLst>
              <a:ext uri="{FF2B5EF4-FFF2-40B4-BE49-F238E27FC236}">
                <a16:creationId xmlns:a16="http://schemas.microsoft.com/office/drawing/2014/main" id="{94BA39A5-1961-4E86-84D0-278179BE4EE9}"/>
              </a:ext>
            </a:extLst>
          </p:cNvPr>
          <p:cNvGrpSpPr/>
          <p:nvPr/>
        </p:nvGrpSpPr>
        <p:grpSpPr>
          <a:xfrm>
            <a:off x="10371059" y="4073223"/>
            <a:ext cx="709417" cy="878305"/>
            <a:chOff x="10309491" y="4156484"/>
            <a:chExt cx="978998" cy="1212064"/>
          </a:xfrm>
        </p:grpSpPr>
        <p:pic>
          <p:nvPicPr>
            <p:cNvPr id="6" name="Picture 5">
              <a:extLst>
                <a:ext uri="{FF2B5EF4-FFF2-40B4-BE49-F238E27FC236}">
                  <a16:creationId xmlns:a16="http://schemas.microsoft.com/office/drawing/2014/main" id="{A6DCEBCF-B083-4D6B-9CE8-C12B4ED93F23}"/>
                </a:ext>
              </a:extLst>
            </p:cNvPr>
            <p:cNvPicPr>
              <a:picLocks noChangeAspect="1"/>
            </p:cNvPicPr>
            <p:nvPr/>
          </p:nvPicPr>
          <p:blipFill>
            <a:blip r:embed="rId7"/>
            <a:stretch>
              <a:fillRect/>
            </a:stretch>
          </p:blipFill>
          <p:spPr>
            <a:xfrm>
              <a:off x="10534810" y="4302676"/>
              <a:ext cx="753679" cy="1065872"/>
            </a:xfrm>
            <a:prstGeom prst="rect">
              <a:avLst/>
            </a:prstGeom>
            <a:effectLst>
              <a:outerShdw blurRad="50800" dist="38100" dir="2700000" algn="tl" rotWithShape="0">
                <a:prstClr val="black">
                  <a:alpha val="40000"/>
                </a:prstClr>
              </a:outerShdw>
            </a:effectLst>
          </p:spPr>
        </p:pic>
        <p:pic>
          <p:nvPicPr>
            <p:cNvPr id="18" name="Picture 17">
              <a:extLst>
                <a:ext uri="{FF2B5EF4-FFF2-40B4-BE49-F238E27FC236}">
                  <a16:creationId xmlns:a16="http://schemas.microsoft.com/office/drawing/2014/main" id="{245B2312-AF01-444E-AEFD-62B491480705}"/>
                </a:ext>
              </a:extLst>
            </p:cNvPr>
            <p:cNvPicPr>
              <a:picLocks noChangeAspect="1"/>
            </p:cNvPicPr>
            <p:nvPr/>
          </p:nvPicPr>
          <p:blipFill>
            <a:blip r:embed="rId8"/>
            <a:stretch>
              <a:fillRect/>
            </a:stretch>
          </p:blipFill>
          <p:spPr>
            <a:xfrm>
              <a:off x="10309491" y="4156484"/>
              <a:ext cx="748947" cy="1065871"/>
            </a:xfrm>
            <a:prstGeom prst="rect">
              <a:avLst/>
            </a:prstGeom>
            <a:effectLst>
              <a:outerShdw blurRad="50800" dist="38100" dir="2700000" algn="tl" rotWithShape="0">
                <a:prstClr val="black">
                  <a:alpha val="40000"/>
                </a:prstClr>
              </a:outerShdw>
            </a:effectLst>
          </p:spPr>
        </p:pic>
      </p:grpSp>
      <p:sp>
        <p:nvSpPr>
          <p:cNvPr id="23" name="TextBox 22">
            <a:extLst>
              <a:ext uri="{FF2B5EF4-FFF2-40B4-BE49-F238E27FC236}">
                <a16:creationId xmlns:a16="http://schemas.microsoft.com/office/drawing/2014/main" id="{9142D14A-C354-440B-86A9-8515E2EDEAFF}"/>
              </a:ext>
            </a:extLst>
          </p:cNvPr>
          <p:cNvSpPr txBox="1"/>
          <p:nvPr/>
        </p:nvSpPr>
        <p:spPr>
          <a:xfrm>
            <a:off x="8271963" y="5020198"/>
            <a:ext cx="3488256" cy="769441"/>
          </a:xfrm>
          <a:prstGeom prst="rect">
            <a:avLst/>
          </a:prstGeom>
          <a:noFill/>
        </p:spPr>
        <p:txBody>
          <a:bodyPr wrap="square" rtlCol="0">
            <a:spAutoFit/>
          </a:bodyPr>
          <a:lstStyle/>
          <a:p>
            <a:pPr algn="just">
              <a:spcBef>
                <a:spcPts val="200"/>
              </a:spcBef>
            </a:pPr>
            <a:r>
              <a:rPr lang="sv-SE" sz="1100" b="1" dirty="0"/>
              <a:t>Målet</a:t>
            </a:r>
            <a:r>
              <a:rPr lang="sv-SE" sz="1100" dirty="0"/>
              <a:t> med stödet är att NPO ska få kännedom om vilken kunskap som behövs för patientsäkerhetsarbete och själva kunna identifiera nuläge och behov inom sitt programområde. </a:t>
            </a:r>
          </a:p>
        </p:txBody>
      </p:sp>
    </p:spTree>
    <p:extLst>
      <p:ext uri="{BB962C8B-B14F-4D97-AF65-F5344CB8AC3E}">
        <p14:creationId xmlns:p14="http://schemas.microsoft.com/office/powerpoint/2010/main" val="196983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124">
            <a:extLst>
              <a:ext uri="{FF2B5EF4-FFF2-40B4-BE49-F238E27FC236}">
                <a16:creationId xmlns:a16="http://schemas.microsoft.com/office/drawing/2014/main" id="{E4A1B8F6-96A4-42D8-8FD9-04F7A3DC6C70}"/>
              </a:ext>
            </a:extLst>
          </p:cNvPr>
          <p:cNvSpPr/>
          <p:nvPr/>
        </p:nvSpPr>
        <p:spPr>
          <a:xfrm>
            <a:off x="4757408" y="3391455"/>
            <a:ext cx="7167088" cy="143499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00" dirty="0"/>
          </a:p>
        </p:txBody>
      </p:sp>
      <p:sp>
        <p:nvSpPr>
          <p:cNvPr id="127" name="Rectangle 126">
            <a:extLst>
              <a:ext uri="{FF2B5EF4-FFF2-40B4-BE49-F238E27FC236}">
                <a16:creationId xmlns:a16="http://schemas.microsoft.com/office/drawing/2014/main" id="{BA5A0FF9-6A3A-4E9B-A05D-2746ADA085DF}"/>
              </a:ext>
            </a:extLst>
          </p:cNvPr>
          <p:cNvSpPr/>
          <p:nvPr/>
        </p:nvSpPr>
        <p:spPr>
          <a:xfrm>
            <a:off x="4757408" y="5596445"/>
            <a:ext cx="7167088" cy="98207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00" dirty="0"/>
          </a:p>
        </p:txBody>
      </p:sp>
      <p:sp>
        <p:nvSpPr>
          <p:cNvPr id="126" name="Rectangle 125">
            <a:extLst>
              <a:ext uri="{FF2B5EF4-FFF2-40B4-BE49-F238E27FC236}">
                <a16:creationId xmlns:a16="http://schemas.microsoft.com/office/drawing/2014/main" id="{4D611B56-7832-4EBF-A8E7-8DCFD1587504}"/>
              </a:ext>
            </a:extLst>
          </p:cNvPr>
          <p:cNvSpPr/>
          <p:nvPr/>
        </p:nvSpPr>
        <p:spPr>
          <a:xfrm>
            <a:off x="4757841" y="4870918"/>
            <a:ext cx="7167088" cy="6741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00" dirty="0"/>
          </a:p>
        </p:txBody>
      </p:sp>
      <p:sp>
        <p:nvSpPr>
          <p:cNvPr id="19" name="Rectangle 18">
            <a:extLst>
              <a:ext uri="{FF2B5EF4-FFF2-40B4-BE49-F238E27FC236}">
                <a16:creationId xmlns:a16="http://schemas.microsoft.com/office/drawing/2014/main" id="{0072E02E-B78F-4F07-8821-899E41E5C11E}"/>
              </a:ext>
            </a:extLst>
          </p:cNvPr>
          <p:cNvSpPr/>
          <p:nvPr/>
        </p:nvSpPr>
        <p:spPr>
          <a:xfrm>
            <a:off x="4750563" y="1224804"/>
            <a:ext cx="7167088" cy="21213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00" dirty="0"/>
          </a:p>
        </p:txBody>
      </p:sp>
      <p:sp>
        <p:nvSpPr>
          <p:cNvPr id="2" name="Title 1">
            <a:extLst>
              <a:ext uri="{FF2B5EF4-FFF2-40B4-BE49-F238E27FC236}">
                <a16:creationId xmlns:a16="http://schemas.microsoft.com/office/drawing/2014/main" id="{F511DAF5-774B-43CC-AC0B-92DEB3B37259}"/>
              </a:ext>
            </a:extLst>
          </p:cNvPr>
          <p:cNvSpPr>
            <a:spLocks noGrp="1"/>
          </p:cNvSpPr>
          <p:nvPr>
            <p:ph type="ctrTitle"/>
          </p:nvPr>
        </p:nvSpPr>
        <p:spPr>
          <a:xfrm>
            <a:off x="413761" y="306917"/>
            <a:ext cx="11539171" cy="609793"/>
          </a:xfrm>
        </p:spPr>
        <p:txBody>
          <a:bodyPr anchor="t">
            <a:normAutofit fontScale="90000"/>
          </a:bodyPr>
          <a:lstStyle/>
          <a:p>
            <a:r>
              <a:rPr lang="sv-SE" dirty="0">
                <a:latin typeface="+mn-lt"/>
              </a:rPr>
              <a:t>Kunskapsstyrning för en säkrare vård är en viktig del i NPO:s uppdrag </a:t>
            </a:r>
          </a:p>
        </p:txBody>
      </p:sp>
      <p:sp>
        <p:nvSpPr>
          <p:cNvPr id="5" name="Rectangle 1">
            <a:extLst>
              <a:ext uri="{FF2B5EF4-FFF2-40B4-BE49-F238E27FC236}">
                <a16:creationId xmlns:a16="http://schemas.microsoft.com/office/drawing/2014/main" id="{FA328D67-969F-419E-B73E-71E7D5780C99}"/>
              </a:ext>
            </a:extLst>
          </p:cNvPr>
          <p:cNvSpPr>
            <a:spLocks noChangeArrowheads="1"/>
          </p:cNvSpPr>
          <p:nvPr/>
        </p:nvSpPr>
        <p:spPr bwMode="auto">
          <a:xfrm>
            <a:off x="3851275" y="1157129"/>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300" b="0" i="0" u="none" strike="noStrike" cap="none" normalizeH="0" baseline="0" dirty="0">
                <a:ln>
                  <a:noFill/>
                </a:ln>
                <a:solidFill>
                  <a:schemeClr val="tx1"/>
                </a:solidFill>
                <a:effectLst/>
              </a:rPr>
            </a:br>
            <a:endParaRPr kumimoji="0" lang="sv-SE" altLang="sv-SE" sz="1300" b="0" i="0" u="none" strike="noStrike" cap="none" normalizeH="0" baseline="0" dirty="0">
              <a:ln>
                <a:noFill/>
              </a:ln>
              <a:solidFill>
                <a:schemeClr val="tx1"/>
              </a:solidFill>
              <a:effectLst/>
            </a:endParaRPr>
          </a:p>
        </p:txBody>
      </p:sp>
      <p:sp>
        <p:nvSpPr>
          <p:cNvPr id="17" name="TextBox 16">
            <a:extLst>
              <a:ext uri="{FF2B5EF4-FFF2-40B4-BE49-F238E27FC236}">
                <a16:creationId xmlns:a16="http://schemas.microsoft.com/office/drawing/2014/main" id="{E50E606E-30C6-4AE0-938C-CCB47724A29D}"/>
              </a:ext>
            </a:extLst>
          </p:cNvPr>
          <p:cNvSpPr txBox="1"/>
          <p:nvPr/>
        </p:nvSpPr>
        <p:spPr>
          <a:xfrm>
            <a:off x="308536" y="929938"/>
            <a:ext cx="1679562" cy="292388"/>
          </a:xfrm>
          <a:prstGeom prst="rect">
            <a:avLst/>
          </a:prstGeom>
          <a:noFill/>
        </p:spPr>
        <p:txBody>
          <a:bodyPr wrap="none" rtlCol="0">
            <a:spAutoFit/>
          </a:bodyPr>
          <a:lstStyle/>
          <a:p>
            <a:r>
              <a:rPr lang="sv-SE" sz="1300" b="1" dirty="0"/>
              <a:t>NPO:s uppdrag är att:</a:t>
            </a:r>
          </a:p>
        </p:txBody>
      </p:sp>
      <p:sp>
        <p:nvSpPr>
          <p:cNvPr id="18" name="TextBox 17">
            <a:extLst>
              <a:ext uri="{FF2B5EF4-FFF2-40B4-BE49-F238E27FC236}">
                <a16:creationId xmlns:a16="http://schemas.microsoft.com/office/drawing/2014/main" id="{0DE45CD6-54AF-4DC3-A467-AF2F2D3EA30A}"/>
              </a:ext>
            </a:extLst>
          </p:cNvPr>
          <p:cNvSpPr txBox="1"/>
          <p:nvPr/>
        </p:nvSpPr>
        <p:spPr>
          <a:xfrm>
            <a:off x="2618724" y="729883"/>
            <a:ext cx="2178054" cy="492443"/>
          </a:xfrm>
          <a:prstGeom prst="rect">
            <a:avLst/>
          </a:prstGeom>
          <a:noFill/>
        </p:spPr>
        <p:txBody>
          <a:bodyPr wrap="square" rtlCol="0">
            <a:spAutoFit/>
          </a:bodyPr>
          <a:lstStyle/>
          <a:p>
            <a:r>
              <a:rPr lang="sv-SE" sz="1300" b="1" dirty="0"/>
              <a:t>Ur ett patientsäkerhets-perspektiv innebär det att:</a:t>
            </a:r>
          </a:p>
        </p:txBody>
      </p:sp>
      <p:sp>
        <p:nvSpPr>
          <p:cNvPr id="24" name="Rektangel: rundade hörn 21">
            <a:extLst>
              <a:ext uri="{FF2B5EF4-FFF2-40B4-BE49-F238E27FC236}">
                <a16:creationId xmlns:a16="http://schemas.microsoft.com/office/drawing/2014/main" id="{AA94EAEA-E3B7-45F6-B389-C97E26D60F6F}"/>
              </a:ext>
            </a:extLst>
          </p:cNvPr>
          <p:cNvSpPr/>
          <p:nvPr/>
        </p:nvSpPr>
        <p:spPr>
          <a:xfrm>
            <a:off x="2706829" y="3391455"/>
            <a:ext cx="1955628" cy="1437505"/>
          </a:xfrm>
          <a:prstGeom prst="rect">
            <a:avLst/>
          </a:prstGeom>
          <a:solidFill>
            <a:schemeClr val="accent2"/>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dirty="0">
              <a:solidFill>
                <a:schemeClr val="bg1"/>
              </a:solidFill>
              <a:cs typeface="Calibri" pitchFamily="34" charset="0"/>
            </a:endParaRPr>
          </a:p>
        </p:txBody>
      </p:sp>
      <p:sp>
        <p:nvSpPr>
          <p:cNvPr id="43" name="Rectangle 42">
            <a:extLst>
              <a:ext uri="{FF2B5EF4-FFF2-40B4-BE49-F238E27FC236}">
                <a16:creationId xmlns:a16="http://schemas.microsoft.com/office/drawing/2014/main" id="{208731EF-3CCB-4C07-BD1D-8E231B43FC7D}"/>
              </a:ext>
            </a:extLst>
          </p:cNvPr>
          <p:cNvSpPr/>
          <p:nvPr/>
        </p:nvSpPr>
        <p:spPr>
          <a:xfrm>
            <a:off x="2706830" y="3388948"/>
            <a:ext cx="1938530" cy="1459182"/>
          </a:xfrm>
          <a:prstGeom prst="rect">
            <a:avLst/>
          </a:prstGeom>
        </p:spPr>
        <p:txBody>
          <a:bodyPr wrap="square" anchor="ctr">
            <a:spAutoFit/>
          </a:bodyPr>
          <a:lstStyle/>
          <a:p>
            <a:pPr>
              <a:lnSpc>
                <a:spcPct val="115000"/>
              </a:lnSpc>
            </a:pPr>
            <a:r>
              <a:rPr lang="sv-SE" sz="1300" dirty="0">
                <a:solidFill>
                  <a:schemeClr val="bg1"/>
                </a:solidFill>
                <a:effectLst/>
              </a:rPr>
              <a:t>Påvisa </a:t>
            </a:r>
            <a:r>
              <a:rPr lang="sv-SE" sz="1300" b="1" dirty="0">
                <a:solidFill>
                  <a:schemeClr val="bg1"/>
                </a:solidFill>
                <a:effectLst/>
              </a:rPr>
              <a:t>behov</a:t>
            </a:r>
            <a:r>
              <a:rPr lang="sv-SE" sz="1300" dirty="0">
                <a:solidFill>
                  <a:schemeClr val="bg1"/>
                </a:solidFill>
                <a:effectLst/>
              </a:rPr>
              <a:t> och identifiera</a:t>
            </a:r>
            <a:r>
              <a:rPr lang="sv-SE" sz="1300" b="1" dirty="0">
                <a:solidFill>
                  <a:schemeClr val="bg1"/>
                </a:solidFill>
                <a:effectLst/>
              </a:rPr>
              <a:t> utmaningar</a:t>
            </a:r>
            <a:r>
              <a:rPr lang="sv-SE" sz="1300" b="1" dirty="0">
                <a:solidFill>
                  <a:schemeClr val="bg1"/>
                </a:solidFill>
              </a:rPr>
              <a:t> </a:t>
            </a:r>
            <a:r>
              <a:rPr lang="sv-SE" sz="1300" dirty="0">
                <a:solidFill>
                  <a:schemeClr val="bg1"/>
                </a:solidFill>
                <a:effectLst/>
              </a:rPr>
              <a:t>samt</a:t>
            </a:r>
            <a:r>
              <a:rPr lang="sv-SE" sz="1300" b="1" dirty="0">
                <a:solidFill>
                  <a:schemeClr val="bg1"/>
                </a:solidFill>
                <a:effectLst/>
              </a:rPr>
              <a:t> </a:t>
            </a:r>
            <a:r>
              <a:rPr lang="sv-SE" sz="1300" dirty="0">
                <a:solidFill>
                  <a:schemeClr val="bg1"/>
                </a:solidFill>
                <a:effectLst/>
              </a:rPr>
              <a:t>områden där information om nuläget saknas gällande patientsäkerhetsarbetet</a:t>
            </a:r>
          </a:p>
        </p:txBody>
      </p:sp>
      <p:sp>
        <p:nvSpPr>
          <p:cNvPr id="29" name="Rektangel: rundade hörn 21">
            <a:extLst>
              <a:ext uri="{FF2B5EF4-FFF2-40B4-BE49-F238E27FC236}">
                <a16:creationId xmlns:a16="http://schemas.microsoft.com/office/drawing/2014/main" id="{D862FD82-9760-4621-9B0F-DCA357417372}"/>
              </a:ext>
            </a:extLst>
          </p:cNvPr>
          <p:cNvSpPr/>
          <p:nvPr/>
        </p:nvSpPr>
        <p:spPr>
          <a:xfrm>
            <a:off x="381444" y="3391455"/>
            <a:ext cx="2173868" cy="1434997"/>
          </a:xfrm>
          <a:prstGeom prst="homePlate">
            <a:avLst>
              <a:gd name="adj" fmla="val 10854"/>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a:lnSpc>
                <a:spcPct val="115000"/>
              </a:lnSpc>
            </a:pPr>
            <a:r>
              <a:rPr lang="sv-SE" sz="1300" b="1" dirty="0">
                <a:solidFill>
                  <a:schemeClr val="bg1"/>
                </a:solidFill>
                <a:effectLst/>
              </a:rPr>
              <a:t>Följa upp och analysera </a:t>
            </a:r>
            <a:r>
              <a:rPr lang="sv-SE" sz="1300" dirty="0">
                <a:solidFill>
                  <a:schemeClr val="bg1"/>
                </a:solidFill>
                <a:effectLst/>
              </a:rPr>
              <a:t>sitt område, göra behovsanalyser och gap-analyser </a:t>
            </a:r>
          </a:p>
          <a:p>
            <a:pPr marL="171450" indent="-171450">
              <a:lnSpc>
                <a:spcPct val="115000"/>
              </a:lnSpc>
              <a:spcAft>
                <a:spcPts val="1000"/>
              </a:spcAft>
              <a:buFont typeface="Arial" panose="020B0604020202020204" pitchFamily="34" charset="0"/>
              <a:buChar char="•"/>
            </a:pPr>
            <a:r>
              <a:rPr lang="sv-SE" sz="1300" i="1" dirty="0">
                <a:solidFill>
                  <a:schemeClr val="bg1"/>
                </a:solidFill>
                <a:effectLst/>
              </a:rPr>
              <a:t>till exempel identifiera när det saknas kunskapsstöd</a:t>
            </a:r>
          </a:p>
        </p:txBody>
      </p:sp>
      <p:sp>
        <p:nvSpPr>
          <p:cNvPr id="10" name="Rektangel: rundade hörn 21">
            <a:extLst>
              <a:ext uri="{FF2B5EF4-FFF2-40B4-BE49-F238E27FC236}">
                <a16:creationId xmlns:a16="http://schemas.microsoft.com/office/drawing/2014/main" id="{EFC70FB9-66D4-4B03-9669-40A9A629553C}"/>
              </a:ext>
            </a:extLst>
          </p:cNvPr>
          <p:cNvSpPr/>
          <p:nvPr/>
        </p:nvSpPr>
        <p:spPr>
          <a:xfrm>
            <a:off x="381444" y="1224695"/>
            <a:ext cx="2173868" cy="753209"/>
          </a:xfrm>
          <a:prstGeom prst="homePlate">
            <a:avLst>
              <a:gd name="adj" fmla="val 18348"/>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dirty="0">
              <a:solidFill>
                <a:schemeClr val="bg1"/>
              </a:solidFill>
              <a:cs typeface="Calibri" pitchFamily="34" charset="0"/>
            </a:endParaRPr>
          </a:p>
        </p:txBody>
      </p:sp>
      <p:sp>
        <p:nvSpPr>
          <p:cNvPr id="14" name="Rectangle 13">
            <a:extLst>
              <a:ext uri="{FF2B5EF4-FFF2-40B4-BE49-F238E27FC236}">
                <a16:creationId xmlns:a16="http://schemas.microsoft.com/office/drawing/2014/main" id="{B541875B-80F9-4966-8741-8999D445154E}"/>
              </a:ext>
            </a:extLst>
          </p:cNvPr>
          <p:cNvSpPr/>
          <p:nvPr/>
        </p:nvSpPr>
        <p:spPr>
          <a:xfrm>
            <a:off x="378386" y="1194666"/>
            <a:ext cx="1990098" cy="768993"/>
          </a:xfrm>
          <a:prstGeom prst="rect">
            <a:avLst/>
          </a:prstGeom>
        </p:spPr>
        <p:txBody>
          <a:bodyPr wrap="square">
            <a:spAutoFit/>
          </a:bodyPr>
          <a:lstStyle/>
          <a:p>
            <a:pPr>
              <a:lnSpc>
                <a:spcPct val="115000"/>
              </a:lnSpc>
              <a:spcAft>
                <a:spcPts val="1000"/>
              </a:spcAft>
            </a:pPr>
            <a:r>
              <a:rPr lang="sv-SE" sz="1300" b="1" dirty="0">
                <a:solidFill>
                  <a:schemeClr val="bg1"/>
                </a:solidFill>
                <a:effectLst/>
              </a:rPr>
              <a:t>Leda och samordna kunskapsstyrningen </a:t>
            </a:r>
            <a:r>
              <a:rPr lang="sv-SE" sz="1300" dirty="0">
                <a:solidFill>
                  <a:schemeClr val="bg1"/>
                </a:solidFill>
                <a:effectLst/>
              </a:rPr>
              <a:t>inom aktuellt fält</a:t>
            </a:r>
            <a:endParaRPr lang="sv-SE" sz="1300" dirty="0">
              <a:solidFill>
                <a:schemeClr val="bg1"/>
              </a:solidFill>
              <a:effectLst/>
              <a:ea typeface="Calibri" panose="020F0502020204030204" pitchFamily="34" charset="0"/>
              <a:cs typeface="Times New Roman" panose="02020603050405020304" pitchFamily="18" charset="0"/>
            </a:endParaRPr>
          </a:p>
        </p:txBody>
      </p:sp>
      <p:sp>
        <p:nvSpPr>
          <p:cNvPr id="23" name="Rektangel: rundade hörn 21">
            <a:extLst>
              <a:ext uri="{FF2B5EF4-FFF2-40B4-BE49-F238E27FC236}">
                <a16:creationId xmlns:a16="http://schemas.microsoft.com/office/drawing/2014/main" id="{47488319-91E6-42FD-B133-027A750CC76E}"/>
              </a:ext>
            </a:extLst>
          </p:cNvPr>
          <p:cNvSpPr/>
          <p:nvPr/>
        </p:nvSpPr>
        <p:spPr>
          <a:xfrm>
            <a:off x="2706829" y="1224695"/>
            <a:ext cx="1955629" cy="2122294"/>
          </a:xfrm>
          <a:prstGeom prst="rect">
            <a:avLst/>
          </a:prstGeom>
          <a:solidFill>
            <a:schemeClr val="accent2"/>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dirty="0">
              <a:solidFill>
                <a:schemeClr val="bg1"/>
              </a:solidFill>
              <a:cs typeface="Calibri" pitchFamily="34" charset="0"/>
            </a:endParaRPr>
          </a:p>
        </p:txBody>
      </p:sp>
      <p:sp>
        <p:nvSpPr>
          <p:cNvPr id="28" name="Rectangle 27">
            <a:extLst>
              <a:ext uri="{FF2B5EF4-FFF2-40B4-BE49-F238E27FC236}">
                <a16:creationId xmlns:a16="http://schemas.microsoft.com/office/drawing/2014/main" id="{DB338195-2D7F-476F-987B-0B72504CCC73}"/>
              </a:ext>
            </a:extLst>
          </p:cNvPr>
          <p:cNvSpPr/>
          <p:nvPr/>
        </p:nvSpPr>
        <p:spPr>
          <a:xfrm>
            <a:off x="2706829" y="1671283"/>
            <a:ext cx="1990098" cy="1229119"/>
          </a:xfrm>
          <a:prstGeom prst="rect">
            <a:avLst/>
          </a:prstGeom>
        </p:spPr>
        <p:txBody>
          <a:bodyPr wrap="square">
            <a:spAutoFit/>
          </a:bodyPr>
          <a:lstStyle/>
          <a:p>
            <a:pPr>
              <a:lnSpc>
                <a:spcPct val="115000"/>
              </a:lnSpc>
            </a:pPr>
            <a:r>
              <a:rPr lang="sv-SE" sz="1300" b="1" dirty="0">
                <a:solidFill>
                  <a:schemeClr val="bg1"/>
                </a:solidFill>
                <a:effectLst/>
              </a:rPr>
              <a:t>Styra mot vad som utgör en säker vård </a:t>
            </a:r>
            <a:r>
              <a:rPr lang="sv-SE" sz="1300" dirty="0">
                <a:solidFill>
                  <a:schemeClr val="bg1"/>
                </a:solidFill>
                <a:effectLst/>
              </a:rPr>
              <a:t>genom NPO, NAG, RPO </a:t>
            </a:r>
            <a:r>
              <a:rPr lang="sv-SE" sz="1300" dirty="0">
                <a:solidFill>
                  <a:schemeClr val="bg1"/>
                </a:solidFill>
              </a:rPr>
              <a:t>och </a:t>
            </a:r>
            <a:r>
              <a:rPr lang="sv-SE" sz="1300" dirty="0">
                <a:solidFill>
                  <a:schemeClr val="bg1"/>
                </a:solidFill>
                <a:effectLst/>
              </a:rPr>
              <a:t>LPO/lokala </a:t>
            </a:r>
            <a:r>
              <a:rPr lang="sv-SE" sz="1300" dirty="0">
                <a:solidFill>
                  <a:schemeClr val="bg1"/>
                </a:solidFill>
              </a:rPr>
              <a:t>kunskapsstyrnings-organisationer </a:t>
            </a:r>
            <a:endParaRPr lang="sv-SE" sz="1300" dirty="0">
              <a:solidFill>
                <a:schemeClr val="bg1"/>
              </a:solidFill>
              <a:effectLst/>
            </a:endParaRPr>
          </a:p>
        </p:txBody>
      </p:sp>
      <p:sp>
        <p:nvSpPr>
          <p:cNvPr id="32" name="Platshållare för text 74">
            <a:extLst>
              <a:ext uri="{FF2B5EF4-FFF2-40B4-BE49-F238E27FC236}">
                <a16:creationId xmlns:a16="http://schemas.microsoft.com/office/drawing/2014/main" id="{85932FBD-78C7-452D-90AB-50F1D1F98A47}"/>
              </a:ext>
            </a:extLst>
          </p:cNvPr>
          <p:cNvSpPr txBox="1">
            <a:spLocks/>
          </p:cNvSpPr>
          <p:nvPr/>
        </p:nvSpPr>
        <p:spPr bwMode="auto">
          <a:xfrm>
            <a:off x="4757875" y="1224694"/>
            <a:ext cx="7159775" cy="2026279"/>
          </a:xfrm>
          <a:prstGeom prst="rect">
            <a:avLst/>
          </a:prstGeom>
          <a:noFill/>
          <a:ln w="9525">
            <a:noFill/>
            <a:miter lim="800000"/>
            <a:headEnd/>
            <a:tailEnd/>
          </a:ln>
        </p:spPr>
        <p:txBody>
          <a:bodyPr vert="horz" wrap="square" lIns="72000" tIns="72000" rIns="72000" bIns="72000" numCol="1" anchor="ctr" anchorCtr="0" compatLnSpc="1">
            <a:prstTxWarp prst="textNoShape">
              <a:avLst/>
            </a:prstTxWarp>
          </a:bodyPr>
          <a:lstStyle>
            <a:defPPr>
              <a:defRPr lang="sv-SE"/>
            </a:defPPr>
            <a:lvl1pPr marL="82550" indent="0" defTabSz="895255" fontAlgn="base">
              <a:spcBef>
                <a:spcPct val="0"/>
              </a:spcBef>
              <a:spcAft>
                <a:spcPts val="300"/>
              </a:spcAft>
              <a:buClr>
                <a:schemeClr val="tx2"/>
              </a:buClr>
              <a:defRPr sz="1000">
                <a:cs typeface="Calibri" pitchFamily="34" charset="0"/>
              </a:defRPr>
            </a:lvl1pPr>
            <a:lvl2pPr marL="193655" indent="-192067" defTabSz="895255" fontAlgn="base">
              <a:spcBef>
                <a:spcPct val="0"/>
              </a:spcBef>
              <a:spcAft>
                <a:spcPts val="300"/>
              </a:spcAft>
              <a:buClr>
                <a:schemeClr val="accent4"/>
              </a:buClr>
              <a:buChar char="•"/>
              <a:defRPr sz="1600">
                <a:latin typeface="Calibri" pitchFamily="34" charset="0"/>
                <a:cs typeface="Calibri" pitchFamily="34" charset="0"/>
              </a:defRPr>
            </a:lvl2pPr>
            <a:lvl3pPr marL="361950" indent="-180975" defTabSz="895255" fontAlgn="base">
              <a:spcBef>
                <a:spcPct val="0"/>
              </a:spcBef>
              <a:spcAft>
                <a:spcPts val="300"/>
              </a:spcAft>
              <a:buClr>
                <a:schemeClr val="accent4"/>
              </a:buClr>
              <a:buFont typeface="Arial" charset="0"/>
              <a:buChar char="–"/>
              <a:defRPr sz="1600">
                <a:latin typeface="Calibri" pitchFamily="34" charset="0"/>
                <a:cs typeface="Calibri" pitchFamily="34" charset="0"/>
              </a:defRPr>
            </a:lvl3pPr>
            <a:lvl4pPr marL="534988" indent="-173038" defTabSz="895255" fontAlgn="base">
              <a:spcBef>
                <a:spcPct val="0"/>
              </a:spcBef>
              <a:spcAft>
                <a:spcPts val="300"/>
              </a:spcAft>
              <a:buClr>
                <a:schemeClr val="accent4"/>
              </a:buClr>
              <a:buFont typeface="Arial" pitchFamily="34" charset="0"/>
              <a:buChar char="•"/>
              <a:defRPr sz="1600">
                <a:latin typeface="Calibri" pitchFamily="34" charset="0"/>
                <a:cs typeface="Calibri" pitchFamily="34" charset="0"/>
              </a:defRPr>
            </a:lvl4pPr>
            <a:lvl5pPr marL="715963" indent="-180975" defTabSz="895255" fontAlgn="base">
              <a:spcBef>
                <a:spcPct val="0"/>
              </a:spcBef>
              <a:spcAft>
                <a:spcPts val="300"/>
              </a:spcAft>
              <a:buClr>
                <a:schemeClr val="accent4"/>
              </a:buClr>
              <a:buFont typeface="Arial" charset="0"/>
              <a:buChar char="-"/>
              <a:defRPr sz="1600">
                <a:latin typeface="Calibri" pitchFamily="34" charset="0"/>
                <a:cs typeface="Calibri" pitchFamily="34" charset="0"/>
              </a:defRPr>
            </a:lvl5pPr>
            <a:lvl6pPr marL="1203197" indent="-130162" defTabSz="895255" fontAlgn="base">
              <a:spcBef>
                <a:spcPct val="0"/>
              </a:spcBef>
              <a:spcAft>
                <a:spcPct val="0"/>
              </a:spcAft>
              <a:buClr>
                <a:schemeClr val="tx2"/>
              </a:buClr>
              <a:buFont typeface="Arial" charset="0"/>
              <a:buChar char="-"/>
              <a:defRPr sz="1600"/>
            </a:lvl6pPr>
            <a:lvl7pPr marL="1660349" indent="-130162" defTabSz="895255" fontAlgn="base">
              <a:spcBef>
                <a:spcPct val="0"/>
              </a:spcBef>
              <a:spcAft>
                <a:spcPct val="0"/>
              </a:spcAft>
              <a:buClr>
                <a:schemeClr val="tx2"/>
              </a:buClr>
              <a:buFont typeface="Arial" charset="0"/>
              <a:buChar char="-"/>
              <a:defRPr sz="1600"/>
            </a:lvl7pPr>
            <a:lvl8pPr marL="2117501" indent="-130162" defTabSz="895255" fontAlgn="base">
              <a:spcBef>
                <a:spcPct val="0"/>
              </a:spcBef>
              <a:spcAft>
                <a:spcPct val="0"/>
              </a:spcAft>
              <a:buClr>
                <a:schemeClr val="tx2"/>
              </a:buClr>
              <a:buFont typeface="Arial" charset="0"/>
              <a:buChar char="-"/>
              <a:defRPr sz="1600"/>
            </a:lvl8pPr>
            <a:lvl9pPr marL="2574652" indent="-130162" defTabSz="895255" fontAlgn="base">
              <a:spcBef>
                <a:spcPct val="0"/>
              </a:spcBef>
              <a:spcAft>
                <a:spcPct val="0"/>
              </a:spcAft>
              <a:buClr>
                <a:schemeClr val="tx2"/>
              </a:buClr>
              <a:buFont typeface="Arial" charset="0"/>
              <a:buChar char="-"/>
              <a:defRPr sz="1600"/>
            </a:lvl9pPr>
          </a:lstStyle>
          <a:p>
            <a:pPr marL="171450" lvl="0" indent="-171450">
              <a:lnSpc>
                <a:spcPct val="115000"/>
              </a:lnSpc>
              <a:spcBef>
                <a:spcPts val="200"/>
              </a:spcBef>
              <a:spcAft>
                <a:spcPts val="600"/>
              </a:spcAft>
              <a:buFont typeface="Arial" panose="020B0604020202020204" pitchFamily="34" charset="0"/>
              <a:buChar char="•"/>
              <a:tabLst>
                <a:tab pos="457200" algn="l"/>
              </a:tabLst>
            </a:pPr>
            <a:r>
              <a:rPr lang="sv-SE" sz="1300" dirty="0"/>
              <a:t>B</a:t>
            </a:r>
            <a:r>
              <a:rPr lang="sv-SE" sz="1300" dirty="0">
                <a:effectLst/>
              </a:rPr>
              <a:t>eskriva </a:t>
            </a:r>
            <a:r>
              <a:rPr lang="sv-SE" sz="1300" b="1" dirty="0">
                <a:effectLst/>
              </a:rPr>
              <a:t>säkra processer och arbetssätt i kunskapsstöd </a:t>
            </a:r>
            <a:r>
              <a:rPr lang="sv-SE" sz="1300" dirty="0">
                <a:effectLst/>
              </a:rPr>
              <a:t>anpassade för programområdet</a:t>
            </a:r>
            <a:r>
              <a:rPr lang="sv-SE" sz="1300" b="1" dirty="0">
                <a:effectLst/>
              </a:rPr>
              <a:t> </a:t>
            </a:r>
          </a:p>
          <a:p>
            <a:pPr marL="171450" indent="-171450">
              <a:lnSpc>
                <a:spcPct val="115000"/>
              </a:lnSpc>
              <a:spcBef>
                <a:spcPts val="200"/>
              </a:spcBef>
              <a:spcAft>
                <a:spcPts val="600"/>
              </a:spcAft>
              <a:buFont typeface="Arial" panose="020B0604020202020204" pitchFamily="34" charset="0"/>
              <a:buChar char="•"/>
              <a:tabLst>
                <a:tab pos="457200" algn="l"/>
              </a:tabLst>
            </a:pPr>
            <a:r>
              <a:rPr lang="sv-SE" sz="1300" b="1" dirty="0">
                <a:effectLst/>
              </a:rPr>
              <a:t>Säkerställa patientsäkerhet i </a:t>
            </a:r>
            <a:r>
              <a:rPr lang="sv-SE" sz="1300" dirty="0">
                <a:effectLst/>
              </a:rPr>
              <a:t>utformningen av </a:t>
            </a:r>
            <a:r>
              <a:rPr lang="sv-SE" sz="1300" b="1" dirty="0">
                <a:effectLst/>
              </a:rPr>
              <a:t>personcentrerade och sammanhållna vårdförlopp</a:t>
            </a:r>
          </a:p>
          <a:p>
            <a:pPr marL="171450" indent="-171450">
              <a:lnSpc>
                <a:spcPct val="115000"/>
              </a:lnSpc>
              <a:spcBef>
                <a:spcPts val="200"/>
              </a:spcBef>
              <a:spcAft>
                <a:spcPts val="600"/>
              </a:spcAft>
              <a:buFont typeface="Arial" panose="020B0604020202020204" pitchFamily="34" charset="0"/>
              <a:buChar char="•"/>
              <a:tabLst>
                <a:tab pos="457200" algn="l"/>
              </a:tabLst>
            </a:pPr>
            <a:r>
              <a:rPr lang="sv-SE" sz="1300" b="1" dirty="0">
                <a:effectLst/>
              </a:rPr>
              <a:t>Uppmärksamma riskmoment </a:t>
            </a:r>
            <a:r>
              <a:rPr lang="sv-SE" sz="1300" dirty="0">
                <a:effectLst/>
              </a:rPr>
              <a:t>i nationella vårdprogram och andra kunskapsstöd </a:t>
            </a:r>
          </a:p>
          <a:p>
            <a:pPr marL="171450" indent="-171450">
              <a:lnSpc>
                <a:spcPct val="115000"/>
              </a:lnSpc>
              <a:spcBef>
                <a:spcPts val="200"/>
              </a:spcBef>
              <a:spcAft>
                <a:spcPts val="600"/>
              </a:spcAft>
              <a:buFont typeface="Arial" panose="020B0604020202020204" pitchFamily="34" charset="0"/>
              <a:buChar char="•"/>
              <a:tabLst>
                <a:tab pos="457200" algn="l"/>
              </a:tabLst>
            </a:pPr>
            <a:r>
              <a:rPr lang="sv-SE" sz="1300" dirty="0">
                <a:effectLst/>
              </a:rPr>
              <a:t>Beskriva och vid behov </a:t>
            </a:r>
            <a:r>
              <a:rPr lang="sv-SE" sz="1300" b="1" dirty="0">
                <a:effectLst/>
              </a:rPr>
              <a:t>anpassa</a:t>
            </a:r>
            <a:r>
              <a:rPr lang="sv-SE" sz="1300" dirty="0">
                <a:effectLst/>
              </a:rPr>
              <a:t> </a:t>
            </a:r>
            <a:r>
              <a:rPr lang="sv-SE" sz="1300" b="1" dirty="0">
                <a:effectLst/>
              </a:rPr>
              <a:t>metoder och verktyg </a:t>
            </a:r>
            <a:r>
              <a:rPr lang="sv-SE" sz="1300" dirty="0">
                <a:effectLst/>
              </a:rPr>
              <a:t>för patientsäkerhet till programområdet </a:t>
            </a:r>
          </a:p>
          <a:p>
            <a:pPr marL="171450" indent="-171450">
              <a:lnSpc>
                <a:spcPct val="115000"/>
              </a:lnSpc>
              <a:spcBef>
                <a:spcPts val="200"/>
              </a:spcBef>
              <a:spcAft>
                <a:spcPts val="600"/>
              </a:spcAft>
              <a:buFont typeface="Arial" panose="020B0604020202020204" pitchFamily="34" charset="0"/>
              <a:buChar char="•"/>
              <a:tabLst>
                <a:tab pos="457200" algn="l"/>
              </a:tabLst>
            </a:pPr>
            <a:r>
              <a:rPr lang="sv-SE" sz="1300" b="1" dirty="0">
                <a:effectLst/>
              </a:rPr>
              <a:t>Sprida kunskap om och bidra till implementering </a:t>
            </a:r>
            <a:r>
              <a:rPr lang="sv-SE" sz="1300" dirty="0">
                <a:effectLst/>
              </a:rPr>
              <a:t>av för programområdet anpassade verktyg och säkra processer</a:t>
            </a:r>
          </a:p>
        </p:txBody>
      </p:sp>
      <p:sp>
        <p:nvSpPr>
          <p:cNvPr id="93" name="Rektangel: rundade hörn 21">
            <a:extLst>
              <a:ext uri="{FF2B5EF4-FFF2-40B4-BE49-F238E27FC236}">
                <a16:creationId xmlns:a16="http://schemas.microsoft.com/office/drawing/2014/main" id="{28320CA7-4356-479E-821E-D499BF07208F}"/>
              </a:ext>
            </a:extLst>
          </p:cNvPr>
          <p:cNvSpPr/>
          <p:nvPr/>
        </p:nvSpPr>
        <p:spPr>
          <a:xfrm>
            <a:off x="381444" y="2024590"/>
            <a:ext cx="2173868" cy="1322399"/>
          </a:xfrm>
          <a:prstGeom prst="homePlate">
            <a:avLst>
              <a:gd name="adj" fmla="val 12154"/>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a:spcAft>
                <a:spcPts val="1100"/>
              </a:spcAft>
            </a:pPr>
            <a:r>
              <a:rPr lang="sv-SE" sz="1300" dirty="0">
                <a:solidFill>
                  <a:schemeClr val="bg1"/>
                </a:solidFill>
              </a:rPr>
              <a:t>Arbeta med </a:t>
            </a:r>
            <a:r>
              <a:rPr lang="sv-SE" sz="1300" b="1" dirty="0">
                <a:solidFill>
                  <a:schemeClr val="bg1"/>
                </a:solidFill>
              </a:rPr>
              <a:t>kunskapsstöd</a:t>
            </a:r>
            <a:r>
              <a:rPr lang="sv-SE" sz="1300" dirty="0">
                <a:solidFill>
                  <a:schemeClr val="bg1"/>
                </a:solidFill>
              </a:rPr>
              <a:t> för </a:t>
            </a:r>
            <a:r>
              <a:rPr lang="sv-SE" sz="1300" b="1" dirty="0">
                <a:solidFill>
                  <a:schemeClr val="bg1"/>
                </a:solidFill>
              </a:rPr>
              <a:t>jämlik hälsa och vård</a:t>
            </a:r>
            <a:r>
              <a:rPr lang="sv-SE" sz="1300" dirty="0">
                <a:solidFill>
                  <a:schemeClr val="bg1"/>
                </a:solidFill>
              </a:rPr>
              <a:t>, till exempel behandlings-rekommendationer samt personcentrerade och sammanhållna vårdförlopp</a:t>
            </a:r>
          </a:p>
        </p:txBody>
      </p:sp>
      <p:sp>
        <p:nvSpPr>
          <p:cNvPr id="53" name="Rektangel: rundade hörn 21">
            <a:extLst>
              <a:ext uri="{FF2B5EF4-FFF2-40B4-BE49-F238E27FC236}">
                <a16:creationId xmlns:a16="http://schemas.microsoft.com/office/drawing/2014/main" id="{732C0D09-EEC3-4D15-8274-180F3BC9054E}"/>
              </a:ext>
            </a:extLst>
          </p:cNvPr>
          <p:cNvSpPr/>
          <p:nvPr/>
        </p:nvSpPr>
        <p:spPr>
          <a:xfrm>
            <a:off x="2706829" y="4870918"/>
            <a:ext cx="1955630" cy="676697"/>
          </a:xfrm>
          <a:prstGeom prst="rect">
            <a:avLst/>
          </a:prstGeom>
          <a:solidFill>
            <a:schemeClr val="accent2"/>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b="1" dirty="0">
              <a:solidFill>
                <a:schemeClr val="bg1"/>
              </a:solidFill>
              <a:cs typeface="Calibri" pitchFamily="34" charset="0"/>
            </a:endParaRPr>
          </a:p>
        </p:txBody>
      </p:sp>
      <p:sp>
        <p:nvSpPr>
          <p:cNvPr id="61" name="Rektangel: rundade hörn 21">
            <a:extLst>
              <a:ext uri="{FF2B5EF4-FFF2-40B4-BE49-F238E27FC236}">
                <a16:creationId xmlns:a16="http://schemas.microsoft.com/office/drawing/2014/main" id="{9AA04589-B099-48C6-959E-C1EF4B600A7F}"/>
              </a:ext>
            </a:extLst>
          </p:cNvPr>
          <p:cNvSpPr/>
          <p:nvPr/>
        </p:nvSpPr>
        <p:spPr>
          <a:xfrm>
            <a:off x="381444" y="4870918"/>
            <a:ext cx="2169681" cy="678841"/>
          </a:xfrm>
          <a:prstGeom prst="homePlate">
            <a:avLst>
              <a:gd name="adj" fmla="val 21775"/>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a:lnSpc>
                <a:spcPct val="115000"/>
              </a:lnSpc>
              <a:spcAft>
                <a:spcPts val="1000"/>
              </a:spcAft>
            </a:pPr>
            <a:r>
              <a:rPr lang="sv-SE" sz="1300" b="1" dirty="0">
                <a:solidFill>
                  <a:schemeClr val="bg1"/>
                </a:solidFill>
                <a:effectLst/>
              </a:rPr>
              <a:t>Omvärldsbevaka</a:t>
            </a:r>
          </a:p>
          <a:p>
            <a:pPr>
              <a:lnSpc>
                <a:spcPct val="115000"/>
              </a:lnSpc>
              <a:spcAft>
                <a:spcPts val="1000"/>
              </a:spcAft>
            </a:pPr>
            <a:endParaRPr lang="sv-SE" sz="1300" b="1" dirty="0">
              <a:solidFill>
                <a:schemeClr val="bg1"/>
              </a:solidFill>
              <a:effectLst/>
            </a:endParaRPr>
          </a:p>
        </p:txBody>
      </p:sp>
      <p:sp>
        <p:nvSpPr>
          <p:cNvPr id="62" name="Rektangel: rundade hörn 21">
            <a:extLst>
              <a:ext uri="{FF2B5EF4-FFF2-40B4-BE49-F238E27FC236}">
                <a16:creationId xmlns:a16="http://schemas.microsoft.com/office/drawing/2014/main" id="{A1B2B69D-4038-4E87-82C6-924F87A7EC44}"/>
              </a:ext>
            </a:extLst>
          </p:cNvPr>
          <p:cNvSpPr/>
          <p:nvPr/>
        </p:nvSpPr>
        <p:spPr>
          <a:xfrm>
            <a:off x="2706829" y="5596445"/>
            <a:ext cx="1955628" cy="982076"/>
          </a:xfrm>
          <a:prstGeom prst="rect">
            <a:avLst/>
          </a:prstGeom>
          <a:solidFill>
            <a:schemeClr val="accent2"/>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b="1" dirty="0">
              <a:solidFill>
                <a:schemeClr val="bg1"/>
              </a:solidFill>
              <a:cs typeface="Calibri" pitchFamily="34" charset="0"/>
            </a:endParaRPr>
          </a:p>
        </p:txBody>
      </p:sp>
      <p:sp>
        <p:nvSpPr>
          <p:cNvPr id="68" name="Platshållare för text 74">
            <a:extLst>
              <a:ext uri="{FF2B5EF4-FFF2-40B4-BE49-F238E27FC236}">
                <a16:creationId xmlns:a16="http://schemas.microsoft.com/office/drawing/2014/main" id="{0DEA43CC-B521-4AA9-B71D-E16CE9F3861E}"/>
              </a:ext>
            </a:extLst>
          </p:cNvPr>
          <p:cNvSpPr txBox="1">
            <a:spLocks/>
          </p:cNvSpPr>
          <p:nvPr/>
        </p:nvSpPr>
        <p:spPr bwMode="auto">
          <a:xfrm>
            <a:off x="4757876" y="5586003"/>
            <a:ext cx="7005470" cy="982076"/>
          </a:xfrm>
          <a:prstGeom prst="rect">
            <a:avLst/>
          </a:prstGeom>
          <a:noFill/>
          <a:ln w="9525">
            <a:noFill/>
            <a:miter lim="800000"/>
            <a:headEnd/>
            <a:tailEnd/>
          </a:ln>
        </p:spPr>
        <p:txBody>
          <a:bodyPr vert="horz" wrap="square" lIns="72000" tIns="72000" rIns="72000" bIns="72000" numCol="1" anchor="ctr" anchorCtr="0" compatLnSpc="1">
            <a:prstTxWarp prst="textNoShape">
              <a:avLst/>
            </a:prstTxWarp>
          </a:bodyPr>
          <a:lstStyle>
            <a:defPPr>
              <a:defRPr lang="sv-SE"/>
            </a:defPPr>
            <a:lvl1pPr marL="82550" indent="0" defTabSz="895255" fontAlgn="base">
              <a:spcBef>
                <a:spcPct val="0"/>
              </a:spcBef>
              <a:spcAft>
                <a:spcPts val="300"/>
              </a:spcAft>
              <a:buClr>
                <a:schemeClr val="tx2"/>
              </a:buClr>
              <a:defRPr sz="1000">
                <a:cs typeface="Calibri" pitchFamily="34" charset="0"/>
              </a:defRPr>
            </a:lvl1pPr>
            <a:lvl2pPr marL="193655" indent="-192067" defTabSz="895255" fontAlgn="base">
              <a:spcBef>
                <a:spcPct val="0"/>
              </a:spcBef>
              <a:spcAft>
                <a:spcPts val="300"/>
              </a:spcAft>
              <a:buClr>
                <a:schemeClr val="accent4"/>
              </a:buClr>
              <a:buChar char="•"/>
              <a:defRPr sz="1600">
                <a:latin typeface="Calibri" pitchFamily="34" charset="0"/>
                <a:cs typeface="Calibri" pitchFamily="34" charset="0"/>
              </a:defRPr>
            </a:lvl2pPr>
            <a:lvl3pPr marL="361950" indent="-180975" defTabSz="895255" fontAlgn="base">
              <a:spcBef>
                <a:spcPct val="0"/>
              </a:spcBef>
              <a:spcAft>
                <a:spcPts val="300"/>
              </a:spcAft>
              <a:buClr>
                <a:schemeClr val="accent4"/>
              </a:buClr>
              <a:buFont typeface="Arial" charset="0"/>
              <a:buChar char="–"/>
              <a:defRPr sz="1600">
                <a:latin typeface="Calibri" pitchFamily="34" charset="0"/>
                <a:cs typeface="Calibri" pitchFamily="34" charset="0"/>
              </a:defRPr>
            </a:lvl3pPr>
            <a:lvl4pPr marL="534988" indent="-173038" defTabSz="895255" fontAlgn="base">
              <a:spcBef>
                <a:spcPct val="0"/>
              </a:spcBef>
              <a:spcAft>
                <a:spcPts val="300"/>
              </a:spcAft>
              <a:buClr>
                <a:schemeClr val="accent4"/>
              </a:buClr>
              <a:buFont typeface="Arial" pitchFamily="34" charset="0"/>
              <a:buChar char="•"/>
              <a:defRPr sz="1600">
                <a:latin typeface="Calibri" pitchFamily="34" charset="0"/>
                <a:cs typeface="Calibri" pitchFamily="34" charset="0"/>
              </a:defRPr>
            </a:lvl4pPr>
            <a:lvl5pPr marL="715963" indent="-180975" defTabSz="895255" fontAlgn="base">
              <a:spcBef>
                <a:spcPct val="0"/>
              </a:spcBef>
              <a:spcAft>
                <a:spcPts val="300"/>
              </a:spcAft>
              <a:buClr>
                <a:schemeClr val="accent4"/>
              </a:buClr>
              <a:buFont typeface="Arial" charset="0"/>
              <a:buChar char="-"/>
              <a:defRPr sz="1600">
                <a:latin typeface="Calibri" pitchFamily="34" charset="0"/>
                <a:cs typeface="Calibri" pitchFamily="34" charset="0"/>
              </a:defRPr>
            </a:lvl5pPr>
            <a:lvl6pPr marL="1203197" indent="-130162" defTabSz="895255" fontAlgn="base">
              <a:spcBef>
                <a:spcPct val="0"/>
              </a:spcBef>
              <a:spcAft>
                <a:spcPct val="0"/>
              </a:spcAft>
              <a:buClr>
                <a:schemeClr val="tx2"/>
              </a:buClr>
              <a:buFont typeface="Arial" charset="0"/>
              <a:buChar char="-"/>
              <a:defRPr sz="1600"/>
            </a:lvl6pPr>
            <a:lvl7pPr marL="1660349" indent="-130162" defTabSz="895255" fontAlgn="base">
              <a:spcBef>
                <a:spcPct val="0"/>
              </a:spcBef>
              <a:spcAft>
                <a:spcPct val="0"/>
              </a:spcAft>
              <a:buClr>
                <a:schemeClr val="tx2"/>
              </a:buClr>
              <a:buFont typeface="Arial" charset="0"/>
              <a:buChar char="-"/>
              <a:defRPr sz="1600"/>
            </a:lvl7pPr>
            <a:lvl8pPr marL="2117501" indent="-130162" defTabSz="895255" fontAlgn="base">
              <a:spcBef>
                <a:spcPct val="0"/>
              </a:spcBef>
              <a:spcAft>
                <a:spcPct val="0"/>
              </a:spcAft>
              <a:buClr>
                <a:schemeClr val="tx2"/>
              </a:buClr>
              <a:buFont typeface="Arial" charset="0"/>
              <a:buChar char="-"/>
              <a:defRPr sz="1600"/>
            </a:lvl8pPr>
            <a:lvl9pPr marL="2574652" indent="-130162" defTabSz="895255" fontAlgn="base">
              <a:spcBef>
                <a:spcPct val="0"/>
              </a:spcBef>
              <a:spcAft>
                <a:spcPct val="0"/>
              </a:spcAft>
              <a:buClr>
                <a:schemeClr val="tx2"/>
              </a:buClr>
              <a:buFont typeface="Arial" charset="0"/>
              <a:buChar char="-"/>
              <a:defRPr sz="1600"/>
            </a:lvl9pPr>
          </a:lstStyle>
          <a:p>
            <a:pPr marL="171450" lvl="0" indent="-171450">
              <a:lnSpc>
                <a:spcPct val="115000"/>
              </a:lnSpc>
              <a:spcBef>
                <a:spcPts val="200"/>
              </a:spcBef>
              <a:spcAft>
                <a:spcPts val="600"/>
              </a:spcAft>
              <a:buFont typeface="Arial" panose="020B0604020202020204" pitchFamily="34" charset="0"/>
              <a:buChar char="•"/>
              <a:tabLst>
                <a:tab pos="457200" algn="l"/>
              </a:tabLst>
            </a:pPr>
            <a:r>
              <a:rPr lang="sv-SE" sz="1300" dirty="0">
                <a:effectLst/>
              </a:rPr>
              <a:t>Bidra till </a:t>
            </a:r>
            <a:r>
              <a:rPr lang="sv-SE" sz="1300" b="1" dirty="0">
                <a:effectLst/>
              </a:rPr>
              <a:t>utveckling av indikatorer och uppföljning </a:t>
            </a:r>
            <a:r>
              <a:rPr lang="sv-SE" sz="1300" dirty="0">
                <a:effectLst/>
              </a:rPr>
              <a:t>av patientsäkerhet inom programområdet</a:t>
            </a:r>
          </a:p>
          <a:p>
            <a:pPr marL="171450" indent="-171450">
              <a:lnSpc>
                <a:spcPct val="115000"/>
              </a:lnSpc>
              <a:spcBef>
                <a:spcPts val="200"/>
              </a:spcBef>
              <a:spcAft>
                <a:spcPts val="600"/>
              </a:spcAft>
              <a:buFont typeface="Arial" panose="020B0604020202020204" pitchFamily="34" charset="0"/>
              <a:buChar char="•"/>
              <a:tabLst>
                <a:tab pos="457200" algn="l"/>
              </a:tabLst>
            </a:pPr>
            <a:r>
              <a:rPr lang="sv-SE" sz="1300" b="1" dirty="0">
                <a:solidFill>
                  <a:srgbClr val="000000"/>
                </a:solidFill>
                <a:effectLst/>
              </a:rPr>
              <a:t>Samverka med olika NSG </a:t>
            </a:r>
            <a:r>
              <a:rPr lang="sv-SE" sz="1300" dirty="0">
                <a:solidFill>
                  <a:srgbClr val="000000"/>
                </a:solidFill>
                <a:effectLst/>
              </a:rPr>
              <a:t>för att stärka uppföljning av patientsäkerheten</a:t>
            </a:r>
          </a:p>
        </p:txBody>
      </p:sp>
      <p:sp>
        <p:nvSpPr>
          <p:cNvPr id="70" name="Rectangle 69">
            <a:extLst>
              <a:ext uri="{FF2B5EF4-FFF2-40B4-BE49-F238E27FC236}">
                <a16:creationId xmlns:a16="http://schemas.microsoft.com/office/drawing/2014/main" id="{B4991A02-FE82-4EB5-897B-715F1C5B8D03}"/>
              </a:ext>
            </a:extLst>
          </p:cNvPr>
          <p:cNvSpPr/>
          <p:nvPr/>
        </p:nvSpPr>
        <p:spPr>
          <a:xfrm>
            <a:off x="2702067" y="5701310"/>
            <a:ext cx="1948053" cy="768993"/>
          </a:xfrm>
          <a:prstGeom prst="rect">
            <a:avLst/>
          </a:prstGeom>
        </p:spPr>
        <p:txBody>
          <a:bodyPr wrap="square" anchor="ctr">
            <a:spAutoFit/>
          </a:bodyPr>
          <a:lstStyle/>
          <a:p>
            <a:pPr>
              <a:lnSpc>
                <a:spcPct val="115000"/>
              </a:lnSpc>
            </a:pPr>
            <a:r>
              <a:rPr lang="sv-SE" sz="1300" dirty="0">
                <a:solidFill>
                  <a:schemeClr val="bg1"/>
                </a:solidFill>
                <a:effectLst/>
              </a:rPr>
              <a:t>Föreslå hur </a:t>
            </a:r>
            <a:r>
              <a:rPr lang="sv-SE" sz="1300" b="1" dirty="0">
                <a:solidFill>
                  <a:schemeClr val="bg1"/>
                </a:solidFill>
                <a:effectLst/>
              </a:rPr>
              <a:t>uppföljning</a:t>
            </a:r>
            <a:r>
              <a:rPr lang="sv-SE" sz="1300" dirty="0">
                <a:solidFill>
                  <a:schemeClr val="bg1"/>
                </a:solidFill>
                <a:effectLst/>
              </a:rPr>
              <a:t> av patientsäkerhet ska möjliggöras</a:t>
            </a:r>
          </a:p>
        </p:txBody>
      </p:sp>
      <p:sp>
        <p:nvSpPr>
          <p:cNvPr id="72" name="Rektangel: rundade hörn 21">
            <a:extLst>
              <a:ext uri="{FF2B5EF4-FFF2-40B4-BE49-F238E27FC236}">
                <a16:creationId xmlns:a16="http://schemas.microsoft.com/office/drawing/2014/main" id="{83DD3C81-6EDB-4D41-9F19-F07B3D39BDF6}"/>
              </a:ext>
            </a:extLst>
          </p:cNvPr>
          <p:cNvSpPr/>
          <p:nvPr/>
        </p:nvSpPr>
        <p:spPr>
          <a:xfrm>
            <a:off x="381444" y="5596445"/>
            <a:ext cx="2169681" cy="982076"/>
          </a:xfrm>
          <a:prstGeom prst="homePlate">
            <a:avLst>
              <a:gd name="adj" fmla="val 14251"/>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a:lnSpc>
                <a:spcPct val="115000"/>
              </a:lnSpc>
              <a:spcAft>
                <a:spcPts val="1000"/>
              </a:spcAft>
            </a:pPr>
            <a:r>
              <a:rPr lang="sv-SE" sz="1300" dirty="0">
                <a:solidFill>
                  <a:schemeClr val="bg1"/>
                </a:solidFill>
                <a:effectLst/>
              </a:rPr>
              <a:t>Bidra i arbetet med hur relevanta </a:t>
            </a:r>
            <a:r>
              <a:rPr lang="sv-SE" sz="1300" b="1" dirty="0">
                <a:solidFill>
                  <a:schemeClr val="bg1"/>
                </a:solidFill>
                <a:effectLst/>
              </a:rPr>
              <a:t>nationella kvalitetsregister utvecklas </a:t>
            </a:r>
            <a:r>
              <a:rPr lang="sv-SE" sz="1300" dirty="0">
                <a:solidFill>
                  <a:schemeClr val="bg1"/>
                </a:solidFill>
                <a:effectLst/>
              </a:rPr>
              <a:t>och</a:t>
            </a:r>
            <a:r>
              <a:rPr lang="sv-SE" sz="1300" b="1" dirty="0">
                <a:solidFill>
                  <a:schemeClr val="bg1"/>
                </a:solidFill>
                <a:effectLst/>
              </a:rPr>
              <a:t> används</a:t>
            </a:r>
          </a:p>
        </p:txBody>
      </p:sp>
      <p:sp>
        <p:nvSpPr>
          <p:cNvPr id="113" name="TextBox 112">
            <a:extLst>
              <a:ext uri="{FF2B5EF4-FFF2-40B4-BE49-F238E27FC236}">
                <a16:creationId xmlns:a16="http://schemas.microsoft.com/office/drawing/2014/main" id="{FCC4AC7E-7271-4C15-B4E5-5D54011593B4}"/>
              </a:ext>
            </a:extLst>
          </p:cNvPr>
          <p:cNvSpPr txBox="1"/>
          <p:nvPr/>
        </p:nvSpPr>
        <p:spPr>
          <a:xfrm>
            <a:off x="4665516" y="929938"/>
            <a:ext cx="2178054" cy="292388"/>
          </a:xfrm>
          <a:prstGeom prst="rect">
            <a:avLst/>
          </a:prstGeom>
          <a:noFill/>
        </p:spPr>
        <p:txBody>
          <a:bodyPr wrap="square" rtlCol="0">
            <a:spAutoFit/>
          </a:bodyPr>
          <a:lstStyle/>
          <a:p>
            <a:r>
              <a:rPr lang="sv-SE" sz="1300" b="1" dirty="0"/>
              <a:t>Exempel på aktiviteter:</a:t>
            </a:r>
          </a:p>
        </p:txBody>
      </p:sp>
      <p:sp>
        <p:nvSpPr>
          <p:cNvPr id="114" name="Platshållare för text 74">
            <a:extLst>
              <a:ext uri="{FF2B5EF4-FFF2-40B4-BE49-F238E27FC236}">
                <a16:creationId xmlns:a16="http://schemas.microsoft.com/office/drawing/2014/main" id="{F1DF24BE-8B29-4361-B28E-3607034CC5E2}"/>
              </a:ext>
            </a:extLst>
          </p:cNvPr>
          <p:cNvSpPr txBox="1">
            <a:spLocks/>
          </p:cNvSpPr>
          <p:nvPr/>
        </p:nvSpPr>
        <p:spPr bwMode="auto">
          <a:xfrm>
            <a:off x="4671982" y="4870918"/>
            <a:ext cx="7252514" cy="674127"/>
          </a:xfrm>
          <a:prstGeom prst="rect">
            <a:avLst/>
          </a:prstGeom>
          <a:noFill/>
          <a:ln w="9525">
            <a:noFill/>
            <a:miter lim="800000"/>
            <a:headEnd/>
            <a:tailEnd/>
          </a:ln>
        </p:spPr>
        <p:txBody>
          <a:bodyPr vert="horz" wrap="square" lIns="72000" tIns="72000" rIns="72000" bIns="72000" numCol="1" anchor="ctr" anchorCtr="0" compatLnSpc="1">
            <a:prstTxWarp prst="textNoShape">
              <a:avLst/>
            </a:prstTxWarp>
          </a:bodyPr>
          <a:lstStyle>
            <a:defPPr>
              <a:defRPr lang="sv-SE"/>
            </a:defPPr>
            <a:lvl1pPr marL="82550" indent="0" defTabSz="895255" fontAlgn="base">
              <a:spcBef>
                <a:spcPct val="0"/>
              </a:spcBef>
              <a:spcAft>
                <a:spcPts val="300"/>
              </a:spcAft>
              <a:buClr>
                <a:schemeClr val="tx2"/>
              </a:buClr>
              <a:defRPr sz="1000">
                <a:cs typeface="Calibri" pitchFamily="34" charset="0"/>
              </a:defRPr>
            </a:lvl1pPr>
            <a:lvl2pPr marL="193655" indent="-192067" defTabSz="895255" fontAlgn="base">
              <a:spcBef>
                <a:spcPct val="0"/>
              </a:spcBef>
              <a:spcAft>
                <a:spcPts val="300"/>
              </a:spcAft>
              <a:buClr>
                <a:schemeClr val="accent4"/>
              </a:buClr>
              <a:buChar char="•"/>
              <a:defRPr sz="1600">
                <a:latin typeface="Calibri" pitchFamily="34" charset="0"/>
                <a:cs typeface="Calibri" pitchFamily="34" charset="0"/>
              </a:defRPr>
            </a:lvl2pPr>
            <a:lvl3pPr marL="361950" indent="-180975" defTabSz="895255" fontAlgn="base">
              <a:spcBef>
                <a:spcPct val="0"/>
              </a:spcBef>
              <a:spcAft>
                <a:spcPts val="300"/>
              </a:spcAft>
              <a:buClr>
                <a:schemeClr val="accent4"/>
              </a:buClr>
              <a:buFont typeface="Arial" charset="0"/>
              <a:buChar char="–"/>
              <a:defRPr sz="1600">
                <a:latin typeface="Calibri" pitchFamily="34" charset="0"/>
                <a:cs typeface="Calibri" pitchFamily="34" charset="0"/>
              </a:defRPr>
            </a:lvl3pPr>
            <a:lvl4pPr marL="534988" indent="-173038" defTabSz="895255" fontAlgn="base">
              <a:spcBef>
                <a:spcPct val="0"/>
              </a:spcBef>
              <a:spcAft>
                <a:spcPts val="300"/>
              </a:spcAft>
              <a:buClr>
                <a:schemeClr val="accent4"/>
              </a:buClr>
              <a:buFont typeface="Arial" pitchFamily="34" charset="0"/>
              <a:buChar char="•"/>
              <a:defRPr sz="1600">
                <a:latin typeface="Calibri" pitchFamily="34" charset="0"/>
                <a:cs typeface="Calibri" pitchFamily="34" charset="0"/>
              </a:defRPr>
            </a:lvl4pPr>
            <a:lvl5pPr marL="715963" indent="-180975" defTabSz="895255" fontAlgn="base">
              <a:spcBef>
                <a:spcPct val="0"/>
              </a:spcBef>
              <a:spcAft>
                <a:spcPts val="300"/>
              </a:spcAft>
              <a:buClr>
                <a:schemeClr val="accent4"/>
              </a:buClr>
              <a:buFont typeface="Arial" charset="0"/>
              <a:buChar char="-"/>
              <a:defRPr sz="1600">
                <a:latin typeface="Calibri" pitchFamily="34" charset="0"/>
                <a:cs typeface="Calibri" pitchFamily="34" charset="0"/>
              </a:defRPr>
            </a:lvl5pPr>
            <a:lvl6pPr marL="1203197" indent="-130162" defTabSz="895255" fontAlgn="base">
              <a:spcBef>
                <a:spcPct val="0"/>
              </a:spcBef>
              <a:spcAft>
                <a:spcPct val="0"/>
              </a:spcAft>
              <a:buClr>
                <a:schemeClr val="tx2"/>
              </a:buClr>
              <a:buFont typeface="Arial" charset="0"/>
              <a:buChar char="-"/>
              <a:defRPr sz="1600"/>
            </a:lvl6pPr>
            <a:lvl7pPr marL="1660349" indent="-130162" defTabSz="895255" fontAlgn="base">
              <a:spcBef>
                <a:spcPct val="0"/>
              </a:spcBef>
              <a:spcAft>
                <a:spcPct val="0"/>
              </a:spcAft>
              <a:buClr>
                <a:schemeClr val="tx2"/>
              </a:buClr>
              <a:buFont typeface="Arial" charset="0"/>
              <a:buChar char="-"/>
              <a:defRPr sz="1600"/>
            </a:lvl7pPr>
            <a:lvl8pPr marL="2117501" indent="-130162" defTabSz="895255" fontAlgn="base">
              <a:spcBef>
                <a:spcPct val="0"/>
              </a:spcBef>
              <a:spcAft>
                <a:spcPct val="0"/>
              </a:spcAft>
              <a:buClr>
                <a:schemeClr val="tx2"/>
              </a:buClr>
              <a:buFont typeface="Arial" charset="0"/>
              <a:buChar char="-"/>
              <a:defRPr sz="1600"/>
            </a:lvl8pPr>
            <a:lvl9pPr marL="2574652" indent="-130162" defTabSz="895255" fontAlgn="base">
              <a:spcBef>
                <a:spcPct val="0"/>
              </a:spcBef>
              <a:spcAft>
                <a:spcPct val="0"/>
              </a:spcAft>
              <a:buClr>
                <a:schemeClr val="tx2"/>
              </a:buClr>
              <a:buFont typeface="Arial" charset="0"/>
              <a:buChar char="-"/>
              <a:defRPr sz="1600"/>
            </a:lvl9pPr>
          </a:lstStyle>
          <a:p>
            <a:pPr marL="254000" indent="-171450">
              <a:lnSpc>
                <a:spcPct val="115000"/>
              </a:lnSpc>
              <a:spcAft>
                <a:spcPts val="700"/>
              </a:spcAft>
              <a:buFont typeface="Arial" panose="020B0604020202020204" pitchFamily="34" charset="0"/>
              <a:buChar char="•"/>
            </a:pPr>
            <a:r>
              <a:rPr lang="sv-SE" sz="1300" b="1" dirty="0"/>
              <a:t>Definiera </a:t>
            </a:r>
            <a:r>
              <a:rPr lang="sv-SE" sz="1300" dirty="0"/>
              <a:t>patientsäkerhetsaspekter som ska ingå i </a:t>
            </a:r>
            <a:r>
              <a:rPr lang="sv-SE" sz="1300" b="1" dirty="0"/>
              <a:t>omvärldsbevakningen </a:t>
            </a:r>
            <a:r>
              <a:rPr lang="sv-SE" sz="1300" dirty="0"/>
              <a:t>inom programområdet</a:t>
            </a:r>
          </a:p>
          <a:p>
            <a:pPr marL="254000" indent="-171450">
              <a:lnSpc>
                <a:spcPct val="115000"/>
              </a:lnSpc>
              <a:spcAft>
                <a:spcPts val="700"/>
              </a:spcAft>
              <a:buFont typeface="Arial" panose="020B0604020202020204" pitchFamily="34" charset="0"/>
              <a:buChar char="•"/>
            </a:pPr>
            <a:r>
              <a:rPr lang="sv-SE" sz="1300" b="1" dirty="0"/>
              <a:t>Genomföra omvärldsbevakning </a:t>
            </a:r>
            <a:r>
              <a:rPr lang="sv-SE" sz="1300" dirty="0"/>
              <a:t>som omfattar dessa aspekter</a:t>
            </a:r>
          </a:p>
        </p:txBody>
      </p:sp>
      <p:sp>
        <p:nvSpPr>
          <p:cNvPr id="115" name="Rectangle 114">
            <a:extLst>
              <a:ext uri="{FF2B5EF4-FFF2-40B4-BE49-F238E27FC236}">
                <a16:creationId xmlns:a16="http://schemas.microsoft.com/office/drawing/2014/main" id="{68229B2E-8F26-4898-A84D-4993944A16FF}"/>
              </a:ext>
            </a:extLst>
          </p:cNvPr>
          <p:cNvSpPr/>
          <p:nvPr/>
        </p:nvSpPr>
        <p:spPr>
          <a:xfrm>
            <a:off x="2702068" y="4828023"/>
            <a:ext cx="1948053" cy="768993"/>
          </a:xfrm>
          <a:prstGeom prst="rect">
            <a:avLst/>
          </a:prstGeom>
        </p:spPr>
        <p:txBody>
          <a:bodyPr wrap="square" anchor="ctr">
            <a:spAutoFit/>
          </a:bodyPr>
          <a:lstStyle/>
          <a:p>
            <a:pPr>
              <a:lnSpc>
                <a:spcPct val="115000"/>
              </a:lnSpc>
            </a:pPr>
            <a:r>
              <a:rPr lang="sv-SE" sz="1300" dirty="0">
                <a:solidFill>
                  <a:schemeClr val="bg1"/>
                </a:solidFill>
              </a:rPr>
              <a:t>Omvärldsbevaka för att identifiera</a:t>
            </a:r>
            <a:r>
              <a:rPr lang="sv-SE" sz="1300" b="1" dirty="0">
                <a:solidFill>
                  <a:schemeClr val="bg1"/>
                </a:solidFill>
              </a:rPr>
              <a:t> möjligheter </a:t>
            </a:r>
            <a:r>
              <a:rPr lang="sv-SE" sz="1300" dirty="0">
                <a:solidFill>
                  <a:schemeClr val="bg1"/>
                </a:solidFill>
              </a:rPr>
              <a:t>och</a:t>
            </a:r>
            <a:r>
              <a:rPr lang="sv-SE" sz="1300" b="1" dirty="0">
                <a:solidFill>
                  <a:schemeClr val="bg1"/>
                </a:solidFill>
              </a:rPr>
              <a:t> risker</a:t>
            </a:r>
            <a:endParaRPr lang="sv-SE" sz="1300" b="1" dirty="0">
              <a:solidFill>
                <a:schemeClr val="bg1"/>
              </a:solidFill>
              <a:effectLst/>
            </a:endParaRPr>
          </a:p>
        </p:txBody>
      </p:sp>
      <p:sp>
        <p:nvSpPr>
          <p:cNvPr id="137" name="Platshållare för text 74">
            <a:extLst>
              <a:ext uri="{FF2B5EF4-FFF2-40B4-BE49-F238E27FC236}">
                <a16:creationId xmlns:a16="http://schemas.microsoft.com/office/drawing/2014/main" id="{3AF2CAE0-02ED-4642-BABA-D558D3F72FC3}"/>
              </a:ext>
            </a:extLst>
          </p:cNvPr>
          <p:cNvSpPr txBox="1">
            <a:spLocks/>
          </p:cNvSpPr>
          <p:nvPr/>
        </p:nvSpPr>
        <p:spPr bwMode="auto">
          <a:xfrm>
            <a:off x="4757876" y="3391454"/>
            <a:ext cx="7167088" cy="1427701"/>
          </a:xfrm>
          <a:prstGeom prst="rect">
            <a:avLst/>
          </a:prstGeom>
          <a:noFill/>
          <a:ln w="9525">
            <a:noFill/>
            <a:miter lim="800000"/>
            <a:headEnd/>
            <a:tailEnd/>
          </a:ln>
        </p:spPr>
        <p:txBody>
          <a:bodyPr vert="horz" wrap="square" lIns="72000" tIns="72000" rIns="72000" bIns="72000" numCol="1" anchor="ctr" anchorCtr="0" compatLnSpc="1">
            <a:prstTxWarp prst="textNoShape">
              <a:avLst/>
            </a:prstTxWarp>
          </a:bodyPr>
          <a:lstStyle>
            <a:defPPr>
              <a:defRPr lang="sv-SE"/>
            </a:defPPr>
            <a:lvl1pPr marL="82550" indent="0" defTabSz="895255" fontAlgn="base">
              <a:spcBef>
                <a:spcPct val="0"/>
              </a:spcBef>
              <a:spcAft>
                <a:spcPts val="300"/>
              </a:spcAft>
              <a:buClr>
                <a:schemeClr val="tx2"/>
              </a:buClr>
              <a:defRPr sz="1000">
                <a:cs typeface="Calibri" pitchFamily="34" charset="0"/>
              </a:defRPr>
            </a:lvl1pPr>
            <a:lvl2pPr marL="193655" indent="-192067" defTabSz="895255" fontAlgn="base">
              <a:spcBef>
                <a:spcPct val="0"/>
              </a:spcBef>
              <a:spcAft>
                <a:spcPts val="300"/>
              </a:spcAft>
              <a:buClr>
                <a:schemeClr val="accent4"/>
              </a:buClr>
              <a:buChar char="•"/>
              <a:defRPr sz="1600">
                <a:latin typeface="Calibri" pitchFamily="34" charset="0"/>
                <a:cs typeface="Calibri" pitchFamily="34" charset="0"/>
              </a:defRPr>
            </a:lvl2pPr>
            <a:lvl3pPr marL="361950" indent="-180975" defTabSz="895255" fontAlgn="base">
              <a:spcBef>
                <a:spcPct val="0"/>
              </a:spcBef>
              <a:spcAft>
                <a:spcPts val="300"/>
              </a:spcAft>
              <a:buClr>
                <a:schemeClr val="accent4"/>
              </a:buClr>
              <a:buFont typeface="Arial" charset="0"/>
              <a:buChar char="–"/>
              <a:defRPr sz="1600">
                <a:latin typeface="Calibri" pitchFamily="34" charset="0"/>
                <a:cs typeface="Calibri" pitchFamily="34" charset="0"/>
              </a:defRPr>
            </a:lvl3pPr>
            <a:lvl4pPr marL="534988" indent="-173038" defTabSz="895255" fontAlgn="base">
              <a:spcBef>
                <a:spcPct val="0"/>
              </a:spcBef>
              <a:spcAft>
                <a:spcPts val="300"/>
              </a:spcAft>
              <a:buClr>
                <a:schemeClr val="accent4"/>
              </a:buClr>
              <a:buFont typeface="Arial" pitchFamily="34" charset="0"/>
              <a:buChar char="•"/>
              <a:defRPr sz="1600">
                <a:latin typeface="Calibri" pitchFamily="34" charset="0"/>
                <a:cs typeface="Calibri" pitchFamily="34" charset="0"/>
              </a:defRPr>
            </a:lvl4pPr>
            <a:lvl5pPr marL="715963" indent="-180975" defTabSz="895255" fontAlgn="base">
              <a:spcBef>
                <a:spcPct val="0"/>
              </a:spcBef>
              <a:spcAft>
                <a:spcPts val="300"/>
              </a:spcAft>
              <a:buClr>
                <a:schemeClr val="accent4"/>
              </a:buClr>
              <a:buFont typeface="Arial" charset="0"/>
              <a:buChar char="-"/>
              <a:defRPr sz="1600">
                <a:latin typeface="Calibri" pitchFamily="34" charset="0"/>
                <a:cs typeface="Calibri" pitchFamily="34" charset="0"/>
              </a:defRPr>
            </a:lvl5pPr>
            <a:lvl6pPr marL="1203197" indent="-130162" defTabSz="895255" fontAlgn="base">
              <a:spcBef>
                <a:spcPct val="0"/>
              </a:spcBef>
              <a:spcAft>
                <a:spcPct val="0"/>
              </a:spcAft>
              <a:buClr>
                <a:schemeClr val="tx2"/>
              </a:buClr>
              <a:buFont typeface="Arial" charset="0"/>
              <a:buChar char="-"/>
              <a:defRPr sz="1600"/>
            </a:lvl6pPr>
            <a:lvl7pPr marL="1660349" indent="-130162" defTabSz="895255" fontAlgn="base">
              <a:spcBef>
                <a:spcPct val="0"/>
              </a:spcBef>
              <a:spcAft>
                <a:spcPct val="0"/>
              </a:spcAft>
              <a:buClr>
                <a:schemeClr val="tx2"/>
              </a:buClr>
              <a:buFont typeface="Arial" charset="0"/>
              <a:buChar char="-"/>
              <a:defRPr sz="1600"/>
            </a:lvl7pPr>
            <a:lvl8pPr marL="2117501" indent="-130162" defTabSz="895255" fontAlgn="base">
              <a:spcBef>
                <a:spcPct val="0"/>
              </a:spcBef>
              <a:spcAft>
                <a:spcPct val="0"/>
              </a:spcAft>
              <a:buClr>
                <a:schemeClr val="tx2"/>
              </a:buClr>
              <a:buFont typeface="Arial" charset="0"/>
              <a:buChar char="-"/>
              <a:defRPr sz="1600"/>
            </a:lvl8pPr>
            <a:lvl9pPr marL="2574652" indent="-130162" defTabSz="895255" fontAlgn="base">
              <a:spcBef>
                <a:spcPct val="0"/>
              </a:spcBef>
              <a:spcAft>
                <a:spcPct val="0"/>
              </a:spcAft>
              <a:buClr>
                <a:schemeClr val="tx2"/>
              </a:buClr>
              <a:buFont typeface="Arial" charset="0"/>
              <a:buChar char="-"/>
              <a:defRPr sz="1600"/>
            </a:lvl9pPr>
          </a:lstStyle>
          <a:p>
            <a:pPr marL="171450" indent="-171450">
              <a:lnSpc>
                <a:spcPct val="115000"/>
              </a:lnSpc>
              <a:spcBef>
                <a:spcPts val="200"/>
              </a:spcBef>
              <a:spcAft>
                <a:spcPts val="600"/>
              </a:spcAft>
              <a:buFont typeface="Arial" panose="020B0604020202020204" pitchFamily="34" charset="0"/>
              <a:buChar char="•"/>
              <a:tabLst>
                <a:tab pos="457200" algn="l"/>
              </a:tabLst>
            </a:pPr>
            <a:r>
              <a:rPr lang="sv-SE" sz="1300" dirty="0">
                <a:effectLst/>
              </a:rPr>
              <a:t>Identifiera behov av </a:t>
            </a:r>
            <a:r>
              <a:rPr lang="sv-SE" sz="1300" b="1" dirty="0">
                <a:effectLst/>
              </a:rPr>
              <a:t>kunskapsstöd för patientsäkerhetsarbetet </a:t>
            </a:r>
            <a:r>
              <a:rPr lang="sv-SE" sz="1300" dirty="0">
                <a:effectLst/>
              </a:rPr>
              <a:t>genom behovs- och gapanalyser</a:t>
            </a:r>
          </a:p>
          <a:p>
            <a:pPr marL="171450" indent="-171450">
              <a:lnSpc>
                <a:spcPct val="115000"/>
              </a:lnSpc>
              <a:spcBef>
                <a:spcPts val="200"/>
              </a:spcBef>
              <a:spcAft>
                <a:spcPts val="600"/>
              </a:spcAft>
              <a:buFont typeface="Arial" panose="020B0604020202020204" pitchFamily="34" charset="0"/>
              <a:buChar char="•"/>
              <a:tabLst>
                <a:tab pos="457200" algn="l"/>
              </a:tabLst>
            </a:pPr>
            <a:r>
              <a:rPr lang="sv-SE" sz="1300" dirty="0">
                <a:effectLst/>
              </a:rPr>
              <a:t>Identifiera behov av </a:t>
            </a:r>
            <a:r>
              <a:rPr lang="sv-SE" sz="1300" b="1" dirty="0">
                <a:effectLst/>
              </a:rPr>
              <a:t>utvecklings- och förbättringsarbete </a:t>
            </a:r>
            <a:r>
              <a:rPr lang="sv-SE" sz="1300" dirty="0">
                <a:effectLst/>
              </a:rPr>
              <a:t>för patientsäkerhetsarbetet genom behovs- och gapanalyser</a:t>
            </a:r>
          </a:p>
          <a:p>
            <a:pPr marL="171450" indent="-171450">
              <a:lnSpc>
                <a:spcPct val="115000"/>
              </a:lnSpc>
              <a:spcBef>
                <a:spcPts val="200"/>
              </a:spcBef>
              <a:spcAft>
                <a:spcPts val="600"/>
              </a:spcAft>
              <a:buFont typeface="Arial" panose="020B0604020202020204" pitchFamily="34" charset="0"/>
              <a:buChar char="•"/>
              <a:tabLst>
                <a:tab pos="457200" algn="l"/>
              </a:tabLst>
            </a:pPr>
            <a:r>
              <a:rPr lang="sv-SE" sz="1300" dirty="0">
                <a:cs typeface="+mn-cs"/>
              </a:rPr>
              <a:t>Genomföra nulägesanalys och </a:t>
            </a:r>
            <a:r>
              <a:rPr lang="sv-SE" sz="1300" b="1" dirty="0">
                <a:cs typeface="+mn-cs"/>
              </a:rPr>
              <a:t>sprida lärdomar </a:t>
            </a:r>
            <a:r>
              <a:rPr lang="sv-SE" sz="1300" b="1" dirty="0">
                <a:solidFill>
                  <a:srgbClr val="000000"/>
                </a:solidFill>
                <a:cs typeface="+mn-cs"/>
              </a:rPr>
              <a:t>och insikter </a:t>
            </a:r>
            <a:r>
              <a:rPr lang="sv-SE" sz="1300" dirty="0">
                <a:solidFill>
                  <a:srgbClr val="000000"/>
                </a:solidFill>
                <a:cs typeface="+mn-cs"/>
              </a:rPr>
              <a:t>om vad som utgör säker vård inom programområdet</a:t>
            </a:r>
            <a:endParaRPr lang="sv-SE" sz="1300" dirty="0">
              <a:effectLst/>
            </a:endParaRPr>
          </a:p>
        </p:txBody>
      </p:sp>
    </p:spTree>
    <p:extLst>
      <p:ext uri="{BB962C8B-B14F-4D97-AF65-F5344CB8AC3E}">
        <p14:creationId xmlns:p14="http://schemas.microsoft.com/office/powerpoint/2010/main" val="28970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FA328D67-969F-419E-B73E-71E7D5780C99}"/>
              </a:ext>
            </a:extLst>
          </p:cNvPr>
          <p:cNvSpPr>
            <a:spLocks noChangeArrowheads="1"/>
          </p:cNvSpPr>
          <p:nvPr/>
        </p:nvSpPr>
        <p:spPr bwMode="auto">
          <a:xfrm>
            <a:off x="3851275" y="1172518"/>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sv-SE" altLang="sv-SE" sz="1200" b="0" i="0" u="none" strike="noStrike" cap="none" normalizeH="0" baseline="0" dirty="0">
                <a:ln>
                  <a:noFill/>
                </a:ln>
                <a:solidFill>
                  <a:schemeClr val="tx1"/>
                </a:solidFill>
                <a:effectLst/>
              </a:rPr>
            </a:br>
            <a:endParaRPr kumimoji="0" lang="sv-SE" altLang="sv-SE" sz="1200" b="0" i="0" u="none" strike="noStrike" cap="none" normalizeH="0" baseline="0" dirty="0">
              <a:ln>
                <a:noFill/>
              </a:ln>
              <a:solidFill>
                <a:schemeClr val="tx1"/>
              </a:solidFill>
              <a:effectLst/>
            </a:endParaRPr>
          </a:p>
        </p:txBody>
      </p:sp>
      <p:sp>
        <p:nvSpPr>
          <p:cNvPr id="61" name="Rektangel: rundade hörn 21">
            <a:extLst>
              <a:ext uri="{FF2B5EF4-FFF2-40B4-BE49-F238E27FC236}">
                <a16:creationId xmlns:a16="http://schemas.microsoft.com/office/drawing/2014/main" id="{1F0763DA-9918-4774-991B-9AD3C2E731E8}"/>
              </a:ext>
            </a:extLst>
          </p:cNvPr>
          <p:cNvSpPr/>
          <p:nvPr/>
        </p:nvSpPr>
        <p:spPr>
          <a:xfrm>
            <a:off x="2706819" y="2187001"/>
            <a:ext cx="3649148" cy="824713"/>
          </a:xfrm>
          <a:prstGeom prst="rect">
            <a:avLst/>
          </a:prstGeom>
          <a:solidFill>
            <a:schemeClr val="accent2"/>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b="1" dirty="0">
              <a:solidFill>
                <a:schemeClr val="bg1"/>
              </a:solidFill>
              <a:cs typeface="Calibri" pitchFamily="34" charset="0"/>
            </a:endParaRPr>
          </a:p>
        </p:txBody>
      </p:sp>
      <p:sp>
        <p:nvSpPr>
          <p:cNvPr id="77" name="Rectangle 76">
            <a:extLst>
              <a:ext uri="{FF2B5EF4-FFF2-40B4-BE49-F238E27FC236}">
                <a16:creationId xmlns:a16="http://schemas.microsoft.com/office/drawing/2014/main" id="{48EC2B4E-2166-4249-89C5-592BAB6CCB16}"/>
              </a:ext>
            </a:extLst>
          </p:cNvPr>
          <p:cNvSpPr/>
          <p:nvPr/>
        </p:nvSpPr>
        <p:spPr>
          <a:xfrm>
            <a:off x="2706818" y="2199664"/>
            <a:ext cx="3649148" cy="768993"/>
          </a:xfrm>
          <a:prstGeom prst="rect">
            <a:avLst/>
          </a:prstGeom>
        </p:spPr>
        <p:txBody>
          <a:bodyPr wrap="square">
            <a:spAutoFit/>
          </a:bodyPr>
          <a:lstStyle/>
          <a:p>
            <a:pPr>
              <a:lnSpc>
                <a:spcPct val="115000"/>
              </a:lnSpc>
            </a:pPr>
            <a:r>
              <a:rPr lang="sv-SE" sz="1300" dirty="0">
                <a:solidFill>
                  <a:schemeClr val="bg1"/>
                </a:solidFill>
              </a:rPr>
              <a:t>Tillse att ordnat </a:t>
            </a:r>
            <a:r>
              <a:rPr lang="sv-SE" sz="1300" b="1" dirty="0">
                <a:solidFill>
                  <a:schemeClr val="bg1"/>
                </a:solidFill>
              </a:rPr>
              <a:t>införande/ordnad utfasning,</a:t>
            </a:r>
            <a:r>
              <a:rPr lang="sv-SE" sz="1300" dirty="0">
                <a:solidFill>
                  <a:schemeClr val="bg1"/>
                </a:solidFill>
              </a:rPr>
              <a:t> inklusive uppföljning, görs med </a:t>
            </a:r>
            <a:r>
              <a:rPr lang="sv-SE" sz="1300" b="1" dirty="0">
                <a:solidFill>
                  <a:schemeClr val="bg1"/>
                </a:solidFill>
              </a:rPr>
              <a:t>beaktande av god patientsäkerhet</a:t>
            </a:r>
            <a:endParaRPr lang="sv-SE" sz="1300" b="1" dirty="0">
              <a:solidFill>
                <a:schemeClr val="bg1"/>
              </a:solidFill>
              <a:effectLst/>
            </a:endParaRPr>
          </a:p>
        </p:txBody>
      </p:sp>
      <p:sp>
        <p:nvSpPr>
          <p:cNvPr id="80" name="Rektangel: rundade hörn 21">
            <a:extLst>
              <a:ext uri="{FF2B5EF4-FFF2-40B4-BE49-F238E27FC236}">
                <a16:creationId xmlns:a16="http://schemas.microsoft.com/office/drawing/2014/main" id="{BF8B5AC2-C1F6-4018-8420-4EB8D33C22FD}"/>
              </a:ext>
            </a:extLst>
          </p:cNvPr>
          <p:cNvSpPr/>
          <p:nvPr/>
        </p:nvSpPr>
        <p:spPr>
          <a:xfrm>
            <a:off x="2706818" y="3219544"/>
            <a:ext cx="3649148" cy="763925"/>
          </a:xfrm>
          <a:prstGeom prst="rect">
            <a:avLst/>
          </a:prstGeom>
          <a:solidFill>
            <a:schemeClr val="accent2"/>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b="1" dirty="0">
              <a:solidFill>
                <a:schemeClr val="bg1"/>
              </a:solidFill>
              <a:cs typeface="Calibri" pitchFamily="34" charset="0"/>
            </a:endParaRPr>
          </a:p>
        </p:txBody>
      </p:sp>
      <p:sp>
        <p:nvSpPr>
          <p:cNvPr id="81" name="Rectangle 80">
            <a:extLst>
              <a:ext uri="{FF2B5EF4-FFF2-40B4-BE49-F238E27FC236}">
                <a16:creationId xmlns:a16="http://schemas.microsoft.com/office/drawing/2014/main" id="{D5DB94E5-4731-42B3-B8C2-E74D660C373C}"/>
              </a:ext>
            </a:extLst>
          </p:cNvPr>
          <p:cNvSpPr/>
          <p:nvPr/>
        </p:nvSpPr>
        <p:spPr>
          <a:xfrm>
            <a:off x="2706800" y="3224449"/>
            <a:ext cx="3649157" cy="768993"/>
          </a:xfrm>
          <a:prstGeom prst="rect">
            <a:avLst/>
          </a:prstGeom>
        </p:spPr>
        <p:txBody>
          <a:bodyPr wrap="square">
            <a:spAutoFit/>
          </a:bodyPr>
          <a:lstStyle/>
          <a:p>
            <a:pPr>
              <a:lnSpc>
                <a:spcPct val="115000"/>
              </a:lnSpc>
            </a:pPr>
            <a:r>
              <a:rPr lang="sv-SE" sz="1300" dirty="0">
                <a:solidFill>
                  <a:schemeClr val="bg1"/>
                </a:solidFill>
              </a:rPr>
              <a:t>Bidra till </a:t>
            </a:r>
            <a:r>
              <a:rPr lang="sv-SE" sz="1300" b="1" dirty="0">
                <a:solidFill>
                  <a:schemeClr val="bg1"/>
                </a:solidFill>
              </a:rPr>
              <a:t>identifiering </a:t>
            </a:r>
            <a:r>
              <a:rPr lang="sv-SE" sz="1300" dirty="0">
                <a:solidFill>
                  <a:schemeClr val="bg1"/>
                </a:solidFill>
              </a:rPr>
              <a:t>och</a:t>
            </a:r>
            <a:r>
              <a:rPr lang="sv-SE" sz="1300" b="1" dirty="0">
                <a:solidFill>
                  <a:schemeClr val="bg1"/>
                </a:solidFill>
              </a:rPr>
              <a:t> analys av </a:t>
            </a:r>
            <a:r>
              <a:rPr lang="sv-SE" sz="1300" dirty="0">
                <a:solidFill>
                  <a:schemeClr val="bg1"/>
                </a:solidFill>
              </a:rPr>
              <a:t>patientsäkerhetsaspekter i arbetet med nivåstrukturering</a:t>
            </a:r>
            <a:endParaRPr lang="sv-SE" sz="1300" dirty="0">
              <a:solidFill>
                <a:schemeClr val="bg1"/>
              </a:solidFill>
              <a:effectLst/>
            </a:endParaRPr>
          </a:p>
        </p:txBody>
      </p:sp>
      <p:sp>
        <p:nvSpPr>
          <p:cNvPr id="71" name="Rektangel: rundade hörn 21">
            <a:extLst>
              <a:ext uri="{FF2B5EF4-FFF2-40B4-BE49-F238E27FC236}">
                <a16:creationId xmlns:a16="http://schemas.microsoft.com/office/drawing/2014/main" id="{45FF95F6-B281-44DF-94C9-D032C79022FE}"/>
              </a:ext>
            </a:extLst>
          </p:cNvPr>
          <p:cNvSpPr/>
          <p:nvPr/>
        </p:nvSpPr>
        <p:spPr>
          <a:xfrm>
            <a:off x="2706818" y="4191299"/>
            <a:ext cx="3649594" cy="824713"/>
          </a:xfrm>
          <a:prstGeom prst="rect">
            <a:avLst/>
          </a:prstGeom>
          <a:solidFill>
            <a:schemeClr val="accent2"/>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b="1" dirty="0">
              <a:solidFill>
                <a:schemeClr val="bg1"/>
              </a:solidFill>
              <a:cs typeface="Calibri" pitchFamily="34" charset="0"/>
            </a:endParaRPr>
          </a:p>
        </p:txBody>
      </p:sp>
      <p:sp>
        <p:nvSpPr>
          <p:cNvPr id="75" name="Rectangle 74">
            <a:extLst>
              <a:ext uri="{FF2B5EF4-FFF2-40B4-BE49-F238E27FC236}">
                <a16:creationId xmlns:a16="http://schemas.microsoft.com/office/drawing/2014/main" id="{F7560A92-C764-4A5F-9FC4-89EE14D20FF2}"/>
              </a:ext>
            </a:extLst>
          </p:cNvPr>
          <p:cNvSpPr/>
          <p:nvPr/>
        </p:nvSpPr>
        <p:spPr>
          <a:xfrm>
            <a:off x="2717131" y="4221274"/>
            <a:ext cx="3649157" cy="768993"/>
          </a:xfrm>
          <a:prstGeom prst="rect">
            <a:avLst/>
          </a:prstGeom>
        </p:spPr>
        <p:txBody>
          <a:bodyPr wrap="square">
            <a:spAutoFit/>
          </a:bodyPr>
          <a:lstStyle/>
          <a:p>
            <a:pPr>
              <a:lnSpc>
                <a:spcPct val="115000"/>
              </a:lnSpc>
            </a:pPr>
            <a:r>
              <a:rPr lang="sv-SE" sz="1300" b="1" dirty="0">
                <a:solidFill>
                  <a:schemeClr val="bg1"/>
                </a:solidFill>
              </a:rPr>
              <a:t>Samverka med myndigheter </a:t>
            </a:r>
            <a:r>
              <a:rPr lang="sv-SE" sz="1300" dirty="0">
                <a:solidFill>
                  <a:schemeClr val="bg1"/>
                </a:solidFill>
              </a:rPr>
              <a:t>för att gemensamt bidra till ett stärkt patientsäkerhetsarbete inom programområdet</a:t>
            </a:r>
            <a:endParaRPr lang="sv-SE" sz="1300" b="1" dirty="0">
              <a:solidFill>
                <a:schemeClr val="bg1"/>
              </a:solidFill>
              <a:effectLst/>
            </a:endParaRPr>
          </a:p>
        </p:txBody>
      </p:sp>
      <p:sp>
        <p:nvSpPr>
          <p:cNvPr id="76" name="Rektangel: rundade hörn 21">
            <a:extLst>
              <a:ext uri="{FF2B5EF4-FFF2-40B4-BE49-F238E27FC236}">
                <a16:creationId xmlns:a16="http://schemas.microsoft.com/office/drawing/2014/main" id="{F864AF00-51C6-457B-B0A7-0ACF1CAF2612}"/>
              </a:ext>
            </a:extLst>
          </p:cNvPr>
          <p:cNvSpPr/>
          <p:nvPr/>
        </p:nvSpPr>
        <p:spPr>
          <a:xfrm>
            <a:off x="377759" y="4188036"/>
            <a:ext cx="2173868" cy="824712"/>
          </a:xfrm>
          <a:prstGeom prst="homePlate">
            <a:avLst>
              <a:gd name="adj" fmla="val 12154"/>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a:lnSpc>
                <a:spcPct val="115000"/>
              </a:lnSpc>
              <a:spcAft>
                <a:spcPts val="1000"/>
              </a:spcAft>
            </a:pPr>
            <a:r>
              <a:rPr lang="sv-SE" sz="1300" b="1" dirty="0">
                <a:solidFill>
                  <a:schemeClr val="bg1"/>
                </a:solidFill>
                <a:effectLst/>
              </a:rPr>
              <a:t>Samverka med myndigheter </a:t>
            </a:r>
            <a:r>
              <a:rPr lang="sv-SE" sz="1300" dirty="0">
                <a:solidFill>
                  <a:schemeClr val="bg1"/>
                </a:solidFill>
                <a:effectLst/>
              </a:rPr>
              <a:t>inom aktuellt område</a:t>
            </a:r>
          </a:p>
        </p:txBody>
      </p:sp>
      <p:sp>
        <p:nvSpPr>
          <p:cNvPr id="86" name="Rektangel: rundade hörn 21">
            <a:extLst>
              <a:ext uri="{FF2B5EF4-FFF2-40B4-BE49-F238E27FC236}">
                <a16:creationId xmlns:a16="http://schemas.microsoft.com/office/drawing/2014/main" id="{75EFE64F-8DB1-4D0B-8144-227FCC927C4F}"/>
              </a:ext>
            </a:extLst>
          </p:cNvPr>
          <p:cNvSpPr/>
          <p:nvPr/>
        </p:nvSpPr>
        <p:spPr>
          <a:xfrm>
            <a:off x="2706818" y="5213869"/>
            <a:ext cx="3649148" cy="1019001"/>
          </a:xfrm>
          <a:prstGeom prst="rect">
            <a:avLst/>
          </a:prstGeom>
          <a:solidFill>
            <a:schemeClr val="accent2"/>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b="1" dirty="0">
              <a:solidFill>
                <a:schemeClr val="bg1"/>
              </a:solidFill>
              <a:cs typeface="Calibri" pitchFamily="34" charset="0"/>
            </a:endParaRPr>
          </a:p>
        </p:txBody>
      </p:sp>
      <p:sp>
        <p:nvSpPr>
          <p:cNvPr id="87" name="Rectangle 86">
            <a:extLst>
              <a:ext uri="{FF2B5EF4-FFF2-40B4-BE49-F238E27FC236}">
                <a16:creationId xmlns:a16="http://schemas.microsoft.com/office/drawing/2014/main" id="{E18E193F-AD73-42C6-8D71-C943AB2CDBC9}"/>
              </a:ext>
            </a:extLst>
          </p:cNvPr>
          <p:cNvSpPr/>
          <p:nvPr/>
        </p:nvSpPr>
        <p:spPr>
          <a:xfrm>
            <a:off x="2706809" y="5223841"/>
            <a:ext cx="3649149" cy="999056"/>
          </a:xfrm>
          <a:prstGeom prst="rect">
            <a:avLst/>
          </a:prstGeom>
        </p:spPr>
        <p:txBody>
          <a:bodyPr wrap="square">
            <a:spAutoFit/>
          </a:bodyPr>
          <a:lstStyle/>
          <a:p>
            <a:pPr>
              <a:lnSpc>
                <a:spcPct val="115000"/>
              </a:lnSpc>
            </a:pPr>
            <a:r>
              <a:rPr lang="sv-SE" sz="1300" b="1" dirty="0">
                <a:solidFill>
                  <a:schemeClr val="bg1"/>
                </a:solidFill>
              </a:rPr>
              <a:t>Samverka med relevanta aktörer </a:t>
            </a:r>
            <a:r>
              <a:rPr lang="sv-SE" sz="1300" dirty="0">
                <a:solidFill>
                  <a:schemeClr val="bg1"/>
                </a:solidFill>
              </a:rPr>
              <a:t>inom och utanför kunskapsstyrningsorganisationen i bl.a. genomförandet av den </a:t>
            </a:r>
            <a:r>
              <a:rPr lang="sv-SE" sz="1300" b="1" dirty="0">
                <a:solidFill>
                  <a:schemeClr val="bg1"/>
                </a:solidFill>
              </a:rPr>
              <a:t>nationella handlingsplanen </a:t>
            </a:r>
            <a:r>
              <a:rPr lang="sv-SE" sz="1300" dirty="0">
                <a:solidFill>
                  <a:schemeClr val="bg1"/>
                </a:solidFill>
              </a:rPr>
              <a:t>för ökad patientsäkerhet</a:t>
            </a:r>
            <a:endParaRPr lang="sv-SE" sz="1300" dirty="0">
              <a:solidFill>
                <a:schemeClr val="bg1"/>
              </a:solidFill>
              <a:effectLst/>
            </a:endParaRPr>
          </a:p>
        </p:txBody>
      </p:sp>
      <p:sp>
        <p:nvSpPr>
          <p:cNvPr id="88" name="Rektangel: rundade hörn 21">
            <a:extLst>
              <a:ext uri="{FF2B5EF4-FFF2-40B4-BE49-F238E27FC236}">
                <a16:creationId xmlns:a16="http://schemas.microsoft.com/office/drawing/2014/main" id="{9998D4FD-7F48-4A72-BAFA-CFAAEB194D90}"/>
              </a:ext>
            </a:extLst>
          </p:cNvPr>
          <p:cNvSpPr/>
          <p:nvPr/>
        </p:nvSpPr>
        <p:spPr>
          <a:xfrm>
            <a:off x="377759" y="5213868"/>
            <a:ext cx="2173868" cy="1019001"/>
          </a:xfrm>
          <a:prstGeom prst="homePlate">
            <a:avLst>
              <a:gd name="adj" fmla="val 12154"/>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a:lnSpc>
                <a:spcPct val="115000"/>
              </a:lnSpc>
              <a:spcAft>
                <a:spcPts val="1000"/>
              </a:spcAft>
            </a:pPr>
            <a:r>
              <a:rPr lang="sv-SE" sz="1300" dirty="0">
                <a:solidFill>
                  <a:schemeClr val="bg1"/>
                </a:solidFill>
              </a:rPr>
              <a:t>B</a:t>
            </a:r>
            <a:r>
              <a:rPr lang="sv-SE" sz="1300" dirty="0">
                <a:solidFill>
                  <a:schemeClr val="bg1"/>
                </a:solidFill>
                <a:effectLst/>
              </a:rPr>
              <a:t>idra i arbete med eventuella </a:t>
            </a:r>
            <a:r>
              <a:rPr lang="sv-SE" sz="1300" b="1" dirty="0">
                <a:solidFill>
                  <a:schemeClr val="bg1"/>
                </a:solidFill>
                <a:effectLst/>
              </a:rPr>
              <a:t>statliga satsningar</a:t>
            </a:r>
            <a:endParaRPr lang="sv-SE" sz="1300" dirty="0">
              <a:solidFill>
                <a:schemeClr val="bg1"/>
              </a:solidFill>
              <a:effectLst/>
            </a:endParaRPr>
          </a:p>
        </p:txBody>
      </p:sp>
      <p:sp>
        <p:nvSpPr>
          <p:cNvPr id="91" name="Rektangel: rundade hörn 21">
            <a:extLst>
              <a:ext uri="{FF2B5EF4-FFF2-40B4-BE49-F238E27FC236}">
                <a16:creationId xmlns:a16="http://schemas.microsoft.com/office/drawing/2014/main" id="{707D0B5D-9069-4691-AC64-25CE6F876639}"/>
              </a:ext>
            </a:extLst>
          </p:cNvPr>
          <p:cNvSpPr/>
          <p:nvPr/>
        </p:nvSpPr>
        <p:spPr>
          <a:xfrm>
            <a:off x="2706818" y="1225962"/>
            <a:ext cx="3649148" cy="753209"/>
          </a:xfrm>
          <a:prstGeom prst="rect">
            <a:avLst/>
          </a:prstGeom>
          <a:solidFill>
            <a:schemeClr val="accent2"/>
          </a:solidFill>
          <a:ln w="9525">
            <a:noFill/>
            <a:miter lim="800000"/>
            <a:headEnd/>
            <a:tailEnd/>
          </a:ln>
        </p:spPr>
        <p:txBody>
          <a:bodyPr vert="horz" wrap="square" lIns="72000" tIns="72000" rIns="72000" bIns="72000" numCol="1" anchor="ctr" anchorCtr="0" compatLnSpc="1">
            <a:prstTxWarp prst="textNoShape">
              <a:avLst/>
            </a:prstTxWarp>
          </a:bodyPr>
          <a:lstStyle/>
          <a:p>
            <a:pPr>
              <a:lnSpc>
                <a:spcPct val="115000"/>
              </a:lnSpc>
            </a:pPr>
            <a:endParaRPr lang="sv-SE" sz="1300" dirty="0">
              <a:solidFill>
                <a:schemeClr val="bg1"/>
              </a:solidFill>
              <a:effectLst/>
            </a:endParaRPr>
          </a:p>
        </p:txBody>
      </p:sp>
      <p:pic>
        <p:nvPicPr>
          <p:cNvPr id="4" name="Picture 3">
            <a:extLst>
              <a:ext uri="{FF2B5EF4-FFF2-40B4-BE49-F238E27FC236}">
                <a16:creationId xmlns:a16="http://schemas.microsoft.com/office/drawing/2014/main" id="{3F94CEB3-D537-47C9-98BC-F19E906C8337}"/>
              </a:ext>
            </a:extLst>
          </p:cNvPr>
          <p:cNvPicPr>
            <a:picLocks noChangeAspect="1"/>
          </p:cNvPicPr>
          <p:nvPr/>
        </p:nvPicPr>
        <p:blipFill rotWithShape="1">
          <a:blip r:embed="rId2">
            <a:alphaModFix/>
            <a:extLst>
              <a:ext uri="{BEBA8EAE-BF5A-486C-A8C5-ECC9F3942E4B}">
                <a14:imgProps xmlns:a14="http://schemas.microsoft.com/office/drawing/2010/main">
                  <a14:imgLayer r:embed="rId3">
                    <a14:imgEffect>
                      <a14:brightnessContrast contrast="-40000"/>
                    </a14:imgEffect>
                  </a14:imgLayer>
                </a14:imgProps>
              </a:ext>
            </a:extLst>
          </a:blip>
          <a:srcRect l="9174" t="-199" r="3655" b="199"/>
          <a:stretch/>
        </p:blipFill>
        <p:spPr>
          <a:xfrm>
            <a:off x="6608682" y="1219439"/>
            <a:ext cx="5173743" cy="5003458"/>
          </a:xfrm>
          <a:prstGeom prst="rect">
            <a:avLst/>
          </a:prstGeom>
        </p:spPr>
      </p:pic>
      <p:sp>
        <p:nvSpPr>
          <p:cNvPr id="18" name="TextBox 17">
            <a:extLst>
              <a:ext uri="{FF2B5EF4-FFF2-40B4-BE49-F238E27FC236}">
                <a16:creationId xmlns:a16="http://schemas.microsoft.com/office/drawing/2014/main" id="{12B33F36-0872-42F4-882E-4776B373D1A4}"/>
              </a:ext>
            </a:extLst>
          </p:cNvPr>
          <p:cNvSpPr txBox="1"/>
          <p:nvPr/>
        </p:nvSpPr>
        <p:spPr>
          <a:xfrm>
            <a:off x="308536" y="929938"/>
            <a:ext cx="1679562" cy="292388"/>
          </a:xfrm>
          <a:prstGeom prst="rect">
            <a:avLst/>
          </a:prstGeom>
          <a:noFill/>
        </p:spPr>
        <p:txBody>
          <a:bodyPr wrap="none" rtlCol="0">
            <a:spAutoFit/>
          </a:bodyPr>
          <a:lstStyle/>
          <a:p>
            <a:r>
              <a:rPr lang="sv-SE" sz="1300" b="1" dirty="0"/>
              <a:t>NPO:s uppdrag är att:</a:t>
            </a:r>
          </a:p>
        </p:txBody>
      </p:sp>
      <p:sp>
        <p:nvSpPr>
          <p:cNvPr id="21" name="TextBox 20">
            <a:extLst>
              <a:ext uri="{FF2B5EF4-FFF2-40B4-BE49-F238E27FC236}">
                <a16:creationId xmlns:a16="http://schemas.microsoft.com/office/drawing/2014/main" id="{20C9E498-D40C-45BD-95DC-501CFBD0B51A}"/>
              </a:ext>
            </a:extLst>
          </p:cNvPr>
          <p:cNvSpPr txBox="1"/>
          <p:nvPr/>
        </p:nvSpPr>
        <p:spPr>
          <a:xfrm>
            <a:off x="2618724" y="729883"/>
            <a:ext cx="2178054" cy="492443"/>
          </a:xfrm>
          <a:prstGeom prst="rect">
            <a:avLst/>
          </a:prstGeom>
          <a:noFill/>
        </p:spPr>
        <p:txBody>
          <a:bodyPr wrap="square" rtlCol="0">
            <a:spAutoFit/>
          </a:bodyPr>
          <a:lstStyle/>
          <a:p>
            <a:r>
              <a:rPr lang="sv-SE" sz="1300" b="1" dirty="0"/>
              <a:t>Ur ett patientsäkerhets-perspektiv innebär det att:</a:t>
            </a:r>
          </a:p>
        </p:txBody>
      </p:sp>
      <p:sp>
        <p:nvSpPr>
          <p:cNvPr id="22" name="Rektangel: rundade hörn 21">
            <a:extLst>
              <a:ext uri="{FF2B5EF4-FFF2-40B4-BE49-F238E27FC236}">
                <a16:creationId xmlns:a16="http://schemas.microsoft.com/office/drawing/2014/main" id="{239B1847-B425-4F6D-9710-1248343C6603}"/>
              </a:ext>
            </a:extLst>
          </p:cNvPr>
          <p:cNvSpPr/>
          <p:nvPr/>
        </p:nvSpPr>
        <p:spPr>
          <a:xfrm>
            <a:off x="377759" y="1224695"/>
            <a:ext cx="2173868" cy="753209"/>
          </a:xfrm>
          <a:prstGeom prst="homePlate">
            <a:avLst>
              <a:gd name="adj" fmla="val 12154"/>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marL="177800" defTabSz="895255" fontAlgn="base">
              <a:spcBef>
                <a:spcPct val="0"/>
              </a:spcBef>
              <a:spcAft>
                <a:spcPts val="300"/>
              </a:spcAft>
              <a:buClr>
                <a:schemeClr val="tx2"/>
              </a:buClr>
            </a:pPr>
            <a:endParaRPr lang="en-US" sz="1300" dirty="0">
              <a:solidFill>
                <a:schemeClr val="bg1"/>
              </a:solidFill>
              <a:cs typeface="Calibri" pitchFamily="34" charset="0"/>
            </a:endParaRPr>
          </a:p>
        </p:txBody>
      </p:sp>
      <p:sp>
        <p:nvSpPr>
          <p:cNvPr id="14" name="TextBox 13">
            <a:extLst>
              <a:ext uri="{FF2B5EF4-FFF2-40B4-BE49-F238E27FC236}">
                <a16:creationId xmlns:a16="http://schemas.microsoft.com/office/drawing/2014/main" id="{D2A550A9-B93B-4106-BC84-82AFFD34AB03}"/>
              </a:ext>
            </a:extLst>
          </p:cNvPr>
          <p:cNvSpPr txBox="1"/>
          <p:nvPr/>
        </p:nvSpPr>
        <p:spPr>
          <a:xfrm>
            <a:off x="377759" y="1219439"/>
            <a:ext cx="1959033" cy="692497"/>
          </a:xfrm>
          <a:prstGeom prst="rect">
            <a:avLst/>
          </a:prstGeom>
          <a:noFill/>
        </p:spPr>
        <p:txBody>
          <a:bodyPr wrap="square" rtlCol="0">
            <a:spAutoFit/>
          </a:bodyPr>
          <a:lstStyle/>
          <a:p>
            <a:r>
              <a:rPr lang="sv-SE" sz="1300" b="1" dirty="0">
                <a:solidFill>
                  <a:schemeClr val="bg1"/>
                </a:solidFill>
              </a:rPr>
              <a:t>Utse nationella arbetsgrupper</a:t>
            </a:r>
          </a:p>
          <a:p>
            <a:r>
              <a:rPr lang="sv-SE" sz="1300" b="1" dirty="0">
                <a:solidFill>
                  <a:schemeClr val="bg1"/>
                </a:solidFill>
              </a:rPr>
              <a:t>(NAG)</a:t>
            </a:r>
          </a:p>
        </p:txBody>
      </p:sp>
      <p:sp>
        <p:nvSpPr>
          <p:cNvPr id="23" name="Rektangel: rundade hörn 21">
            <a:extLst>
              <a:ext uri="{FF2B5EF4-FFF2-40B4-BE49-F238E27FC236}">
                <a16:creationId xmlns:a16="http://schemas.microsoft.com/office/drawing/2014/main" id="{07AAB5BC-4C3A-44B4-8A88-E056E438D659}"/>
              </a:ext>
            </a:extLst>
          </p:cNvPr>
          <p:cNvSpPr/>
          <p:nvPr/>
        </p:nvSpPr>
        <p:spPr>
          <a:xfrm>
            <a:off x="377759" y="2187001"/>
            <a:ext cx="2179009" cy="824714"/>
          </a:xfrm>
          <a:prstGeom prst="homePlate">
            <a:avLst>
              <a:gd name="adj" fmla="val 12154"/>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a:lnSpc>
                <a:spcPct val="115000"/>
              </a:lnSpc>
              <a:spcAft>
                <a:spcPts val="1000"/>
              </a:spcAft>
            </a:pPr>
            <a:r>
              <a:rPr lang="sv-SE" sz="1300" dirty="0">
                <a:solidFill>
                  <a:schemeClr val="bg1"/>
                </a:solidFill>
                <a:effectLst/>
              </a:rPr>
              <a:t>Stödja ordnat </a:t>
            </a:r>
            <a:r>
              <a:rPr lang="sv-SE" sz="1300" b="1" dirty="0">
                <a:solidFill>
                  <a:schemeClr val="bg1"/>
                </a:solidFill>
                <a:effectLst/>
              </a:rPr>
              <a:t>införande/ ordnad utfasning </a:t>
            </a:r>
            <a:r>
              <a:rPr lang="sv-SE" sz="1300" dirty="0">
                <a:solidFill>
                  <a:schemeClr val="bg1"/>
                </a:solidFill>
                <a:effectLst/>
              </a:rPr>
              <a:t>av </a:t>
            </a:r>
            <a:r>
              <a:rPr lang="sv-SE" sz="1300" b="1" dirty="0">
                <a:solidFill>
                  <a:schemeClr val="bg1"/>
                </a:solidFill>
                <a:effectLst/>
              </a:rPr>
              <a:t>läkemedel/behandlingar</a:t>
            </a:r>
          </a:p>
        </p:txBody>
      </p:sp>
      <p:sp>
        <p:nvSpPr>
          <p:cNvPr id="25" name="Rektangel: rundade hörn 21">
            <a:extLst>
              <a:ext uri="{FF2B5EF4-FFF2-40B4-BE49-F238E27FC236}">
                <a16:creationId xmlns:a16="http://schemas.microsoft.com/office/drawing/2014/main" id="{03991D6A-980A-43F0-BEB2-E9796F0500D9}"/>
              </a:ext>
            </a:extLst>
          </p:cNvPr>
          <p:cNvSpPr/>
          <p:nvPr/>
        </p:nvSpPr>
        <p:spPr>
          <a:xfrm>
            <a:off x="377759" y="3223362"/>
            <a:ext cx="2173868" cy="753027"/>
          </a:xfrm>
          <a:prstGeom prst="homePlate">
            <a:avLst>
              <a:gd name="adj" fmla="val 12154"/>
            </a:avLst>
          </a:prstGeom>
          <a:solidFill>
            <a:schemeClr val="accent1">
              <a:alpha val="88000"/>
            </a:schemeClr>
          </a:solidFill>
          <a:ln w="9525">
            <a:noFill/>
            <a:miter lim="800000"/>
            <a:headEnd/>
            <a:tailEnd/>
          </a:ln>
        </p:spPr>
        <p:txBody>
          <a:bodyPr vert="horz" wrap="square" lIns="72000" tIns="72000" rIns="72000" bIns="72000" numCol="1" anchor="ctr" anchorCtr="0" compatLnSpc="1">
            <a:prstTxWarp prst="textNoShape">
              <a:avLst/>
            </a:prstTxWarp>
          </a:bodyPr>
          <a:lstStyle/>
          <a:p>
            <a:pPr>
              <a:lnSpc>
                <a:spcPct val="115000"/>
              </a:lnSpc>
              <a:spcAft>
                <a:spcPts val="1000"/>
              </a:spcAft>
            </a:pPr>
            <a:r>
              <a:rPr lang="sv-SE" sz="1300" dirty="0">
                <a:solidFill>
                  <a:schemeClr val="bg1"/>
                </a:solidFill>
                <a:effectLst/>
              </a:rPr>
              <a:t>Bidra i arbetet med </a:t>
            </a:r>
            <a:r>
              <a:rPr lang="sv-SE" sz="1300" b="1" dirty="0">
                <a:solidFill>
                  <a:schemeClr val="bg1"/>
                </a:solidFill>
                <a:effectLst/>
              </a:rPr>
              <a:t>nivåstrukturering</a:t>
            </a:r>
          </a:p>
        </p:txBody>
      </p:sp>
      <p:sp>
        <p:nvSpPr>
          <p:cNvPr id="27" name="TextBox 26">
            <a:extLst>
              <a:ext uri="{FF2B5EF4-FFF2-40B4-BE49-F238E27FC236}">
                <a16:creationId xmlns:a16="http://schemas.microsoft.com/office/drawing/2014/main" id="{A9D0874C-E8E8-4DF4-B24E-4307A8E9F5BE}"/>
              </a:ext>
            </a:extLst>
          </p:cNvPr>
          <p:cNvSpPr txBox="1"/>
          <p:nvPr/>
        </p:nvSpPr>
        <p:spPr>
          <a:xfrm>
            <a:off x="2706809" y="1224695"/>
            <a:ext cx="3649148" cy="492443"/>
          </a:xfrm>
          <a:prstGeom prst="rect">
            <a:avLst/>
          </a:prstGeom>
          <a:noFill/>
        </p:spPr>
        <p:txBody>
          <a:bodyPr wrap="square" rtlCol="0">
            <a:spAutoFit/>
          </a:bodyPr>
          <a:lstStyle/>
          <a:p>
            <a:r>
              <a:rPr lang="sv-SE" sz="1300" b="1" dirty="0">
                <a:solidFill>
                  <a:schemeClr val="bg1"/>
                </a:solidFill>
              </a:rPr>
              <a:t>Inkludera relevanta patientsäkerhetsperspektiv </a:t>
            </a:r>
            <a:r>
              <a:rPr lang="sv-SE" sz="1300" dirty="0">
                <a:solidFill>
                  <a:schemeClr val="bg1"/>
                </a:solidFill>
              </a:rPr>
              <a:t>i uppdragsbeskrivningar till NAG</a:t>
            </a:r>
            <a:endParaRPr lang="sv-SE" sz="1300" dirty="0">
              <a:solidFill>
                <a:schemeClr val="bg1"/>
              </a:solidFill>
              <a:effectLst/>
            </a:endParaRPr>
          </a:p>
        </p:txBody>
      </p:sp>
      <p:sp>
        <p:nvSpPr>
          <p:cNvPr id="35" name="Title 1">
            <a:extLst>
              <a:ext uri="{FF2B5EF4-FFF2-40B4-BE49-F238E27FC236}">
                <a16:creationId xmlns:a16="http://schemas.microsoft.com/office/drawing/2014/main" id="{1B03E2D7-6A8E-4311-8BAA-78133273125D}"/>
              </a:ext>
            </a:extLst>
          </p:cNvPr>
          <p:cNvSpPr>
            <a:spLocks noGrp="1"/>
          </p:cNvSpPr>
          <p:nvPr>
            <p:ph type="ctrTitle"/>
          </p:nvPr>
        </p:nvSpPr>
        <p:spPr>
          <a:xfrm>
            <a:off x="413761" y="306917"/>
            <a:ext cx="11539171" cy="609793"/>
          </a:xfrm>
        </p:spPr>
        <p:txBody>
          <a:bodyPr anchor="t">
            <a:normAutofit fontScale="90000"/>
          </a:bodyPr>
          <a:lstStyle/>
          <a:p>
            <a:r>
              <a:rPr lang="sv-SE" dirty="0">
                <a:latin typeface="+mn-lt"/>
              </a:rPr>
              <a:t>Kunskapsstyrning för en säkrare vård är en viktig del i NPO:s uppdrag </a:t>
            </a:r>
          </a:p>
        </p:txBody>
      </p:sp>
    </p:spTree>
    <p:extLst>
      <p:ext uri="{BB962C8B-B14F-4D97-AF65-F5344CB8AC3E}">
        <p14:creationId xmlns:p14="http://schemas.microsoft.com/office/powerpoint/2010/main" val="217863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17119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H_FLYSHEET_STYLE" val="1"/>
</p:tagLst>
</file>

<file path=ppt/tags/tag2.xml><?xml version="1.0" encoding="utf-8"?>
<p:tagLst xmlns:a="http://schemas.openxmlformats.org/drawingml/2006/main" xmlns:r="http://schemas.openxmlformats.org/officeDocument/2006/relationships" xmlns:p="http://schemas.openxmlformats.org/presentationml/2006/main">
  <p:tag name="MM_SLIDE_TYPE" val="6"/>
</p:tagLst>
</file>

<file path=ppt/tags/tag3.xml><?xml version="1.0" encoding="utf-8"?>
<p:tagLst xmlns:a="http://schemas.openxmlformats.org/drawingml/2006/main" xmlns:r="http://schemas.openxmlformats.org/officeDocument/2006/relationships" xmlns:p="http://schemas.openxmlformats.org/presentationml/2006/main">
  <p:tag name="MM_SLIDE_TYPE" val="6"/>
</p:tagLst>
</file>

<file path=ppt/tags/tag4.xml><?xml version="1.0" encoding="utf-8"?>
<p:tagLst xmlns:a="http://schemas.openxmlformats.org/drawingml/2006/main" xmlns:r="http://schemas.openxmlformats.org/officeDocument/2006/relationships" xmlns:p="http://schemas.openxmlformats.org/presentationml/2006/main">
  <p:tag name="MM_SLIDE_TYPE" val="6"/>
</p:tagLst>
</file>

<file path=ppt/tags/tag5.xml><?xml version="1.0" encoding="utf-8"?>
<p:tagLst xmlns:a="http://schemas.openxmlformats.org/drawingml/2006/main" xmlns:r="http://schemas.openxmlformats.org/officeDocument/2006/relationships" xmlns:p="http://schemas.openxmlformats.org/presentationml/2006/main">
  <p:tag name="MM_SLIDE_TYPE" val="6"/>
</p:tagLst>
</file>

<file path=ppt/tags/tag6.xml><?xml version="1.0" encoding="utf-8"?>
<p:tagLst xmlns:a="http://schemas.openxmlformats.org/drawingml/2006/main" xmlns:r="http://schemas.openxmlformats.org/officeDocument/2006/relationships" xmlns:p="http://schemas.openxmlformats.org/presentationml/2006/main">
  <p:tag name="MM_SLIDE_TYPE" val="6"/>
</p:tagLst>
</file>

<file path=ppt/tags/tag7.xml><?xml version="1.0" encoding="utf-8"?>
<p:tagLst xmlns:a="http://schemas.openxmlformats.org/drawingml/2006/main" xmlns:r="http://schemas.openxmlformats.org/officeDocument/2006/relationships" xmlns:p="http://schemas.openxmlformats.org/presentationml/2006/main">
  <p:tag name="MM_SLIDE_TYPE" val="6"/>
</p:tagLst>
</file>

<file path=ppt/tags/tag8.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Tema_sveriges_regioner_i_samverkan">
  <a:themeElements>
    <a:clrScheme name="Sveriges regioner i samverkan">
      <a:dk1>
        <a:srgbClr val="000000"/>
      </a:dk1>
      <a:lt1>
        <a:srgbClr val="FFFFFF"/>
      </a:lt1>
      <a:dk2>
        <a:srgbClr val="44546A"/>
      </a:dk2>
      <a:lt2>
        <a:srgbClr val="E7E6E6"/>
      </a:lt2>
      <a:accent1>
        <a:srgbClr val="377D7A"/>
      </a:accent1>
      <a:accent2>
        <a:srgbClr val="CC91A9"/>
      </a:accent2>
      <a:accent3>
        <a:srgbClr val="203670"/>
      </a:accent3>
      <a:accent4>
        <a:srgbClr val="EBAE51"/>
      </a:accent4>
      <a:accent5>
        <a:srgbClr val="6C3F80"/>
      </a:accent5>
      <a:accent6>
        <a:srgbClr val="D34B50"/>
      </a:accent6>
      <a:hlink>
        <a:srgbClr val="18A7B8"/>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mall" id="{C0197AE7-D54F-5043-BB08-EE43D68BCDE4}" vid="{1FF52E99-8E52-0F49-960F-93856A592B9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5DB4E7F3DCE244A3DB7DCD786706ED" ma:contentTypeVersion="2" ma:contentTypeDescription="Create a new document." ma:contentTypeScope="" ma:versionID="77f8151a98e8340e93ce83886cfe57f6">
  <xsd:schema xmlns:xsd="http://www.w3.org/2001/XMLSchema" xmlns:xs="http://www.w3.org/2001/XMLSchema" xmlns:p="http://schemas.microsoft.com/office/2006/metadata/properties" xmlns:ns2="68501230-f1ce-43ba-a073-08bb54f3091f" targetNamespace="http://schemas.microsoft.com/office/2006/metadata/properties" ma:root="true" ma:fieldsID="93d5471d86657c81ee3680e2f3f18f9d" ns2:_="">
    <xsd:import namespace="68501230-f1ce-43ba-a073-08bb54f3091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501230-f1ce-43ba-a073-08bb54f309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950C83-9C03-4B52-AC07-9A0F4DE3D80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1863682-17E0-4787-9983-1FAC46C01AD3}">
  <ds:schemaRefs>
    <ds:schemaRef ds:uri="http://schemas.microsoft.com/sharepoint/v3/contenttype/forms"/>
  </ds:schemaRefs>
</ds:datastoreItem>
</file>

<file path=customXml/itemProps3.xml><?xml version="1.0" encoding="utf-8"?>
<ds:datastoreItem xmlns:ds="http://schemas.openxmlformats.org/officeDocument/2006/customXml" ds:itemID="{4192538B-F134-4670-B4D3-F075769D2B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501230-f1ce-43ba-a073-08bb54f309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PPT-mall</Template>
  <TotalTime>0</TotalTime>
  <Words>855</Words>
  <Application>Microsoft Office PowerPoint</Application>
  <PresentationFormat>Bredbild</PresentationFormat>
  <Paragraphs>75</Paragraphs>
  <Slides>5</Slides>
  <Notes>2</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5</vt:i4>
      </vt:variant>
    </vt:vector>
  </HeadingPairs>
  <TitlesOfParts>
    <vt:vector size="11" baseType="lpstr">
      <vt:lpstr>Arial</vt:lpstr>
      <vt:lpstr>Calibri</vt:lpstr>
      <vt:lpstr>Calibri Light</vt:lpstr>
      <vt:lpstr>Wingdings</vt:lpstr>
      <vt:lpstr>Tema_sveriges_regioner_i_samverkan</vt:lpstr>
      <vt:lpstr>Custom Design</vt:lpstr>
      <vt:lpstr>Hur NPO kan arbeta med patientsäkerhet utifrån sitt uppdrag   Stöd till nationella programområden Utvecklat av nationella samverkansgruppen för patientsäkerhet</vt:lpstr>
      <vt:lpstr>NPO har en viktig roll i styrningen mot en säker vård</vt:lpstr>
      <vt:lpstr>Kunskapsstyrning för en säkrare vård är en viktig del i NPO:s uppdrag </vt:lpstr>
      <vt:lpstr>Kunskapsstyrning för en säkrare vård är en viktig del i NPO:s uppdrag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2020-12-10T12:52:54Z</dcterms:created>
  <dcterms:modified xsi:type="dcterms:W3CDTF">2021-07-29T14:25:58Z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0x010100595DB4E7F3DCE244A3DB7DCD786706ED</vt:lpwstr>
  </property>
</Properties>
</file>