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3"/>
  </p:notesMasterIdLst>
  <p:sldIdLst>
    <p:sldId id="1772" r:id="rId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76755" autoAdjust="0"/>
  </p:normalViewPr>
  <p:slideViewPr>
    <p:cSldViewPr snapToGrid="0">
      <p:cViewPr varScale="1">
        <p:scale>
          <a:sx n="87" d="100"/>
          <a:sy n="87" d="100"/>
        </p:scale>
        <p:origin x="142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E793F-A1A4-4483-9281-1F9E517A64CE}" type="datetimeFigureOut">
              <a:rPr lang="sv-SE" smtClean="0"/>
              <a:t>2022-06-30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8889-1E93-48D8-A8A6-BA28F410A79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17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60D78-0732-444B-B0D5-1543BC9666E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49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1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_blue_4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Centralen/HD1/Vastra%20Gotalandsregionen/VGR%2015-2735%20Utveckling%20grafisk%20profil/Mallar%202015/Powerpoint/Dekor_powerpoint/Blue/Dekor_ppt_start_blue_5.png" TargetMode="Externa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6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496781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0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968203"/>
            <a:ext cx="12196795" cy="191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36" y="5920318"/>
            <a:ext cx="2377017" cy="4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1" y="5356800"/>
            <a:ext cx="7941649" cy="11424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8934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0400" y="960000"/>
            <a:ext cx="7038717" cy="13824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0400" y="2400000"/>
            <a:ext cx="7038717" cy="36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208000" y="441600"/>
            <a:ext cx="3984000" cy="268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8208000" y="3331149"/>
            <a:ext cx="3984000" cy="268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" y="6626614"/>
            <a:ext cx="12191952" cy="23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0902" y="6191149"/>
            <a:ext cx="162890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2017-12-18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21108" y="6191149"/>
            <a:ext cx="595557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166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0902" y="6191149"/>
            <a:ext cx="162890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2017-12-18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21108" y="6191149"/>
            <a:ext cx="595557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82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1" y="6630668"/>
            <a:ext cx="12188421" cy="23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2"/>
            <a:ext cx="12192000" cy="66246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8825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3930911"/>
            <a:ext cx="5283200" cy="106956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569952" y="2331600"/>
            <a:ext cx="11052099" cy="1382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25081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07" y="1865241"/>
            <a:ext cx="10972800" cy="4133056"/>
          </a:xfrm>
          <a:prstGeom prst="rect">
            <a:avLst/>
          </a:prstGeom>
        </p:spPr>
        <p:txBody>
          <a:bodyPr/>
          <a:lstStyle>
            <a:lvl1pPr marL="169065" indent="-169065">
              <a:spcBef>
                <a:spcPts val="135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350"/>
              </a:spcBef>
              <a:defRPr/>
            </a:lvl2pPr>
            <a:lvl3pPr marL="546483" indent="-158350">
              <a:spcBef>
                <a:spcPts val="135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735788" indent="-179780">
              <a:spcBef>
                <a:spcPts val="1350"/>
              </a:spcBef>
              <a:defRPr/>
            </a:lvl4pPr>
            <a:lvl5pPr marL="914378" indent="-169065">
              <a:spcBef>
                <a:spcPts val="135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967" y="6619878"/>
            <a:ext cx="670984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0576" y="35415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3119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Västra sjukvårdsregionen, 2018-03-01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F97083-092F-4F76-B8EF-B726BD9B4C0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707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" y="6630670"/>
            <a:ext cx="12188421" cy="23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4"/>
            <a:ext cx="12192000" cy="66246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32789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" y="6630669"/>
            <a:ext cx="12188421" cy="23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3"/>
            <a:ext cx="12192000" cy="66246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12271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4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377D7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sp>
        <p:nvSpPr>
          <p:cNvPr id="19" name="textruta 18"/>
          <p:cNvSpPr txBox="1"/>
          <p:nvPr userDrawn="1"/>
        </p:nvSpPr>
        <p:spPr>
          <a:xfrm>
            <a:off x="8003113" y="6000207"/>
            <a:ext cx="244150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500" b="1" dirty="0">
                <a:solidFill>
                  <a:srgbClr val="FFFFFF"/>
                </a:solidFill>
              </a:rPr>
              <a:t>Landsting och regioners </a:t>
            </a:r>
          </a:p>
          <a:p>
            <a:pPr>
              <a:defRPr/>
            </a:pPr>
            <a:r>
              <a:rPr lang="sv-SE" sz="1500" b="1" dirty="0">
                <a:solidFill>
                  <a:srgbClr val="FFFFFF"/>
                </a:solidFill>
              </a:rPr>
              <a:t>system för kunskapsstyrning</a:t>
            </a:r>
          </a:p>
          <a:p>
            <a:endParaRPr lang="sv-SE" sz="1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50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334435" y="403200"/>
            <a:ext cx="11523132" cy="8961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3E40A32-4D9C-3148-8706-653DAC3C4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3" y="1464001"/>
            <a:ext cx="6817784" cy="4509233"/>
          </a:xfrm>
          <a:prstGeom prst="rect">
            <a:avLst/>
          </a:prstGeom>
        </p:spPr>
        <p:txBody>
          <a:bodyPr/>
          <a:lstStyle>
            <a:lvl1pPr>
              <a:defRPr sz="2133" b="1"/>
            </a:lvl1pPr>
            <a:lvl2pPr>
              <a:defRPr sz="2133"/>
            </a:lvl2pPr>
            <a:lvl3pPr>
              <a:defRPr sz="18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B1B0B9C6-41D9-9A4B-8886-CBF6513812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88001" y="1464001"/>
            <a:ext cx="4369567" cy="45092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9F8CFCE7-024F-844A-9040-F3CC00B8B1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34" y="144000"/>
            <a:ext cx="3461945" cy="243840"/>
          </a:xfrm>
        </p:spPr>
        <p:txBody>
          <a:bodyPr lIns="0" tIns="0" rIns="0" bIns="0" anchor="t" anchorCtr="0"/>
          <a:lstStyle>
            <a:lvl1pPr marL="0" indent="0">
              <a:buFontTx/>
              <a:buNone/>
              <a:defRPr sz="1333" b="0">
                <a:solidFill>
                  <a:srgbClr val="006298"/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sv-SE" dirty="0"/>
              <a:t>BLÅ VERSALER</a:t>
            </a:r>
          </a:p>
        </p:txBody>
      </p:sp>
    </p:spTree>
    <p:extLst>
      <p:ext uri="{BB962C8B-B14F-4D97-AF65-F5344CB8AC3E}">
        <p14:creationId xmlns:p14="http://schemas.microsoft.com/office/powerpoint/2010/main" val="3519145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6240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787200" y="1051200"/>
            <a:ext cx="10972800" cy="1142400"/>
          </a:xfrm>
        </p:spPr>
        <p:txBody>
          <a:bodyPr lIns="0" tIns="0" rIns="0" bIns="0" anchor="ctr" anchorCtr="0"/>
          <a:lstStyle>
            <a:lvl1pPr algn="l">
              <a:defRPr sz="4000" baseline="0"/>
            </a:lvl1pPr>
          </a:lstStyle>
          <a:p>
            <a:r>
              <a:rPr lang="sv-SE"/>
              <a:t>Välj vit eller svart text för kontrast</a:t>
            </a:r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9072000" y="5918400"/>
            <a:ext cx="2376000" cy="48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724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034"/>
            <a:ext cx="12196797" cy="686273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19999" y="4296000"/>
            <a:ext cx="10793180" cy="1344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-3" y="1828152"/>
            <a:ext cx="12192000" cy="211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1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480" y="5920318"/>
            <a:ext cx="2377017" cy="4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05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BA472490-1944-4BA2-94E3-F28ADEDCF0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" y="0"/>
            <a:ext cx="12204017" cy="813601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38200" y="4094384"/>
            <a:ext cx="10791767" cy="1536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41" y="5722291"/>
            <a:ext cx="2377017" cy="4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" y="4918417"/>
            <a:ext cx="12236389" cy="231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2298"/>
            <a:ext cx="12239061" cy="724204"/>
          </a:xfrm>
          <a:prstGeom prst="rect">
            <a:avLst/>
          </a:prstGeom>
        </p:spPr>
      </p:pic>
      <p:sp>
        <p:nvSpPr>
          <p:cNvPr id="8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0" y="1828152"/>
            <a:ext cx="3888000" cy="211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4152000" y="1828152"/>
            <a:ext cx="3888000" cy="211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8304000" y="1828152"/>
            <a:ext cx="3888000" cy="211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712349" y="4222070"/>
            <a:ext cx="8377519" cy="83526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12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181" y="4309587"/>
            <a:ext cx="2377017" cy="4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46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0902" y="6191149"/>
            <a:ext cx="162890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2017-12-18</a:t>
            </a:r>
          </a:p>
        </p:txBody>
      </p:sp>
    </p:spTree>
    <p:extLst>
      <p:ext uri="{BB962C8B-B14F-4D97-AF65-F5344CB8AC3E}">
        <p14:creationId xmlns:p14="http://schemas.microsoft.com/office/powerpoint/2010/main" val="229242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>
                <a:solidFill>
                  <a:srgbClr val="000000"/>
                </a:solidFill>
              </a:rPr>
              <a:t>2017-12-18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710400" y="2400000"/>
            <a:ext cx="10771200" cy="3600000"/>
          </a:xfrm>
        </p:spPr>
        <p:txBody>
          <a:bodyPr numCol="2" spcCol="1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822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0400" y="960000"/>
            <a:ext cx="634560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0400" y="2400000"/>
            <a:ext cx="6345600" cy="361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488000" y="0"/>
            <a:ext cx="4704000" cy="662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" y="6626614"/>
            <a:ext cx="12191952" cy="23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0902" y="6191149"/>
            <a:ext cx="162890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2017-12-18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21108" y="6191149"/>
            <a:ext cx="595557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15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0400" y="960000"/>
            <a:ext cx="5732309" cy="13824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0400" y="2400000"/>
            <a:ext cx="5732309" cy="36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864000" y="1315200"/>
            <a:ext cx="5328000" cy="364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" y="6626614"/>
            <a:ext cx="12191952" cy="23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0902" y="6191149"/>
            <a:ext cx="162890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2017-12-18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21108" y="6191149"/>
            <a:ext cx="595557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388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file://localhost/Volumes/Centralen/HD1/Vastra%20Gotalandsregionen/VGR%2015-2735%20Utveckling%20grafisk%20profil/Mallar%202015/Powerpoint/Dekor_powerpoint/Blue/Bullet_blue.png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0400" y="960000"/>
            <a:ext cx="10771200" cy="1382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0400" y="2400000"/>
            <a:ext cx="10771200" cy="360000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4"/>
          <p:cNvPicPr>
            <a:picLocks noChangeAspect="1"/>
          </p:cNvPicPr>
          <p:nvPr/>
        </p:nvPicPr>
        <p:blipFill>
          <a:blip r:embed="rId21" r:link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" y="6626022"/>
            <a:ext cx="12195760" cy="23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0902" y="6191149"/>
            <a:ext cx="162890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defTabSz="685783"/>
            <a:r>
              <a:rPr lang="sv-SE" dirty="0">
                <a:solidFill>
                  <a:srgbClr val="000000"/>
                </a:solidFill>
              </a:rPr>
              <a:t>2017-12-18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21108" y="6191149"/>
            <a:ext cx="595557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defTabSz="685783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81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3" r:id="rId15"/>
    <p:sldLayoutId id="2147483734" r:id="rId16"/>
    <p:sldLayoutId id="2147483736" r:id="rId17"/>
    <p:sldLayoutId id="2147483737" r:id="rId18"/>
    <p:sldLayoutId id="2147483738" r:id="rId19"/>
  </p:sldLayoutIdLst>
  <p:hf sldNum="0" hdr="0" ft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54" marR="0" indent="-360354" algn="l" defTabSz="685783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Tx/>
        <a:buBlip>
          <a:blip r:embed="rId23" r:link="rId24"/>
        </a:buBlip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37" marR="0" indent="-180971" algn="l" defTabSz="685783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45" marR="0" indent="-176209" algn="l" defTabSz="685783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02" marR="0" indent="-182558" algn="l" defTabSz="685783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23" marR="0" indent="-174621" algn="l" defTabSz="685783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Rak koppling 79">
            <a:extLst>
              <a:ext uri="{FF2B5EF4-FFF2-40B4-BE49-F238E27FC236}">
                <a16:creationId xmlns:a16="http://schemas.microsoft.com/office/drawing/2014/main" id="{641FB7F0-093B-459D-B070-647EA79E3AD5}"/>
              </a:ext>
            </a:extLst>
          </p:cNvPr>
          <p:cNvCxnSpPr>
            <a:cxnSpLocks/>
          </p:cNvCxnSpPr>
          <p:nvPr/>
        </p:nvCxnSpPr>
        <p:spPr>
          <a:xfrm flipH="1">
            <a:off x="257175" y="4973103"/>
            <a:ext cx="57731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koppling 78">
            <a:extLst>
              <a:ext uri="{FF2B5EF4-FFF2-40B4-BE49-F238E27FC236}">
                <a16:creationId xmlns:a16="http://schemas.microsoft.com/office/drawing/2014/main" id="{597C151C-69B8-486D-9048-36342CA6C6C3}"/>
              </a:ext>
            </a:extLst>
          </p:cNvPr>
          <p:cNvCxnSpPr>
            <a:cxnSpLocks/>
          </p:cNvCxnSpPr>
          <p:nvPr/>
        </p:nvCxnSpPr>
        <p:spPr>
          <a:xfrm flipH="1">
            <a:off x="253337" y="4148074"/>
            <a:ext cx="57731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k koppling 77">
            <a:extLst>
              <a:ext uri="{FF2B5EF4-FFF2-40B4-BE49-F238E27FC236}">
                <a16:creationId xmlns:a16="http://schemas.microsoft.com/office/drawing/2014/main" id="{705CD07B-DD7A-4876-8CCA-42558E5B34AA}"/>
              </a:ext>
            </a:extLst>
          </p:cNvPr>
          <p:cNvCxnSpPr>
            <a:cxnSpLocks/>
          </p:cNvCxnSpPr>
          <p:nvPr/>
        </p:nvCxnSpPr>
        <p:spPr>
          <a:xfrm flipH="1">
            <a:off x="151743" y="3184018"/>
            <a:ext cx="57731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k koppling 76">
            <a:extLst>
              <a:ext uri="{FF2B5EF4-FFF2-40B4-BE49-F238E27FC236}">
                <a16:creationId xmlns:a16="http://schemas.microsoft.com/office/drawing/2014/main" id="{1F89FEFC-026D-43D8-B0D7-0BAF045DAFE4}"/>
              </a:ext>
            </a:extLst>
          </p:cNvPr>
          <p:cNvCxnSpPr>
            <a:cxnSpLocks/>
          </p:cNvCxnSpPr>
          <p:nvPr/>
        </p:nvCxnSpPr>
        <p:spPr>
          <a:xfrm flipH="1">
            <a:off x="165607" y="2202543"/>
            <a:ext cx="57731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k koppling 74">
            <a:extLst>
              <a:ext uri="{FF2B5EF4-FFF2-40B4-BE49-F238E27FC236}">
                <a16:creationId xmlns:a16="http://schemas.microsoft.com/office/drawing/2014/main" id="{0DAD9DC0-1C88-48B5-B7BC-D2DEADC176BD}"/>
              </a:ext>
            </a:extLst>
          </p:cNvPr>
          <p:cNvCxnSpPr>
            <a:cxnSpLocks/>
          </p:cNvCxnSpPr>
          <p:nvPr/>
        </p:nvCxnSpPr>
        <p:spPr>
          <a:xfrm flipH="1">
            <a:off x="5924847" y="4974396"/>
            <a:ext cx="613900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koppling 72">
            <a:extLst>
              <a:ext uri="{FF2B5EF4-FFF2-40B4-BE49-F238E27FC236}">
                <a16:creationId xmlns:a16="http://schemas.microsoft.com/office/drawing/2014/main" id="{820CAC0E-3731-421A-978B-45E1AA3B4560}"/>
              </a:ext>
            </a:extLst>
          </p:cNvPr>
          <p:cNvCxnSpPr>
            <a:cxnSpLocks/>
          </p:cNvCxnSpPr>
          <p:nvPr/>
        </p:nvCxnSpPr>
        <p:spPr>
          <a:xfrm flipH="1">
            <a:off x="6288166" y="3159883"/>
            <a:ext cx="57731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koppling 71">
            <a:extLst>
              <a:ext uri="{FF2B5EF4-FFF2-40B4-BE49-F238E27FC236}">
                <a16:creationId xmlns:a16="http://schemas.microsoft.com/office/drawing/2014/main" id="{32F2253E-63F6-484B-BD25-917308A5FDA8}"/>
              </a:ext>
            </a:extLst>
          </p:cNvPr>
          <p:cNvCxnSpPr>
            <a:cxnSpLocks/>
          </p:cNvCxnSpPr>
          <p:nvPr/>
        </p:nvCxnSpPr>
        <p:spPr>
          <a:xfrm flipH="1">
            <a:off x="6280256" y="2209432"/>
            <a:ext cx="57731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9BA06B42-6CF9-4068-80CF-D068F1F2F50D}"/>
              </a:ext>
            </a:extLst>
          </p:cNvPr>
          <p:cNvSpPr txBox="1"/>
          <p:nvPr/>
        </p:nvSpPr>
        <p:spPr>
          <a:xfrm>
            <a:off x="7982574" y="1129865"/>
            <a:ext cx="1648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E-utbildning (kort)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Pocket guide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Integrerad del av introduktion till nya medarbetare        	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80638992-C0C3-49FF-A270-018C2BBEF6EC}"/>
              </a:ext>
            </a:extLst>
          </p:cNvPr>
          <p:cNvGrpSpPr/>
          <p:nvPr/>
        </p:nvGrpSpPr>
        <p:grpSpPr>
          <a:xfrm>
            <a:off x="4469994" y="1135431"/>
            <a:ext cx="2427752" cy="5018859"/>
            <a:chOff x="4505620" y="1135026"/>
            <a:chExt cx="2427752" cy="5466849"/>
          </a:xfrm>
        </p:grpSpPr>
        <p:sp>
          <p:nvSpPr>
            <p:cNvPr id="22" name="Flödesschema: Sammanfoga 21">
              <a:extLst>
                <a:ext uri="{FF2B5EF4-FFF2-40B4-BE49-F238E27FC236}">
                  <a16:creationId xmlns:a16="http://schemas.microsoft.com/office/drawing/2014/main" id="{D6B270F2-0E2B-4FD7-8A9B-E7255CE76C29}"/>
                </a:ext>
              </a:extLst>
            </p:cNvPr>
            <p:cNvSpPr/>
            <p:nvPr/>
          </p:nvSpPr>
          <p:spPr>
            <a:xfrm>
              <a:off x="4505620" y="1135026"/>
              <a:ext cx="2427752" cy="5466849"/>
            </a:xfrm>
            <a:prstGeom prst="flowChartMerge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42000">
                  <a:schemeClr val="accent6">
                    <a:lumMod val="75000"/>
                  </a:schemeClr>
                </a:gs>
                <a:gs pos="61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7B29C119-EA45-4F38-8A8C-9278AB3883AF}"/>
                </a:ext>
              </a:extLst>
            </p:cNvPr>
            <p:cNvSpPr/>
            <p:nvPr/>
          </p:nvSpPr>
          <p:spPr>
            <a:xfrm>
              <a:off x="5318378" y="5273442"/>
              <a:ext cx="770238" cy="494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11566F7A-5729-4CA6-80A4-AEA2F86909F7}"/>
                </a:ext>
              </a:extLst>
            </p:cNvPr>
            <p:cNvSpPr/>
            <p:nvPr/>
          </p:nvSpPr>
          <p:spPr>
            <a:xfrm>
              <a:off x="5113324" y="4387872"/>
              <a:ext cx="110572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067F4BD6-B5A9-4AEE-BB72-09AC40EC7FC8}"/>
                </a:ext>
              </a:extLst>
            </p:cNvPr>
            <p:cNvSpPr/>
            <p:nvPr/>
          </p:nvSpPr>
          <p:spPr>
            <a:xfrm>
              <a:off x="4958895" y="3314315"/>
              <a:ext cx="1522372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7B5D8B08-4413-4F7C-A23C-394F56605B19}"/>
                </a:ext>
              </a:extLst>
            </p:cNvPr>
            <p:cNvSpPr/>
            <p:nvPr/>
          </p:nvSpPr>
          <p:spPr>
            <a:xfrm>
              <a:off x="4684392" y="2279712"/>
              <a:ext cx="2083987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ruta 35">
            <a:extLst>
              <a:ext uri="{FF2B5EF4-FFF2-40B4-BE49-F238E27FC236}">
                <a16:creationId xmlns:a16="http://schemas.microsoft.com/office/drawing/2014/main" id="{F41A54B8-DB83-4781-B5CA-A08CC0CB8B89}"/>
              </a:ext>
            </a:extLst>
          </p:cNvPr>
          <p:cNvSpPr txBox="1"/>
          <p:nvPr/>
        </p:nvSpPr>
        <p:spPr>
          <a:xfrm>
            <a:off x="8018687" y="794883"/>
            <a:ext cx="61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Hur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B332E86E-9713-4986-9668-04385FB8373C}"/>
              </a:ext>
            </a:extLst>
          </p:cNvPr>
          <p:cNvSpPr txBox="1"/>
          <p:nvPr/>
        </p:nvSpPr>
        <p:spPr>
          <a:xfrm>
            <a:off x="170836" y="778781"/>
            <a:ext cx="61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Vad             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75E4C3D1-1002-4808-95CA-34201D2C6A7B}"/>
              </a:ext>
            </a:extLst>
          </p:cNvPr>
          <p:cNvSpPr txBox="1"/>
          <p:nvPr/>
        </p:nvSpPr>
        <p:spPr>
          <a:xfrm>
            <a:off x="6749010" y="3241300"/>
            <a:ext cx="108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Förvaltnings-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808080"/>
                </a:solidFill>
                <a:latin typeface="Calibri"/>
              </a:rPr>
              <a:t>ledning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299840DB-7C10-43FC-917C-9D34FCC99310}"/>
              </a:ext>
            </a:extLst>
          </p:cNvPr>
          <p:cNvSpPr txBox="1"/>
          <p:nvPr/>
        </p:nvSpPr>
        <p:spPr>
          <a:xfrm>
            <a:off x="6748924" y="4161296"/>
            <a:ext cx="97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Koncern-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ledning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B066D77F-3967-42CC-829F-06149C2631FD}"/>
              </a:ext>
            </a:extLst>
          </p:cNvPr>
          <p:cNvSpPr txBox="1"/>
          <p:nvPr/>
        </p:nvSpPr>
        <p:spPr>
          <a:xfrm>
            <a:off x="6754530" y="4987860"/>
            <a:ext cx="790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2F5DED85-7BB7-4972-A3FF-68F71A285F06}"/>
              </a:ext>
            </a:extLst>
          </p:cNvPr>
          <p:cNvSpPr txBox="1"/>
          <p:nvPr/>
        </p:nvSpPr>
        <p:spPr>
          <a:xfrm>
            <a:off x="7910456" y="3229361"/>
            <a:ext cx="20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Uppstart: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Samlad utbildning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Återkommande: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Uppdatering och påfyllnad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927A005B-20CD-4853-90ED-E642EB8659AA}"/>
              </a:ext>
            </a:extLst>
          </p:cNvPr>
          <p:cNvSpPr txBox="1"/>
          <p:nvPr/>
        </p:nvSpPr>
        <p:spPr>
          <a:xfrm>
            <a:off x="9813809" y="4143399"/>
            <a:ext cx="219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Systemförståelse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Kunskap om stödja, möjlig-göra och kravställa i praktiken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Förståelse kultur och struktur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D6119501-2099-493F-A3D4-B0ED0E1CF565}"/>
              </a:ext>
            </a:extLst>
          </p:cNvPr>
          <p:cNvSpPr txBox="1"/>
          <p:nvPr/>
        </p:nvSpPr>
        <p:spPr>
          <a:xfrm>
            <a:off x="9812914" y="5002025"/>
            <a:ext cx="219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Systemförståelse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Kunskap om stödja, möjlig-göra och kravställa i praktiken	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2ACAFFF6-8133-40C1-920B-0E79EA2FC715}"/>
              </a:ext>
            </a:extLst>
          </p:cNvPr>
          <p:cNvSpPr txBox="1"/>
          <p:nvPr/>
        </p:nvSpPr>
        <p:spPr>
          <a:xfrm>
            <a:off x="3529553" y="1179795"/>
            <a:ext cx="1079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Lokala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808080"/>
                </a:solidFill>
                <a:latin typeface="Calibri"/>
              </a:rPr>
              <a:t>f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örbättrings-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ledare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9A353A4D-A7EA-40DC-8122-5158B8749238}"/>
              </a:ext>
            </a:extLst>
          </p:cNvPr>
          <p:cNvSpPr txBox="1"/>
          <p:nvPr/>
        </p:nvSpPr>
        <p:spPr>
          <a:xfrm>
            <a:off x="3527193" y="2236669"/>
            <a:ext cx="112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Verksamhets-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808080"/>
                </a:solidFill>
                <a:latin typeface="Calibri"/>
              </a:rPr>
              <a:t>u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tvecklare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CA9201A2-3BBE-4521-A55C-A855835386FD}"/>
              </a:ext>
            </a:extLst>
          </p:cNvPr>
          <p:cNvSpPr txBox="1"/>
          <p:nvPr/>
        </p:nvSpPr>
        <p:spPr>
          <a:xfrm>
            <a:off x="3547330" y="3256371"/>
            <a:ext cx="114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Utvecklings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808080"/>
                </a:solidFill>
                <a:latin typeface="Calibri"/>
              </a:rPr>
              <a:t>c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hefer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7DAD1887-C092-4C61-925C-4F904902D8EE}"/>
              </a:ext>
            </a:extLst>
          </p:cNvPr>
          <p:cNvSpPr txBox="1"/>
          <p:nvPr/>
        </p:nvSpPr>
        <p:spPr>
          <a:xfrm>
            <a:off x="1719848" y="1148113"/>
            <a:ext cx="18927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Minst två dagars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808080"/>
                </a:solidFill>
                <a:latin typeface="Calibri"/>
              </a:rPr>
              <a:t>u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tbildning 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förbättringskunskap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52CC9D03-7BC0-4C84-9F23-1D173C7BDBF1}"/>
              </a:ext>
            </a:extLst>
          </p:cNvPr>
          <p:cNvSpPr txBox="1"/>
          <p:nvPr/>
        </p:nvSpPr>
        <p:spPr>
          <a:xfrm>
            <a:off x="1738144" y="2208544"/>
            <a:ext cx="189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Minst </a:t>
            </a:r>
            <a:r>
              <a:rPr lang="sv-SE" sz="1200" dirty="0">
                <a:solidFill>
                  <a:srgbClr val="808080"/>
                </a:solidFill>
                <a:latin typeface="Calibri"/>
              </a:rPr>
              <a:t>tio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veckors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808080"/>
                </a:solidFill>
                <a:latin typeface="Calibri"/>
              </a:rPr>
              <a:t>u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tbildning 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808080"/>
                </a:solidFill>
                <a:latin typeface="Calibri"/>
              </a:rPr>
              <a:t>f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örbättringskunskap</a:t>
            </a:r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13572E43-6EE4-44E7-AE84-67979F0B157D}"/>
              </a:ext>
            </a:extLst>
          </p:cNvPr>
          <p:cNvSpPr txBox="1"/>
          <p:nvPr/>
        </p:nvSpPr>
        <p:spPr>
          <a:xfrm>
            <a:off x="1686687" y="4161210"/>
            <a:ext cx="206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VGR-gemensam syn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och förhållningssätt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till kvalitet som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</a:t>
            </a: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D05B92BB-B3D8-480E-A58E-A423CCD19C36}"/>
              </a:ext>
            </a:extLst>
          </p:cNvPr>
          <p:cNvSpPr txBox="1"/>
          <p:nvPr/>
        </p:nvSpPr>
        <p:spPr>
          <a:xfrm>
            <a:off x="899019" y="5922884"/>
            <a:ext cx="3851376" cy="46166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Befintliga: CHI 30 hp eller motsvarande, ATP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Framtida: Intensivutbildning, Case+coaching, uppföljning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0EA558C7-27F3-4B2E-B488-C2CBA9D516C5}"/>
              </a:ext>
            </a:extLst>
          </p:cNvPr>
          <p:cNvSpPr txBox="1"/>
          <p:nvPr/>
        </p:nvSpPr>
        <p:spPr>
          <a:xfrm>
            <a:off x="1695492" y="3232211"/>
            <a:ext cx="158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VGR-gemensam syn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och förhållningssätt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till kvalitet som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</a:t>
            </a: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DDA10AC2-3CF7-43EF-AE78-15681D1A5214}"/>
              </a:ext>
            </a:extLst>
          </p:cNvPr>
          <p:cNvSpPr txBox="1"/>
          <p:nvPr/>
        </p:nvSpPr>
        <p:spPr>
          <a:xfrm>
            <a:off x="3512057" y="781922"/>
            <a:ext cx="84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Vem</a:t>
            </a: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1BEDC3A4-75A3-46FA-A034-1D089BEB7443}"/>
              </a:ext>
            </a:extLst>
          </p:cNvPr>
          <p:cNvSpPr txBox="1"/>
          <p:nvPr/>
        </p:nvSpPr>
        <p:spPr>
          <a:xfrm>
            <a:off x="3542430" y="4170863"/>
            <a:ext cx="162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Enheten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Kvalitetsdriven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Verksamhetsutv</a:t>
            </a:r>
            <a:r>
              <a:rPr lang="sv-SE" sz="1200" dirty="0">
                <a:solidFill>
                  <a:srgbClr val="808080"/>
                </a:solidFill>
                <a:latin typeface="Calibri"/>
              </a:rPr>
              <a:t>eckling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457B867E-53C5-4087-B86F-BE017392A69B}"/>
              </a:ext>
            </a:extLst>
          </p:cNvPr>
          <p:cNvSpPr txBox="1"/>
          <p:nvPr/>
        </p:nvSpPr>
        <p:spPr>
          <a:xfrm>
            <a:off x="98113" y="1110604"/>
            <a:ext cx="165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Grundläggande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teori och filosofi i: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Förbättringskunskap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systemförståelse och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förändringsledning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CE14574C-9960-4133-9CD5-6B8478FF0A38}"/>
              </a:ext>
            </a:extLst>
          </p:cNvPr>
          <p:cNvSpPr txBox="1"/>
          <p:nvPr/>
        </p:nvSpPr>
        <p:spPr>
          <a:xfrm>
            <a:off x="6897746" y="1148468"/>
            <a:ext cx="153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Alla  med-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arbetare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521457A-E23C-45D1-A0BC-69D683A75A3A}"/>
              </a:ext>
            </a:extLst>
          </p:cNvPr>
          <p:cNvSpPr txBox="1"/>
          <p:nvPr/>
        </p:nvSpPr>
        <p:spPr>
          <a:xfrm>
            <a:off x="2439929" y="30228"/>
            <a:ext cx="645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Doseringsmodellen, exempel från Västra Götalandsregionen (VGR)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24831" y="309126"/>
            <a:ext cx="2671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Stödfunktioner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till linje- och kunskapsorganisation</a:t>
            </a:r>
          </a:p>
        </p:txBody>
      </p:sp>
      <p:sp>
        <p:nvSpPr>
          <p:cNvPr id="48" name="textruta 47"/>
          <p:cNvSpPr txBox="1"/>
          <p:nvPr/>
        </p:nvSpPr>
        <p:spPr>
          <a:xfrm>
            <a:off x="7920911" y="412396"/>
            <a:ext cx="325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Linje- och </a:t>
            </a:r>
            <a:r>
              <a:rPr lang="sv-SE" sz="1600" dirty="0">
                <a:solidFill>
                  <a:srgbClr val="006298"/>
                </a:solidFill>
                <a:latin typeface="Calibri"/>
              </a:rPr>
              <a:t>kunskap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sorganisationen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629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30320" y="2147267"/>
            <a:ext cx="1456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fördjupning metoder, verktyg, mål, mått, variation, systemförståelse och coachning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7275" y="3295300"/>
            <a:ext cx="126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ytterligare fördjupning och ledarskap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27464" y="4235296"/>
            <a:ext cx="126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Struktur och stödfunktioner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66C8F22-4D17-4381-A8B8-C12193A91AE2}"/>
              </a:ext>
            </a:extLst>
          </p:cNvPr>
          <p:cNvSpPr/>
          <p:nvPr/>
        </p:nvSpPr>
        <p:spPr>
          <a:xfrm>
            <a:off x="9817208" y="2282835"/>
            <a:ext cx="2144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Fördjupad förståelse för: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Metoder, verktyg, mål, mått, variation, förändringsledning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kopplat till verksamheten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A2C8AEF3-737B-4A43-8C5B-B362DE130F1E}"/>
              </a:ext>
            </a:extLst>
          </p:cNvPr>
          <p:cNvSpPr txBox="1"/>
          <p:nvPr/>
        </p:nvSpPr>
        <p:spPr>
          <a:xfrm>
            <a:off x="9813809" y="3255552"/>
            <a:ext cx="219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Systemförståelse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Kunskap om stödja, möjlig- göra och kravställa i praktiken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Förståelse kultur och struktur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B31ADCC3-1925-4E4B-9506-DDBDE4668300}"/>
              </a:ext>
            </a:extLst>
          </p:cNvPr>
          <p:cNvSpPr txBox="1"/>
          <p:nvPr/>
        </p:nvSpPr>
        <p:spPr>
          <a:xfrm>
            <a:off x="7924026" y="4168069"/>
            <a:ext cx="199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Uppstart: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Samlad utbildning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Återkommande: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Uppdatering och påfyllnad</a:t>
            </a:r>
          </a:p>
        </p:txBody>
      </p:sp>
      <p:cxnSp>
        <p:nvCxnSpPr>
          <p:cNvPr id="58" name="Rak koppling 57">
            <a:extLst>
              <a:ext uri="{FF2B5EF4-FFF2-40B4-BE49-F238E27FC236}">
                <a16:creationId xmlns:a16="http://schemas.microsoft.com/office/drawing/2014/main" id="{DB96A385-C6C7-4863-85AC-053D7872BCE3}"/>
              </a:ext>
            </a:extLst>
          </p:cNvPr>
          <p:cNvCxnSpPr>
            <a:cxnSpLocks/>
          </p:cNvCxnSpPr>
          <p:nvPr/>
        </p:nvCxnSpPr>
        <p:spPr>
          <a:xfrm flipH="1">
            <a:off x="6280255" y="4152233"/>
            <a:ext cx="57731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ruta 59">
            <a:extLst>
              <a:ext uri="{FF2B5EF4-FFF2-40B4-BE49-F238E27FC236}">
                <a16:creationId xmlns:a16="http://schemas.microsoft.com/office/drawing/2014/main" id="{87328CD3-98F6-4840-A9EA-2FC7E17A80C5}"/>
              </a:ext>
            </a:extLst>
          </p:cNvPr>
          <p:cNvSpPr txBox="1"/>
          <p:nvPr/>
        </p:nvSpPr>
        <p:spPr>
          <a:xfrm>
            <a:off x="7913621" y="4973103"/>
            <a:ext cx="199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Uppstart: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Samlad utbildning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Återkommande: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Uppdatering och påfyllnad</a:t>
            </a: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D21A6B1C-6219-4A35-B501-7E8015D5D196}"/>
              </a:ext>
            </a:extLst>
          </p:cNvPr>
          <p:cNvSpPr txBox="1"/>
          <p:nvPr/>
        </p:nvSpPr>
        <p:spPr>
          <a:xfrm>
            <a:off x="9812914" y="1142068"/>
            <a:ext cx="2364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Grundläggande filosofi och teori: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PDSA, Hörnstensmodellen,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mått och mål, varför-hur-vad, kultur och struktur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kopplat till verksamheten</a:t>
            </a: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4BB6ED7B-2877-444F-8BE1-84896D9E5B91}"/>
              </a:ext>
            </a:extLst>
          </p:cNvPr>
          <p:cNvSpPr txBox="1"/>
          <p:nvPr/>
        </p:nvSpPr>
        <p:spPr>
          <a:xfrm>
            <a:off x="7924792" y="2191050"/>
            <a:ext cx="205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Chefer: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Introduktioner, u</a:t>
            </a: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tvecklings- och poängutbildningar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solidFill>
                  <a:srgbClr val="808080"/>
                </a:solidFill>
                <a:latin typeface="Calibri"/>
              </a:rPr>
              <a:t>Utbildning till nyckelfunktioner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68B9204B-75B5-415E-A6BD-6B7F85871005}"/>
              </a:ext>
            </a:extLst>
          </p:cNvPr>
          <p:cNvSpPr txBox="1"/>
          <p:nvPr/>
        </p:nvSpPr>
        <p:spPr>
          <a:xfrm>
            <a:off x="6748924" y="2211777"/>
            <a:ext cx="1269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Linje- och stabs-chefer</a:t>
            </a:r>
            <a:r>
              <a:rPr lang="sv-SE" sz="1200" dirty="0">
                <a:solidFill>
                  <a:srgbClr val="808080"/>
                </a:solidFill>
                <a:latin typeface="Calibri"/>
              </a:rPr>
              <a:t>, n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yckelfunk</a:t>
            </a:r>
            <a:r>
              <a:rPr lang="sv-SE" sz="1200" dirty="0">
                <a:solidFill>
                  <a:srgbClr val="808080"/>
                </a:solidFill>
                <a:latin typeface="Calibri"/>
              </a:rPr>
              <a:t>tioner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808080"/>
                </a:solidFill>
                <a:latin typeface="Calibri"/>
              </a:rPr>
              <a:t>i k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unskaps-organisationen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923CF7-9DBC-4C29-859B-65D326A88A6E}"/>
              </a:ext>
            </a:extLst>
          </p:cNvPr>
          <p:cNvSpPr txBox="1"/>
          <p:nvPr/>
        </p:nvSpPr>
        <p:spPr>
          <a:xfrm>
            <a:off x="1963158" y="5670407"/>
            <a:ext cx="1497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SPETSKOMPETENSER</a:t>
            </a: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DF0FC779-5CAD-2523-C174-31EF839AEA73}"/>
              </a:ext>
            </a:extLst>
          </p:cNvPr>
          <p:cNvSpPr txBox="1"/>
          <p:nvPr/>
        </p:nvSpPr>
        <p:spPr>
          <a:xfrm>
            <a:off x="6895080" y="788646"/>
            <a:ext cx="84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Vem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DAF64F8F-938E-5B5D-0CD8-46EE77E9759C}"/>
              </a:ext>
            </a:extLst>
          </p:cNvPr>
          <p:cNvSpPr txBox="1"/>
          <p:nvPr/>
        </p:nvSpPr>
        <p:spPr>
          <a:xfrm>
            <a:off x="1757052" y="781922"/>
            <a:ext cx="61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Hur</a:t>
            </a:r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4792CA45-2A5C-3DE5-79C4-B75CA40D0164}"/>
              </a:ext>
            </a:extLst>
          </p:cNvPr>
          <p:cNvSpPr txBox="1"/>
          <p:nvPr/>
        </p:nvSpPr>
        <p:spPr>
          <a:xfrm>
            <a:off x="9857359" y="777141"/>
            <a:ext cx="61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Vad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08344524"/>
      </p:ext>
    </p:extLst>
  </p:cSld>
  <p:clrMapOvr>
    <a:masterClrMapping/>
  </p:clrMapOvr>
</p:sld>
</file>

<file path=ppt/theme/theme1.xml><?xml version="1.0" encoding="utf-8"?>
<a:theme xmlns:a="http://schemas.openxmlformats.org/drawingml/2006/main" name="VGR_vitt_blue">
  <a:themeElements>
    <a:clrScheme name="V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298"/>
      </a:accent1>
      <a:accent2>
        <a:srgbClr val="367B1E"/>
      </a:accent2>
      <a:accent3>
        <a:srgbClr val="F2A900"/>
      </a:accent3>
      <a:accent4>
        <a:srgbClr val="9EA2A2"/>
      </a:accent4>
      <a:accent5>
        <a:srgbClr val="9D2235"/>
      </a:accent5>
      <a:accent6>
        <a:srgbClr val="71B2C9"/>
      </a:accent6>
      <a:hlink>
        <a:srgbClr val="006298"/>
      </a:hlink>
      <a:folHlink>
        <a:srgbClr val="9EA2A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VG Komplement 1">
      <a:srgbClr val="008755"/>
    </a:custClr>
    <a:custClr name="VG Komplement 2">
      <a:srgbClr val="71B2C9"/>
    </a:custClr>
    <a:custClr name="VG Komplement 3">
      <a:srgbClr val="A8AD00"/>
    </a:custClr>
    <a:custClr name="VG Komplement 4">
      <a:srgbClr val="C8102E"/>
    </a:custClr>
    <a:custClr name="VG Komplement 5">
      <a:srgbClr val="FF6600"/>
    </a:custClr>
    <a:custClr name="VG Komplement 6">
      <a:srgbClr val="91966E"/>
    </a:custClr>
    <a:custClr name="VG Komplement 7">
      <a:srgbClr val="582C83"/>
    </a:custClr>
    <a:custClr name="VG Komplement 8">
      <a:srgbClr val="AF1685"/>
    </a:custClr>
    <a:custClr name="VG Diagram 1">
      <a:srgbClr val="71B2C9"/>
    </a:custClr>
    <a:custClr name="VG Diagram 2">
      <a:srgbClr val="F2A900"/>
    </a:custClr>
    <a:custClr name="VG Diagram 3">
      <a:srgbClr val="C8102E"/>
    </a:custClr>
    <a:custClr name="VG Diagram 4">
      <a:srgbClr val="006298"/>
    </a:custClr>
    <a:custClr name="VG Diagram 5">
      <a:srgbClr val="A8AD00"/>
    </a:custClr>
  </a:custClrLst>
  <a:extLst>
    <a:ext uri="{05A4C25C-085E-4340-85A3-A5531E510DB2}">
      <thm15:themeFamily xmlns:thm15="http://schemas.microsoft.com/office/thememl/2012/main" name="NY VGR_vitt_blue" id="{94C8D189-9F4F-4129-A129-E5D56A12F4C9}" vid="{DBFF57A2-E5C3-44F7-AE72-6AEE53DC310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267</Words>
  <Application>Microsoft Office PowerPoint</Application>
  <PresentationFormat>Bredbild</PresentationFormat>
  <Paragraphs>79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VGR_vitt_blue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Kvalitetsdriven verksamhetsutveckling Vassare stöd för nöjdare patienter och bättre medicinska resultat</dc:title>
  <dc:creator>Kjell Foss</dc:creator>
  <cp:lastModifiedBy>Alvarado Lönberg Karin</cp:lastModifiedBy>
  <cp:revision>95</cp:revision>
  <cp:lastPrinted>2018-09-24T17:37:48Z</cp:lastPrinted>
  <dcterms:created xsi:type="dcterms:W3CDTF">2018-05-14T12:34:52Z</dcterms:created>
  <dcterms:modified xsi:type="dcterms:W3CDTF">2022-06-30T12:27:53Z</dcterms:modified>
</cp:coreProperties>
</file>