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29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58C2A180-A752-D3C9-43B6-F1F249964B8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3DC7496F-245C-9E38-B70F-C598B2F3ACE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C2F486-C652-482E-9CD2-9A03CB83CAA3}" type="datetimeFigureOut">
              <a:rPr lang="sv-SE" smtClean="0"/>
              <a:t>2024-02-12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6A92442-C0C8-E117-B46C-392C83AEDAB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5DFBFFED-2195-595F-8ABE-D5E470F7825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D75045-2711-4CDC-B8D9-6CC221412D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977663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B63068-4E6D-4784-B3DF-6286FBEA2F9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02579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Beskrivning av behovet pågår. Ev. ett vårdförlopp? </a:t>
            </a:r>
            <a:br>
              <a:rPr lang="sv-SE" dirty="0"/>
            </a:br>
            <a:r>
              <a:rPr lang="sv-SE" dirty="0"/>
              <a:t>Utgår från </a:t>
            </a:r>
            <a:r>
              <a:rPr lang="sv-SE" dirty="0" err="1"/>
              <a:t>IVOs</a:t>
            </a:r>
            <a:r>
              <a:rPr lang="sv-SE" dirty="0"/>
              <a:t> granskning av särskilda boenden. 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B63068-4E6D-4784-B3DF-6286FBEA2F91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1295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>
            <a:extLst>
              <a:ext uri="{FF2B5EF4-FFF2-40B4-BE49-F238E27FC236}">
                <a16:creationId xmlns:a16="http://schemas.microsoft.com/office/drawing/2014/main" id="{9795F843-3CE1-ED4D-A4D1-B27B6DB646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8742" y="616841"/>
            <a:ext cx="9144000" cy="609793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8" name="Platshållare för text 11">
            <a:extLst>
              <a:ext uri="{FF2B5EF4-FFF2-40B4-BE49-F238E27FC236}">
                <a16:creationId xmlns:a16="http://schemas.microsoft.com/office/drawing/2014/main" id="{CF58C1CC-ECA4-5141-95FE-2805C6A2DC6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89013" y="1422400"/>
            <a:ext cx="9144000" cy="41862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3881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39BEDAC0-5874-E04B-91DB-F5F9756271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0942" y="2349500"/>
            <a:ext cx="5158058" cy="1219200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11348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9C4D5F23-7C9C-F741-BD57-C8983CF398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8742" y="616841"/>
            <a:ext cx="9144000" cy="609793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iagram 3">
            <a:extLst>
              <a:ext uri="{FF2B5EF4-FFF2-40B4-BE49-F238E27FC236}">
                <a16:creationId xmlns:a16="http://schemas.microsoft.com/office/drawing/2014/main" id="{25595C8F-5C86-AD41-81CB-49F231878EF4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988742" y="1397000"/>
            <a:ext cx="9144000" cy="4737100"/>
          </a:xfrm>
        </p:spPr>
        <p:txBody>
          <a:bodyPr/>
          <a:lstStyle/>
          <a:p>
            <a:r>
              <a:rPr lang="sv-SE"/>
              <a:t>Klicka på ikonen för att lägga till ett diagram</a:t>
            </a:r>
          </a:p>
        </p:txBody>
      </p:sp>
    </p:spTree>
    <p:extLst>
      <p:ext uri="{BB962C8B-B14F-4D97-AF65-F5344CB8AC3E}">
        <p14:creationId xmlns:p14="http://schemas.microsoft.com/office/powerpoint/2010/main" val="469038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15">
            <a:extLst>
              <a:ext uri="{FF2B5EF4-FFF2-40B4-BE49-F238E27FC236}">
                <a16:creationId xmlns:a16="http://schemas.microsoft.com/office/drawing/2014/main" id="{627232BD-4CA2-2247-B71E-E9AC38B6CEF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7161696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sv-SE" dirty="0"/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66A257AA-5F16-1A4A-B3E3-DA688DDA87C4}"/>
              </a:ext>
            </a:extLst>
          </p:cNvPr>
          <p:cNvGrpSpPr/>
          <p:nvPr/>
        </p:nvGrpSpPr>
        <p:grpSpPr>
          <a:xfrm>
            <a:off x="10444481" y="5727126"/>
            <a:ext cx="2222205" cy="884879"/>
            <a:chOff x="10242697" y="5607996"/>
            <a:chExt cx="2222205" cy="884879"/>
          </a:xfrm>
        </p:grpSpPr>
        <p:sp>
          <p:nvSpPr>
            <p:cNvPr id="5" name="textruta 4">
              <a:extLst>
                <a:ext uri="{FF2B5EF4-FFF2-40B4-BE49-F238E27FC236}">
                  <a16:creationId xmlns:a16="http://schemas.microsoft.com/office/drawing/2014/main" id="{4DDCF8DE-35BF-CE4C-84F1-345F9BD1A59D}"/>
                </a:ext>
              </a:extLst>
            </p:cNvPr>
            <p:cNvSpPr txBox="1"/>
            <p:nvPr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textruta 5">
              <a:extLst>
                <a:ext uri="{FF2B5EF4-FFF2-40B4-BE49-F238E27FC236}">
                  <a16:creationId xmlns:a16="http://schemas.microsoft.com/office/drawing/2014/main" id="{36D91317-B3A4-F44F-A50E-7262129857E7}"/>
                </a:ext>
              </a:extLst>
            </p:cNvPr>
            <p:cNvSpPr txBox="1"/>
            <p:nvPr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7" name="Rak 6">
              <a:extLst>
                <a:ext uri="{FF2B5EF4-FFF2-40B4-BE49-F238E27FC236}">
                  <a16:creationId xmlns:a16="http://schemas.microsoft.com/office/drawing/2014/main" id="{2677C2A9-EE1A-3D47-A628-E42AF60ADC3A}"/>
                </a:ext>
              </a:extLst>
            </p:cNvPr>
            <p:cNvCxnSpPr>
              <a:cxnSpLocks/>
            </p:cNvCxnSpPr>
            <p:nvPr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p 7">
            <a:extLst>
              <a:ext uri="{FF2B5EF4-FFF2-40B4-BE49-F238E27FC236}">
                <a16:creationId xmlns:a16="http://schemas.microsoft.com/office/drawing/2014/main" id="{B1819E8B-7BDB-6141-977D-7EF44C3E334F}"/>
              </a:ext>
            </a:extLst>
          </p:cNvPr>
          <p:cNvGrpSpPr/>
          <p:nvPr userDrawn="1"/>
        </p:nvGrpSpPr>
        <p:grpSpPr>
          <a:xfrm>
            <a:off x="10444481" y="5727126"/>
            <a:ext cx="2222205" cy="884879"/>
            <a:chOff x="10242697" y="5607996"/>
            <a:chExt cx="2222205" cy="884879"/>
          </a:xfrm>
        </p:grpSpPr>
        <p:sp>
          <p:nvSpPr>
            <p:cNvPr id="9" name="textruta 8">
              <a:extLst>
                <a:ext uri="{FF2B5EF4-FFF2-40B4-BE49-F238E27FC236}">
                  <a16:creationId xmlns:a16="http://schemas.microsoft.com/office/drawing/2014/main" id="{FF6F8030-A4CC-C748-A26E-38FD2E87979A}"/>
                </a:ext>
              </a:extLst>
            </p:cNvPr>
            <p:cNvSpPr txBox="1"/>
            <p:nvPr userDrawn="1"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textruta 9">
              <a:extLst>
                <a:ext uri="{FF2B5EF4-FFF2-40B4-BE49-F238E27FC236}">
                  <a16:creationId xmlns:a16="http://schemas.microsoft.com/office/drawing/2014/main" id="{2685D7D2-FDF8-F246-859F-C45D301F4D2E}"/>
                </a:ext>
              </a:extLst>
            </p:cNvPr>
            <p:cNvSpPr txBox="1"/>
            <p:nvPr userDrawn="1"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1" name="Rak 10">
              <a:extLst>
                <a:ext uri="{FF2B5EF4-FFF2-40B4-BE49-F238E27FC236}">
                  <a16:creationId xmlns:a16="http://schemas.microsoft.com/office/drawing/2014/main" id="{690F618A-4C54-7A4A-8027-63A38AD9A5F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53724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F5919A7-E5E7-E447-AC47-3628E2C2C37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BD851597-1D96-1F49-9B1A-ED0727F4581C}"/>
              </a:ext>
            </a:extLst>
          </p:cNvPr>
          <p:cNvGrpSpPr/>
          <p:nvPr/>
        </p:nvGrpSpPr>
        <p:grpSpPr>
          <a:xfrm>
            <a:off x="10242697" y="5607996"/>
            <a:ext cx="2222205" cy="884879"/>
            <a:chOff x="10242697" y="5607996"/>
            <a:chExt cx="2222205" cy="884879"/>
          </a:xfrm>
        </p:grpSpPr>
        <p:sp>
          <p:nvSpPr>
            <p:cNvPr id="5" name="textruta 4">
              <a:extLst>
                <a:ext uri="{FF2B5EF4-FFF2-40B4-BE49-F238E27FC236}">
                  <a16:creationId xmlns:a16="http://schemas.microsoft.com/office/drawing/2014/main" id="{51D8CF96-0018-FD40-88CB-DC6ACA2FB156}"/>
                </a:ext>
              </a:extLst>
            </p:cNvPr>
            <p:cNvSpPr txBox="1"/>
            <p:nvPr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textruta 5">
              <a:extLst>
                <a:ext uri="{FF2B5EF4-FFF2-40B4-BE49-F238E27FC236}">
                  <a16:creationId xmlns:a16="http://schemas.microsoft.com/office/drawing/2014/main" id="{A2A8A072-9169-BC43-801A-A61BF591F032}"/>
                </a:ext>
              </a:extLst>
            </p:cNvPr>
            <p:cNvSpPr txBox="1"/>
            <p:nvPr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7" name="Rak 6">
              <a:extLst>
                <a:ext uri="{FF2B5EF4-FFF2-40B4-BE49-F238E27FC236}">
                  <a16:creationId xmlns:a16="http://schemas.microsoft.com/office/drawing/2014/main" id="{9E836D9E-4AB0-0C41-802B-ED4298D608B2}"/>
                </a:ext>
              </a:extLst>
            </p:cNvPr>
            <p:cNvCxnSpPr>
              <a:cxnSpLocks/>
            </p:cNvCxnSpPr>
            <p:nvPr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Platshållare för text 11">
            <a:extLst>
              <a:ext uri="{FF2B5EF4-FFF2-40B4-BE49-F238E27FC236}">
                <a16:creationId xmlns:a16="http://schemas.microsoft.com/office/drawing/2014/main" id="{3BC94B7A-F171-604C-9683-0DB769480EC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41413" y="1574800"/>
            <a:ext cx="9144000" cy="41862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9" name="Platshållare för text 20">
            <a:extLst>
              <a:ext uri="{FF2B5EF4-FFF2-40B4-BE49-F238E27FC236}">
                <a16:creationId xmlns:a16="http://schemas.microsoft.com/office/drawing/2014/main" id="{42676A12-DB87-3E48-8425-B6EE6303708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41413" y="761565"/>
            <a:ext cx="9144000" cy="660400"/>
          </a:xfrm>
        </p:spPr>
        <p:txBody>
          <a:bodyPr>
            <a:noAutofit/>
          </a:bodyPr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grpSp>
        <p:nvGrpSpPr>
          <p:cNvPr id="11" name="Grupp 10">
            <a:extLst>
              <a:ext uri="{FF2B5EF4-FFF2-40B4-BE49-F238E27FC236}">
                <a16:creationId xmlns:a16="http://schemas.microsoft.com/office/drawing/2014/main" id="{67BBF980-C512-0447-A28B-C4C2C1F78096}"/>
              </a:ext>
            </a:extLst>
          </p:cNvPr>
          <p:cNvGrpSpPr/>
          <p:nvPr userDrawn="1"/>
        </p:nvGrpSpPr>
        <p:grpSpPr>
          <a:xfrm>
            <a:off x="10242697" y="5607996"/>
            <a:ext cx="2222205" cy="884879"/>
            <a:chOff x="10242697" y="5607996"/>
            <a:chExt cx="2222205" cy="884879"/>
          </a:xfrm>
        </p:grpSpPr>
        <p:sp>
          <p:nvSpPr>
            <p:cNvPr id="12" name="textruta 11">
              <a:extLst>
                <a:ext uri="{FF2B5EF4-FFF2-40B4-BE49-F238E27FC236}">
                  <a16:creationId xmlns:a16="http://schemas.microsoft.com/office/drawing/2014/main" id="{4CB3DB73-CD80-6941-876E-37F777FC5E4F}"/>
                </a:ext>
              </a:extLst>
            </p:cNvPr>
            <p:cNvSpPr txBox="1"/>
            <p:nvPr userDrawn="1"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textruta 12">
              <a:extLst>
                <a:ext uri="{FF2B5EF4-FFF2-40B4-BE49-F238E27FC236}">
                  <a16:creationId xmlns:a16="http://schemas.microsoft.com/office/drawing/2014/main" id="{2322C6A7-FC94-F84A-9ED7-D07BAFDC4FFA}"/>
                </a:ext>
              </a:extLst>
            </p:cNvPr>
            <p:cNvSpPr txBox="1"/>
            <p:nvPr userDrawn="1"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4" name="Rak 13">
              <a:extLst>
                <a:ext uri="{FF2B5EF4-FFF2-40B4-BE49-F238E27FC236}">
                  <a16:creationId xmlns:a16="http://schemas.microsoft.com/office/drawing/2014/main" id="{47BA1FC6-63BA-2641-B133-B828EDB49E3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49054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5ECCEBBD-DCC5-9D46-8E00-EA10C52082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29302" y="743841"/>
            <a:ext cx="4127500" cy="805559"/>
          </a:xfrm>
        </p:spPr>
        <p:txBody>
          <a:bodyPr anchor="b">
            <a:noAutofit/>
          </a:bodyPr>
          <a:lstStyle>
            <a:lvl1pPr algn="l">
              <a:defRPr sz="28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text 11">
            <a:extLst>
              <a:ext uri="{FF2B5EF4-FFF2-40B4-BE49-F238E27FC236}">
                <a16:creationId xmlns:a16="http://schemas.microsoft.com/office/drawing/2014/main" id="{5B50278C-4D2B-704E-A5F0-C7A065AD63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29302" y="1727200"/>
            <a:ext cx="4127500" cy="418623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bild 3">
            <a:extLst>
              <a:ext uri="{FF2B5EF4-FFF2-40B4-BE49-F238E27FC236}">
                <a16:creationId xmlns:a16="http://schemas.microsoft.com/office/drawing/2014/main" id="{95429808-FCC4-BF42-A19A-25EAACB2059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5257800" cy="66421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4249738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rubrik 1">
            <a:extLst>
              <a:ext uri="{FF2B5EF4-FFF2-40B4-BE49-F238E27FC236}">
                <a16:creationId xmlns:a16="http://schemas.microsoft.com/office/drawing/2014/main" id="{18BF671C-FD53-304A-A420-AEADAE282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4090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sv-SE" dirty="0"/>
          </a:p>
        </p:txBody>
      </p:sp>
      <p:sp>
        <p:nvSpPr>
          <p:cNvPr id="8" name="Platshållare för text 2">
            <a:extLst>
              <a:ext uri="{FF2B5EF4-FFF2-40B4-BE49-F238E27FC236}">
                <a16:creationId xmlns:a16="http://schemas.microsoft.com/office/drawing/2014/main" id="{08950591-8A82-364A-86CA-C189240A10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940449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sv-SE" dirty="0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78C0B532-3FF1-6D4C-B718-CA8EFF31A50B}"/>
              </a:ext>
            </a:extLst>
          </p:cNvPr>
          <p:cNvSpPr/>
          <p:nvPr/>
        </p:nvSpPr>
        <p:spPr>
          <a:xfrm>
            <a:off x="0" y="6649656"/>
            <a:ext cx="12192000" cy="20834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10" name="Grupp 9">
            <a:extLst>
              <a:ext uri="{FF2B5EF4-FFF2-40B4-BE49-F238E27FC236}">
                <a16:creationId xmlns:a16="http://schemas.microsoft.com/office/drawing/2014/main" id="{97303B95-650F-714F-8232-5984935A2441}"/>
              </a:ext>
            </a:extLst>
          </p:cNvPr>
          <p:cNvGrpSpPr/>
          <p:nvPr/>
        </p:nvGrpSpPr>
        <p:grpSpPr>
          <a:xfrm>
            <a:off x="10444402" y="5729019"/>
            <a:ext cx="2222205" cy="884879"/>
            <a:chOff x="9377915" y="4859079"/>
            <a:chExt cx="2222205" cy="884879"/>
          </a:xfrm>
        </p:grpSpPr>
        <p:sp>
          <p:nvSpPr>
            <p:cNvPr id="11" name="textruta 10">
              <a:extLst>
                <a:ext uri="{FF2B5EF4-FFF2-40B4-BE49-F238E27FC236}">
                  <a16:creationId xmlns:a16="http://schemas.microsoft.com/office/drawing/2014/main" id="{3A8B58AC-0FAC-EA4C-ADF5-FAADAB680E47}"/>
                </a:ext>
              </a:extLst>
            </p:cNvPr>
            <p:cNvSpPr txBox="1"/>
            <p:nvPr/>
          </p:nvSpPr>
          <p:spPr>
            <a:xfrm>
              <a:off x="9377915" y="4859079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2" name="Rak 11">
              <a:extLst>
                <a:ext uri="{FF2B5EF4-FFF2-40B4-BE49-F238E27FC236}">
                  <a16:creationId xmlns:a16="http://schemas.microsoft.com/office/drawing/2014/main" id="{FC4396FF-D82D-CB4F-AACC-5084E37108EB}"/>
                </a:ext>
              </a:extLst>
            </p:cNvPr>
            <p:cNvCxnSpPr>
              <a:cxnSpLocks/>
            </p:cNvCxnSpPr>
            <p:nvPr/>
          </p:nvCxnSpPr>
          <p:spPr>
            <a:xfrm>
              <a:off x="9474838" y="5528493"/>
              <a:ext cx="1529859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ruta 12">
              <a:extLst>
                <a:ext uri="{FF2B5EF4-FFF2-40B4-BE49-F238E27FC236}">
                  <a16:creationId xmlns:a16="http://schemas.microsoft.com/office/drawing/2014/main" id="{C41A13BC-AA04-7047-96FB-A2FFD99C0BE6}"/>
                </a:ext>
              </a:extLst>
            </p:cNvPr>
            <p:cNvSpPr txBox="1"/>
            <p:nvPr/>
          </p:nvSpPr>
          <p:spPr>
            <a:xfrm>
              <a:off x="9387105" y="5523898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15" name="Grupp 14">
            <a:extLst>
              <a:ext uri="{FF2B5EF4-FFF2-40B4-BE49-F238E27FC236}">
                <a16:creationId xmlns:a16="http://schemas.microsoft.com/office/drawing/2014/main" id="{17030F3F-79BD-B340-B21F-259B2B70D2DE}"/>
              </a:ext>
            </a:extLst>
          </p:cNvPr>
          <p:cNvGrpSpPr/>
          <p:nvPr userDrawn="1"/>
        </p:nvGrpSpPr>
        <p:grpSpPr>
          <a:xfrm>
            <a:off x="10444402" y="5729019"/>
            <a:ext cx="2222205" cy="884879"/>
            <a:chOff x="9377915" y="4859079"/>
            <a:chExt cx="2222205" cy="884879"/>
          </a:xfrm>
        </p:grpSpPr>
        <p:sp>
          <p:nvSpPr>
            <p:cNvPr id="16" name="textruta 15">
              <a:extLst>
                <a:ext uri="{FF2B5EF4-FFF2-40B4-BE49-F238E27FC236}">
                  <a16:creationId xmlns:a16="http://schemas.microsoft.com/office/drawing/2014/main" id="{6B0C84F2-76AA-414F-A6BF-AEE900B45DB0}"/>
                </a:ext>
              </a:extLst>
            </p:cNvPr>
            <p:cNvSpPr txBox="1"/>
            <p:nvPr userDrawn="1"/>
          </p:nvSpPr>
          <p:spPr>
            <a:xfrm>
              <a:off x="9377915" y="4859079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7" name="Rak 16">
              <a:extLst>
                <a:ext uri="{FF2B5EF4-FFF2-40B4-BE49-F238E27FC236}">
                  <a16:creationId xmlns:a16="http://schemas.microsoft.com/office/drawing/2014/main" id="{D3C49365-0748-D64B-A403-DEDBF3586D5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74838" y="5528493"/>
              <a:ext cx="1529859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ruta 17">
              <a:extLst>
                <a:ext uri="{FF2B5EF4-FFF2-40B4-BE49-F238E27FC236}">
                  <a16:creationId xmlns:a16="http://schemas.microsoft.com/office/drawing/2014/main" id="{A9BF9558-A2D8-F84F-9EF5-C73972FE2965}"/>
                </a:ext>
              </a:extLst>
            </p:cNvPr>
            <p:cNvSpPr txBox="1"/>
            <p:nvPr userDrawn="1"/>
          </p:nvSpPr>
          <p:spPr>
            <a:xfrm>
              <a:off x="9387105" y="5523898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32916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D9A0D744-26C0-4C66-8330-63FD1F44D6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7164" y="236802"/>
            <a:ext cx="10986253" cy="635926"/>
          </a:xfrm>
        </p:spPr>
        <p:txBody>
          <a:bodyPr>
            <a:noAutofit/>
          </a:bodyPr>
          <a:lstStyle/>
          <a:p>
            <a:r>
              <a:rPr lang="sv-SE" dirty="0"/>
              <a:t>NPO äldres hälsa och palliativ vård, insatsområden 2024 </a:t>
            </a:r>
          </a:p>
        </p:txBody>
      </p:sp>
      <p:graphicFrame>
        <p:nvGraphicFramePr>
          <p:cNvPr id="28" name="Tabell 4">
            <a:extLst>
              <a:ext uri="{FF2B5EF4-FFF2-40B4-BE49-F238E27FC236}">
                <a16:creationId xmlns:a16="http://schemas.microsoft.com/office/drawing/2014/main" id="{117C436B-AD9A-B85D-57E0-AB0D64761A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1279576"/>
              </p:ext>
            </p:extLst>
          </p:nvPr>
        </p:nvGraphicFramePr>
        <p:xfrm>
          <a:off x="377164" y="1343508"/>
          <a:ext cx="11353018" cy="30252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21454">
                  <a:extLst>
                    <a:ext uri="{9D8B030D-6E8A-4147-A177-3AD203B41FA5}">
                      <a16:colId xmlns:a16="http://schemas.microsoft.com/office/drawing/2014/main" val="2108285614"/>
                    </a:ext>
                  </a:extLst>
                </a:gridCol>
                <a:gridCol w="2207491">
                  <a:extLst>
                    <a:ext uri="{9D8B030D-6E8A-4147-A177-3AD203B41FA5}">
                      <a16:colId xmlns:a16="http://schemas.microsoft.com/office/drawing/2014/main" val="2825722928"/>
                    </a:ext>
                  </a:extLst>
                </a:gridCol>
                <a:gridCol w="2299855">
                  <a:extLst>
                    <a:ext uri="{9D8B030D-6E8A-4147-A177-3AD203B41FA5}">
                      <a16:colId xmlns:a16="http://schemas.microsoft.com/office/drawing/2014/main" val="3760291775"/>
                    </a:ext>
                  </a:extLst>
                </a:gridCol>
                <a:gridCol w="2253672">
                  <a:extLst>
                    <a:ext uri="{9D8B030D-6E8A-4147-A177-3AD203B41FA5}">
                      <a16:colId xmlns:a16="http://schemas.microsoft.com/office/drawing/2014/main" val="168379679"/>
                    </a:ext>
                  </a:extLst>
                </a:gridCol>
                <a:gridCol w="2170546">
                  <a:extLst>
                    <a:ext uri="{9D8B030D-6E8A-4147-A177-3AD203B41FA5}">
                      <a16:colId xmlns:a16="http://schemas.microsoft.com/office/drawing/2014/main" val="1677065043"/>
                    </a:ext>
                  </a:extLst>
                </a:gridCol>
              </a:tblGrid>
              <a:tr h="1150294">
                <a:tc>
                  <a:txBody>
                    <a:bodyPr/>
                    <a:lstStyle/>
                    <a:p>
                      <a:r>
                        <a:rPr lang="sv-SE" sz="1800" dirty="0"/>
                        <a:t>Kognitiv svikt vid misstänkt demenssjukdom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Palliativ vård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Sköra äldre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Läkemedel för äldre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dirty="0"/>
                        <a:t>Kunskapsstöd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554321"/>
                  </a:ext>
                </a:extLst>
              </a:tr>
              <a:tr h="1874998"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Initiering, omstart av NAG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Förvaltning – bevaka pågående forskning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Uppföljning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Förvaltning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Uppföljning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Utveckling av indikatorer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Revidering av kunskapsstöd för allmän palliativ vård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Framtagande av kunskapsstöd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Genomförande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Remissversion klar Q3 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Dialog med Socialstyrelsen och NAG LOK om ägarskap</a:t>
                      </a: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Initiering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Förvaltning/revidering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0100724"/>
                  </a:ext>
                </a:extLst>
              </a:tr>
            </a:tbl>
          </a:graphicData>
        </a:graphic>
      </p:graphicFrame>
      <p:sp>
        <p:nvSpPr>
          <p:cNvPr id="8" name="Ellips 7">
            <a:extLst>
              <a:ext uri="{FF2B5EF4-FFF2-40B4-BE49-F238E27FC236}">
                <a16:creationId xmlns:a16="http://schemas.microsoft.com/office/drawing/2014/main" id="{AC8C41BE-F419-6DC1-31A4-129A95B04C25}"/>
              </a:ext>
            </a:extLst>
          </p:cNvPr>
          <p:cNvSpPr/>
          <p:nvPr/>
        </p:nvSpPr>
        <p:spPr>
          <a:xfrm>
            <a:off x="4236661" y="2145032"/>
            <a:ext cx="677334" cy="26140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NAG</a:t>
            </a:r>
          </a:p>
        </p:txBody>
      </p:sp>
      <p:sp>
        <p:nvSpPr>
          <p:cNvPr id="29" name="Ellips 28">
            <a:extLst>
              <a:ext uri="{FF2B5EF4-FFF2-40B4-BE49-F238E27FC236}">
                <a16:creationId xmlns:a16="http://schemas.microsoft.com/office/drawing/2014/main" id="{36B60B2C-83BA-7B24-906A-169BEE222E63}"/>
              </a:ext>
            </a:extLst>
          </p:cNvPr>
          <p:cNvSpPr/>
          <p:nvPr/>
        </p:nvSpPr>
        <p:spPr>
          <a:xfrm>
            <a:off x="1987213" y="2189952"/>
            <a:ext cx="677334" cy="21648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NAG</a:t>
            </a:r>
          </a:p>
        </p:txBody>
      </p:sp>
      <p:sp>
        <p:nvSpPr>
          <p:cNvPr id="10" name="Ellips 9">
            <a:extLst>
              <a:ext uri="{FF2B5EF4-FFF2-40B4-BE49-F238E27FC236}">
                <a16:creationId xmlns:a16="http://schemas.microsoft.com/office/drawing/2014/main" id="{AC8C41BE-F419-6DC1-31A4-129A95B04C25}"/>
              </a:ext>
            </a:extLst>
          </p:cNvPr>
          <p:cNvSpPr/>
          <p:nvPr/>
        </p:nvSpPr>
        <p:spPr>
          <a:xfrm>
            <a:off x="8754902" y="2154267"/>
            <a:ext cx="677334" cy="26140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NAG</a:t>
            </a:r>
          </a:p>
        </p:txBody>
      </p:sp>
      <p:sp>
        <p:nvSpPr>
          <p:cNvPr id="12" name="Ellips 11">
            <a:extLst>
              <a:ext uri="{FF2B5EF4-FFF2-40B4-BE49-F238E27FC236}">
                <a16:creationId xmlns:a16="http://schemas.microsoft.com/office/drawing/2014/main" id="{AC8C41BE-F419-6DC1-31A4-129A95B04C25}"/>
              </a:ext>
            </a:extLst>
          </p:cNvPr>
          <p:cNvSpPr/>
          <p:nvPr/>
        </p:nvSpPr>
        <p:spPr>
          <a:xfrm>
            <a:off x="10903744" y="2167491"/>
            <a:ext cx="677334" cy="26140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NAG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E23E317A-CBB7-9EC9-453E-3C950A97D24C}"/>
              </a:ext>
            </a:extLst>
          </p:cNvPr>
          <p:cNvSpPr txBox="1"/>
          <p:nvPr/>
        </p:nvSpPr>
        <p:spPr>
          <a:xfrm>
            <a:off x="318775" y="5445722"/>
            <a:ext cx="33368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NPO = Nationellt programområde</a:t>
            </a:r>
          </a:p>
          <a:p>
            <a:r>
              <a:rPr lang="sv-SE" dirty="0"/>
              <a:t>NAG = Nationell arbetsgrupp</a:t>
            </a:r>
          </a:p>
        </p:txBody>
      </p:sp>
      <p:sp>
        <p:nvSpPr>
          <p:cNvPr id="5" name="Ellips 4">
            <a:extLst>
              <a:ext uri="{FF2B5EF4-FFF2-40B4-BE49-F238E27FC236}">
                <a16:creationId xmlns:a16="http://schemas.microsoft.com/office/drawing/2014/main" id="{15DC2EA8-3787-E599-27DE-797F3ED82B68}"/>
              </a:ext>
            </a:extLst>
          </p:cNvPr>
          <p:cNvSpPr/>
          <p:nvPr/>
        </p:nvSpPr>
        <p:spPr>
          <a:xfrm>
            <a:off x="6524044" y="2145031"/>
            <a:ext cx="677334" cy="26140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NAG</a:t>
            </a:r>
          </a:p>
        </p:txBody>
      </p:sp>
    </p:spTree>
    <p:extLst>
      <p:ext uri="{BB962C8B-B14F-4D97-AF65-F5344CB8AC3E}">
        <p14:creationId xmlns:p14="http://schemas.microsoft.com/office/powerpoint/2010/main" val="34771572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_sveriges_regioner_i_samverkan">
  <a:themeElements>
    <a:clrScheme name="Sveriges regioner i samverkan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77D7A"/>
      </a:accent1>
      <a:accent2>
        <a:srgbClr val="CC91A9"/>
      </a:accent2>
      <a:accent3>
        <a:srgbClr val="203670"/>
      </a:accent3>
      <a:accent4>
        <a:srgbClr val="EBAE51"/>
      </a:accent4>
      <a:accent5>
        <a:srgbClr val="6C3F80"/>
      </a:accent5>
      <a:accent6>
        <a:srgbClr val="D34B50"/>
      </a:accent6>
      <a:hlink>
        <a:srgbClr val="18A7B8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4" id="{02D4D526-D8A4-4F4A-B69B-4B3AF82E4831}" vid="{66A6ED8C-007A-4142-BC86-762536A5AB75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b2dd0d8c40e4ee09accde42c446fae8 xmlns="e70b8efe-4251-4c7c-92cb-d09312b171fb">
      <Terms xmlns="http://schemas.microsoft.com/office/infopath/2007/PartnerControls">
        <TermInfo xmlns="http://schemas.microsoft.com/office/infopath/2007/PartnerControls">
          <TermName xmlns="http://schemas.microsoft.com/office/infopath/2007/PartnerControls">Dokumentation</TermName>
          <TermId xmlns="http://schemas.microsoft.com/office/infopath/2007/PartnerControls">6b79cd63-b6a3-43b4-9251-1c36a3ea775c</TermId>
        </TermInfo>
      </Terms>
    </mb2dd0d8c40e4ee09accde42c446fae8>
    <j4203fd4a3a64b308ca765d6cd8266ac xmlns="e70b8efe-4251-4c7c-92cb-d09312b171fb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Intern (alla)</TermName>
          <TermId xmlns="http://schemas.microsoft.com/office/infopath/2007/PartnerControls">8fc1a36c-82d2-4f41-a283-8798b0a85b6b</TermId>
        </TermInfo>
      </Terms>
    </j4203fd4a3a64b308ca765d6cd8266ac>
    <TaxCatchAll xmlns="28c0f289-e8e7-494a-b19b-89669d2ae230">
      <Value>2</Value>
      <Value>1</Value>
    </TaxCatchAll>
    <lcf76f155ced4ddcb4097134ff3c332f xmlns="d173ad9e-4977-460d-9414-b6503c36562e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232B3D52E7DB449BB4771C333D086AC" ma:contentTypeVersion="" ma:contentTypeDescription="Skapa ett nytt dokument." ma:contentTypeScope="" ma:versionID="9e1ebe2184d18549f27076f8be602fbf">
  <xsd:schema xmlns:xsd="http://www.w3.org/2001/XMLSchema" xmlns:xs="http://www.w3.org/2001/XMLSchema" xmlns:p="http://schemas.microsoft.com/office/2006/metadata/properties" xmlns:ns2="e70b8efe-4251-4c7c-92cb-d09312b171fb" xmlns:ns3="28c0f289-e8e7-494a-b19b-89669d2ae230" xmlns:ns4="0009765f-fc1a-4b50-9d0a-309f222ec7b3" xmlns:ns5="d173ad9e-4977-460d-9414-b6503c36562e" targetNamespace="http://schemas.microsoft.com/office/2006/metadata/properties" ma:root="true" ma:fieldsID="0778ed2e0b8557212c25b94cb4869154" ns2:_="" ns3:_="" ns4:_="" ns5:_="">
    <xsd:import namespace="e70b8efe-4251-4c7c-92cb-d09312b171fb"/>
    <xsd:import namespace="28c0f289-e8e7-494a-b19b-89669d2ae230"/>
    <xsd:import namespace="0009765f-fc1a-4b50-9d0a-309f222ec7b3"/>
    <xsd:import namespace="d173ad9e-4977-460d-9414-b6503c36562e"/>
    <xsd:element name="properties">
      <xsd:complexType>
        <xsd:sequence>
          <xsd:element name="documentManagement">
            <xsd:complexType>
              <xsd:all>
                <xsd:element ref="ns2:mb2dd0d8c40e4ee09accde42c446fae8" minOccurs="0"/>
                <xsd:element ref="ns3:TaxCatchAll" minOccurs="0"/>
                <xsd:element ref="ns2:j4203fd4a3a64b308ca765d6cd8266ac" minOccurs="0"/>
                <xsd:element ref="ns4:SharedWithUsers" minOccurs="0"/>
                <xsd:element ref="ns4:SharingHintHash" minOccurs="0"/>
                <xsd:element ref="ns4:SharedWithDetails" minOccurs="0"/>
                <xsd:element ref="ns4:LastSharedByUser" minOccurs="0"/>
                <xsd:element ref="ns4:LastSharedByTime" minOccurs="0"/>
                <xsd:element ref="ns5:MediaServiceMetadata" minOccurs="0"/>
                <xsd:element ref="ns5:MediaServiceFastMetadata" minOccurs="0"/>
                <xsd:element ref="ns5:MediaServiceAutoTags" minOccurs="0"/>
                <xsd:element ref="ns5:MediaServiceOCR" minOccurs="0"/>
                <xsd:element ref="ns5:MediaServiceDateTaken" minOccurs="0"/>
                <xsd:element ref="ns5:MediaServiceAutoKeyPoints" minOccurs="0"/>
                <xsd:element ref="ns5:MediaServiceKeyPoints" minOccurs="0"/>
                <xsd:element ref="ns5:MediaServiceGenerationTime" minOccurs="0"/>
                <xsd:element ref="ns5:MediaServiceEventHashCode" minOccurs="0"/>
                <xsd:element ref="ns5:MediaLengthInSeconds" minOccurs="0"/>
                <xsd:element ref="ns5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0b8efe-4251-4c7c-92cb-d09312b171fb" elementFormDefault="qualified">
    <xsd:import namespace="http://schemas.microsoft.com/office/2006/documentManagement/types"/>
    <xsd:import namespace="http://schemas.microsoft.com/office/infopath/2007/PartnerControls"/>
    <xsd:element name="mb2dd0d8c40e4ee09accde42c446fae8" ma:index="9" ma:taxonomy="true" ma:internalName="mb2dd0d8c40e4ee09accde42c446fae8" ma:taxonomyFieldName="Dokumenttyp" ma:displayName="Dokumenttyp" ma:default="1;#Dokumentation|6b79cd63-b6a3-43b4-9251-1c36a3ea775c" ma:fieldId="{6b2dd0d8-c40e-4ee0-9acc-de42c446fae8}" ma:sspId="dc5775e4-b345-4190-a263-decfa033c0e7" ma:termSetId="f6662c63-cd48-48a8-a1c4-67a47c29845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4203fd4a3a64b308ca765d6cd8266ac" ma:index="12" ma:taxonomy="true" ma:internalName="j4203fd4a3a64b308ca765d6cd8266ac" ma:taxonomyFieldName="S_x00e4_kerhetsklassning" ma:displayName="Säkerhetsklassning" ma:default="2;#Intern (alla)|8fc1a36c-82d2-4f41-a283-8798b0a85b6b" ma:fieldId="{34203fd4-a3a6-4b30-8ca7-65d6cd8266ac}" ma:sspId="dc5775e4-b345-4190-a263-decfa033c0e7" ma:termSetId="7bd1ae47-0994-451a-945a-c97cfc7dd849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c0f289-e8e7-494a-b19b-89669d2ae230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98547b66-2794-42f5-a409-1f65027362b9}" ma:internalName="TaxCatchAll" ma:showField="CatchAllData" ma:web="0009765f-fc1a-4b50-9d0a-309f222ec7b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09765f-fc1a-4b50-9d0a-309f222ec7b3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4" nillable="true" ma:displayName="Delar tips, Hash" ma:internalName="SharingHintHash" ma:readOnly="true">
      <xsd:simpleType>
        <xsd:restriction base="dms:Text"/>
      </xsd:simpleType>
    </xsd:element>
    <xsd:element name="SharedWithDetails" ma:index="15" nillable="true" ma:displayName="Delat med information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6" nillable="true" ma:displayName="Senast delad per användare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7" nillable="true" ma:displayName="Senast delad per tid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73ad9e-4977-460d-9414-b6503c3656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20" nillable="true" ma:displayName="MediaServiceAutoTags" ma:internalName="MediaServiceAutoTags" ma:readOnly="true">
      <xsd:simpleType>
        <xsd:restriction base="dms:Text"/>
      </xsd:simpleType>
    </xsd:element>
    <xsd:element name="MediaServiceOCR" ma:index="2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2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2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9" nillable="true" ma:taxonomy="true" ma:internalName="lcf76f155ced4ddcb4097134ff3c332f" ma:taxonomyFieldName="MediaServiceImageTags" ma:displayName="Bildmarkeringar" ma:readOnly="false" ma:fieldId="{5cf76f15-5ced-4ddc-b409-7134ff3c332f}" ma:taxonomyMulti="true" ma:sspId="dc5775e4-b345-4190-a263-decfa033c0e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923FC44-3794-4DBD-A641-48EAE4B78616}">
  <ds:schemaRefs>
    <ds:schemaRef ds:uri="d173ad9e-4977-460d-9414-b6503c36562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0009765f-fc1a-4b50-9d0a-309f222ec7b3"/>
    <ds:schemaRef ds:uri="e70b8efe-4251-4c7c-92cb-d09312b171fb"/>
    <ds:schemaRef ds:uri="http://schemas.microsoft.com/office/infopath/2007/PartnerControls"/>
    <ds:schemaRef ds:uri="http://purl.org/dc/terms/"/>
    <ds:schemaRef ds:uri="28c0f289-e8e7-494a-b19b-89669d2ae230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3752B7E-B292-44BC-961E-AE080149CDBD}">
  <ds:schemaRefs>
    <ds:schemaRef ds:uri="0009765f-fc1a-4b50-9d0a-309f222ec7b3"/>
    <ds:schemaRef ds:uri="28c0f289-e8e7-494a-b19b-89669d2ae230"/>
    <ds:schemaRef ds:uri="d173ad9e-4977-460d-9414-b6503c36562e"/>
    <ds:schemaRef ds:uri="e70b8efe-4251-4c7c-92cb-d09312b171f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04838CE3-C3A5-49CB-8323-A5B1DE6F57C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PPT-presentation Sjukvårdsregion Mellan 2022</Template>
  <TotalTime>72</TotalTime>
  <Words>98</Words>
  <Application>Microsoft Office PowerPoint</Application>
  <PresentationFormat>Bredbild</PresentationFormat>
  <Paragraphs>28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4" baseType="lpstr">
      <vt:lpstr>Arial</vt:lpstr>
      <vt:lpstr>Calibri</vt:lpstr>
      <vt:lpstr>Tema_sveriges_regioner_i_samverkan</vt:lpstr>
      <vt:lpstr>NPO äldres hälsa och palliativ vård, insatsområden 2024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Sjukvårdsregion Mellansverige</dc:title>
  <dc:creator>Anna Selberg</dc:creator>
  <cp:lastModifiedBy>Alvarado Lönberg Karin</cp:lastModifiedBy>
  <cp:revision>29</cp:revision>
  <dcterms:created xsi:type="dcterms:W3CDTF">2022-09-30T13:47:18Z</dcterms:created>
  <dcterms:modified xsi:type="dcterms:W3CDTF">2024-02-12T12:47:27Z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0x0101003232B3D52E7DB449BB4771C333D086AC</vt:lpwstr>
  </property>
  <property fmtid="{D5CDD505-2E9C-101B-9397-08002B2CF9AE}" pid="3" name="Säkerhetsklassning">
    <vt:lpwstr>2;#Intern (alla)|8fc1a36c-82d2-4f41-a283-8798b0a85b6b</vt:lpwstr>
  </property>
  <property fmtid="{D5CDD505-2E9C-101B-9397-08002B2CF9AE}" pid="4" name="Dokumenttyp">
    <vt:lpwstr>1;#Dokumentation|6b79cd63-b6a3-43b4-9251-1c36a3ea775c</vt:lpwstr>
  </property>
  <property fmtid="{D5CDD505-2E9C-101B-9397-08002B2CF9AE}" pid="5" name="MediaServiceImageTags">
    <vt:lpwstr/>
  </property>
</Properties>
</file>