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94660"/>
  </p:normalViewPr>
  <p:slideViewPr>
    <p:cSldViewPr showGuides="1">
      <p:cViewPr varScale="1">
        <p:scale>
          <a:sx n="99" d="100"/>
          <a:sy n="99" d="100"/>
        </p:scale>
        <p:origin x="-57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768DF-A9FE-4039-838A-82FE84576810}" type="datetimeFigureOut">
              <a:rPr lang="sv-SE" smtClean="0"/>
              <a:t>2014-05-13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90B995-CE4D-46C6-9131-AB28F0338D27}" type="slidenum">
              <a:rPr lang="sv-SE" smtClean="0"/>
              <a:t>‹#›</a:t>
            </a:fld>
            <a:endParaRPr lang="sv-SE"/>
          </a:p>
        </p:txBody>
      </p:sp>
    </p:spTree>
    <p:extLst>
      <p:ext uri="{BB962C8B-B14F-4D97-AF65-F5344CB8AC3E}">
        <p14:creationId xmlns:p14="http://schemas.microsoft.com/office/powerpoint/2010/main" val="390579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1</a:t>
            </a:fld>
            <a:endParaRPr lang="sv-SE"/>
          </a:p>
        </p:txBody>
      </p:sp>
    </p:spTree>
    <p:extLst>
      <p:ext uri="{BB962C8B-B14F-4D97-AF65-F5344CB8AC3E}">
        <p14:creationId xmlns:p14="http://schemas.microsoft.com/office/powerpoint/2010/main" val="255341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10</a:t>
            </a:fld>
            <a:endParaRPr lang="sv-SE"/>
          </a:p>
        </p:txBody>
      </p:sp>
    </p:spTree>
    <p:extLst>
      <p:ext uri="{BB962C8B-B14F-4D97-AF65-F5344CB8AC3E}">
        <p14:creationId xmlns:p14="http://schemas.microsoft.com/office/powerpoint/2010/main" val="310527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baseline="0" dirty="0" smtClean="0"/>
          </a:p>
        </p:txBody>
      </p:sp>
      <p:sp>
        <p:nvSpPr>
          <p:cNvPr id="4" name="Platshållare för bildnummer 3"/>
          <p:cNvSpPr>
            <a:spLocks noGrp="1"/>
          </p:cNvSpPr>
          <p:nvPr>
            <p:ph type="sldNum" sz="quarter" idx="10"/>
          </p:nvPr>
        </p:nvSpPr>
        <p:spPr/>
        <p:txBody>
          <a:bodyPr/>
          <a:lstStyle/>
          <a:p>
            <a:fld id="{194FC38B-85B6-491D-97F9-CB4F878BEBD5}" type="slidenum">
              <a:rPr lang="sv-SE" smtClean="0"/>
              <a:t>11</a:t>
            </a:fld>
            <a:endParaRPr lang="sv-SE"/>
          </a:p>
        </p:txBody>
      </p:sp>
    </p:spTree>
    <p:extLst>
      <p:ext uri="{BB962C8B-B14F-4D97-AF65-F5344CB8AC3E}">
        <p14:creationId xmlns:p14="http://schemas.microsoft.com/office/powerpoint/2010/main" val="2214001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smtClean="0"/>
          </a:p>
        </p:txBody>
      </p:sp>
      <p:sp>
        <p:nvSpPr>
          <p:cNvPr id="4" name="Platshållare för bildnummer 3"/>
          <p:cNvSpPr>
            <a:spLocks noGrp="1"/>
          </p:cNvSpPr>
          <p:nvPr>
            <p:ph type="sldNum" sz="quarter" idx="10"/>
          </p:nvPr>
        </p:nvSpPr>
        <p:spPr/>
        <p:txBody>
          <a:bodyPr/>
          <a:lstStyle/>
          <a:p>
            <a:fld id="{194FC38B-85B6-491D-97F9-CB4F878BEBD5}" type="slidenum">
              <a:rPr lang="sv-SE" smtClean="0"/>
              <a:t>12</a:t>
            </a:fld>
            <a:endParaRPr lang="sv-SE"/>
          </a:p>
        </p:txBody>
      </p:sp>
    </p:spTree>
    <p:extLst>
      <p:ext uri="{BB962C8B-B14F-4D97-AF65-F5344CB8AC3E}">
        <p14:creationId xmlns:p14="http://schemas.microsoft.com/office/powerpoint/2010/main" val="292092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baseline="0" dirty="0" smtClean="0"/>
          </a:p>
        </p:txBody>
      </p:sp>
      <p:sp>
        <p:nvSpPr>
          <p:cNvPr id="4" name="Platshållare för bildnummer 3"/>
          <p:cNvSpPr>
            <a:spLocks noGrp="1"/>
          </p:cNvSpPr>
          <p:nvPr>
            <p:ph type="sldNum" sz="quarter" idx="10"/>
          </p:nvPr>
        </p:nvSpPr>
        <p:spPr/>
        <p:txBody>
          <a:bodyPr/>
          <a:lstStyle/>
          <a:p>
            <a:fld id="{194FC38B-85B6-491D-97F9-CB4F878BEBD5}" type="slidenum">
              <a:rPr lang="sv-SE" smtClean="0"/>
              <a:t>13</a:t>
            </a:fld>
            <a:endParaRPr lang="sv-SE"/>
          </a:p>
        </p:txBody>
      </p:sp>
    </p:spTree>
    <p:extLst>
      <p:ext uri="{BB962C8B-B14F-4D97-AF65-F5344CB8AC3E}">
        <p14:creationId xmlns:p14="http://schemas.microsoft.com/office/powerpoint/2010/main" val="3098316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baseline="0" dirty="0" smtClean="0"/>
          </a:p>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14</a:t>
            </a:fld>
            <a:endParaRPr lang="sv-SE"/>
          </a:p>
        </p:txBody>
      </p:sp>
    </p:spTree>
    <p:extLst>
      <p:ext uri="{BB962C8B-B14F-4D97-AF65-F5344CB8AC3E}">
        <p14:creationId xmlns:p14="http://schemas.microsoft.com/office/powerpoint/2010/main" val="271832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baseline="0" dirty="0" smtClean="0"/>
          </a:p>
        </p:txBody>
      </p:sp>
      <p:sp>
        <p:nvSpPr>
          <p:cNvPr id="4" name="Platshållare för bildnummer 3"/>
          <p:cNvSpPr>
            <a:spLocks noGrp="1"/>
          </p:cNvSpPr>
          <p:nvPr>
            <p:ph type="sldNum" sz="quarter" idx="10"/>
          </p:nvPr>
        </p:nvSpPr>
        <p:spPr/>
        <p:txBody>
          <a:bodyPr/>
          <a:lstStyle/>
          <a:p>
            <a:fld id="{194FC38B-85B6-491D-97F9-CB4F878BEBD5}" type="slidenum">
              <a:rPr lang="sv-SE" smtClean="0"/>
              <a:t>15</a:t>
            </a:fld>
            <a:endParaRPr lang="sv-SE"/>
          </a:p>
        </p:txBody>
      </p:sp>
    </p:spTree>
    <p:extLst>
      <p:ext uri="{BB962C8B-B14F-4D97-AF65-F5344CB8AC3E}">
        <p14:creationId xmlns:p14="http://schemas.microsoft.com/office/powerpoint/2010/main" val="2827738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16</a:t>
            </a:fld>
            <a:endParaRPr lang="sv-SE"/>
          </a:p>
        </p:txBody>
      </p:sp>
    </p:spTree>
    <p:extLst>
      <p:ext uri="{BB962C8B-B14F-4D97-AF65-F5344CB8AC3E}">
        <p14:creationId xmlns:p14="http://schemas.microsoft.com/office/powerpoint/2010/main" val="341530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17</a:t>
            </a:fld>
            <a:endParaRPr lang="sv-SE"/>
          </a:p>
        </p:txBody>
      </p:sp>
    </p:spTree>
    <p:extLst>
      <p:ext uri="{BB962C8B-B14F-4D97-AF65-F5344CB8AC3E}">
        <p14:creationId xmlns:p14="http://schemas.microsoft.com/office/powerpoint/2010/main" val="1300729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18</a:t>
            </a:fld>
            <a:endParaRPr lang="sv-SE"/>
          </a:p>
        </p:txBody>
      </p:sp>
    </p:spTree>
    <p:extLst>
      <p:ext uri="{BB962C8B-B14F-4D97-AF65-F5344CB8AC3E}">
        <p14:creationId xmlns:p14="http://schemas.microsoft.com/office/powerpoint/2010/main" val="3873562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baseline="0" dirty="0" smtClean="0"/>
          </a:p>
        </p:txBody>
      </p:sp>
      <p:sp>
        <p:nvSpPr>
          <p:cNvPr id="4" name="Platshållare för bildnummer 3"/>
          <p:cNvSpPr>
            <a:spLocks noGrp="1"/>
          </p:cNvSpPr>
          <p:nvPr>
            <p:ph type="sldNum" sz="quarter" idx="10"/>
          </p:nvPr>
        </p:nvSpPr>
        <p:spPr/>
        <p:txBody>
          <a:bodyPr/>
          <a:lstStyle/>
          <a:p>
            <a:fld id="{194FC38B-85B6-491D-97F9-CB4F878BEBD5}" type="slidenum">
              <a:rPr lang="sv-SE" smtClean="0"/>
              <a:t>19</a:t>
            </a:fld>
            <a:endParaRPr lang="sv-SE"/>
          </a:p>
        </p:txBody>
      </p:sp>
    </p:spTree>
    <p:extLst>
      <p:ext uri="{BB962C8B-B14F-4D97-AF65-F5344CB8AC3E}">
        <p14:creationId xmlns:p14="http://schemas.microsoft.com/office/powerpoint/2010/main" val="414663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2</a:t>
            </a:fld>
            <a:endParaRPr lang="sv-SE"/>
          </a:p>
        </p:txBody>
      </p:sp>
    </p:spTree>
    <p:extLst>
      <p:ext uri="{BB962C8B-B14F-4D97-AF65-F5344CB8AC3E}">
        <p14:creationId xmlns:p14="http://schemas.microsoft.com/office/powerpoint/2010/main" val="276967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20</a:t>
            </a:fld>
            <a:endParaRPr lang="sv-SE"/>
          </a:p>
        </p:txBody>
      </p:sp>
    </p:spTree>
    <p:extLst>
      <p:ext uri="{BB962C8B-B14F-4D97-AF65-F5344CB8AC3E}">
        <p14:creationId xmlns:p14="http://schemas.microsoft.com/office/powerpoint/2010/main" val="1482814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21</a:t>
            </a:fld>
            <a:endParaRPr lang="sv-SE"/>
          </a:p>
        </p:txBody>
      </p:sp>
    </p:spTree>
    <p:extLst>
      <p:ext uri="{BB962C8B-B14F-4D97-AF65-F5344CB8AC3E}">
        <p14:creationId xmlns:p14="http://schemas.microsoft.com/office/powerpoint/2010/main" val="2377849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22</a:t>
            </a:fld>
            <a:endParaRPr lang="sv-SE"/>
          </a:p>
        </p:txBody>
      </p:sp>
    </p:spTree>
    <p:extLst>
      <p:ext uri="{BB962C8B-B14F-4D97-AF65-F5344CB8AC3E}">
        <p14:creationId xmlns:p14="http://schemas.microsoft.com/office/powerpoint/2010/main" val="1869282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23</a:t>
            </a:fld>
            <a:endParaRPr lang="sv-SE"/>
          </a:p>
        </p:txBody>
      </p:sp>
    </p:spTree>
    <p:extLst>
      <p:ext uri="{BB962C8B-B14F-4D97-AF65-F5344CB8AC3E}">
        <p14:creationId xmlns:p14="http://schemas.microsoft.com/office/powerpoint/2010/main" val="2612690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24</a:t>
            </a:fld>
            <a:endParaRPr lang="sv-SE"/>
          </a:p>
        </p:txBody>
      </p:sp>
    </p:spTree>
    <p:extLst>
      <p:ext uri="{BB962C8B-B14F-4D97-AF65-F5344CB8AC3E}">
        <p14:creationId xmlns:p14="http://schemas.microsoft.com/office/powerpoint/2010/main" val="1519377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25</a:t>
            </a:fld>
            <a:endParaRPr lang="sv-SE"/>
          </a:p>
        </p:txBody>
      </p:sp>
    </p:spTree>
    <p:extLst>
      <p:ext uri="{BB962C8B-B14F-4D97-AF65-F5344CB8AC3E}">
        <p14:creationId xmlns:p14="http://schemas.microsoft.com/office/powerpoint/2010/main" val="485047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26</a:t>
            </a:fld>
            <a:endParaRPr lang="sv-SE"/>
          </a:p>
        </p:txBody>
      </p:sp>
    </p:spTree>
    <p:extLst>
      <p:ext uri="{BB962C8B-B14F-4D97-AF65-F5344CB8AC3E}">
        <p14:creationId xmlns:p14="http://schemas.microsoft.com/office/powerpoint/2010/main" val="3241102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27</a:t>
            </a:fld>
            <a:endParaRPr lang="sv-SE"/>
          </a:p>
        </p:txBody>
      </p:sp>
    </p:spTree>
    <p:extLst>
      <p:ext uri="{BB962C8B-B14F-4D97-AF65-F5344CB8AC3E}">
        <p14:creationId xmlns:p14="http://schemas.microsoft.com/office/powerpoint/2010/main" val="1147065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28</a:t>
            </a:fld>
            <a:endParaRPr lang="sv-SE"/>
          </a:p>
        </p:txBody>
      </p:sp>
    </p:spTree>
    <p:extLst>
      <p:ext uri="{BB962C8B-B14F-4D97-AF65-F5344CB8AC3E}">
        <p14:creationId xmlns:p14="http://schemas.microsoft.com/office/powerpoint/2010/main" val="4062432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29</a:t>
            </a:fld>
            <a:endParaRPr lang="sv-SE"/>
          </a:p>
        </p:txBody>
      </p:sp>
    </p:spTree>
    <p:extLst>
      <p:ext uri="{BB962C8B-B14F-4D97-AF65-F5344CB8AC3E}">
        <p14:creationId xmlns:p14="http://schemas.microsoft.com/office/powerpoint/2010/main" val="428298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3</a:t>
            </a:fld>
            <a:endParaRPr lang="sv-SE"/>
          </a:p>
        </p:txBody>
      </p:sp>
    </p:spTree>
    <p:extLst>
      <p:ext uri="{BB962C8B-B14F-4D97-AF65-F5344CB8AC3E}">
        <p14:creationId xmlns:p14="http://schemas.microsoft.com/office/powerpoint/2010/main" val="2786732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30</a:t>
            </a:fld>
            <a:endParaRPr lang="sv-SE"/>
          </a:p>
        </p:txBody>
      </p:sp>
    </p:spTree>
    <p:extLst>
      <p:ext uri="{BB962C8B-B14F-4D97-AF65-F5344CB8AC3E}">
        <p14:creationId xmlns:p14="http://schemas.microsoft.com/office/powerpoint/2010/main" val="1412798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31</a:t>
            </a:fld>
            <a:endParaRPr lang="sv-SE"/>
          </a:p>
        </p:txBody>
      </p:sp>
    </p:spTree>
    <p:extLst>
      <p:ext uri="{BB962C8B-B14F-4D97-AF65-F5344CB8AC3E}">
        <p14:creationId xmlns:p14="http://schemas.microsoft.com/office/powerpoint/2010/main" val="2807486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32</a:t>
            </a:fld>
            <a:endParaRPr lang="sv-SE"/>
          </a:p>
        </p:txBody>
      </p:sp>
    </p:spTree>
    <p:extLst>
      <p:ext uri="{BB962C8B-B14F-4D97-AF65-F5344CB8AC3E}">
        <p14:creationId xmlns:p14="http://schemas.microsoft.com/office/powerpoint/2010/main" val="4033740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33</a:t>
            </a:fld>
            <a:endParaRPr lang="sv-SE"/>
          </a:p>
        </p:txBody>
      </p:sp>
    </p:spTree>
    <p:extLst>
      <p:ext uri="{BB962C8B-B14F-4D97-AF65-F5344CB8AC3E}">
        <p14:creationId xmlns:p14="http://schemas.microsoft.com/office/powerpoint/2010/main" val="722000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34</a:t>
            </a:fld>
            <a:endParaRPr lang="sv-SE"/>
          </a:p>
        </p:txBody>
      </p:sp>
    </p:spTree>
    <p:extLst>
      <p:ext uri="{BB962C8B-B14F-4D97-AF65-F5344CB8AC3E}">
        <p14:creationId xmlns:p14="http://schemas.microsoft.com/office/powerpoint/2010/main" val="1069361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35</a:t>
            </a:fld>
            <a:endParaRPr lang="sv-SE"/>
          </a:p>
        </p:txBody>
      </p:sp>
    </p:spTree>
    <p:extLst>
      <p:ext uri="{BB962C8B-B14F-4D97-AF65-F5344CB8AC3E}">
        <p14:creationId xmlns:p14="http://schemas.microsoft.com/office/powerpoint/2010/main" val="3115485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36</a:t>
            </a:fld>
            <a:endParaRPr lang="sv-SE"/>
          </a:p>
        </p:txBody>
      </p:sp>
    </p:spTree>
    <p:extLst>
      <p:ext uri="{BB962C8B-B14F-4D97-AF65-F5344CB8AC3E}">
        <p14:creationId xmlns:p14="http://schemas.microsoft.com/office/powerpoint/2010/main" val="4109990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37</a:t>
            </a:fld>
            <a:endParaRPr lang="sv-SE"/>
          </a:p>
        </p:txBody>
      </p:sp>
    </p:spTree>
    <p:extLst>
      <p:ext uri="{BB962C8B-B14F-4D97-AF65-F5344CB8AC3E}">
        <p14:creationId xmlns:p14="http://schemas.microsoft.com/office/powerpoint/2010/main" val="3488263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38</a:t>
            </a:fld>
            <a:endParaRPr lang="sv-SE"/>
          </a:p>
        </p:txBody>
      </p:sp>
    </p:spTree>
    <p:extLst>
      <p:ext uri="{BB962C8B-B14F-4D97-AF65-F5344CB8AC3E}">
        <p14:creationId xmlns:p14="http://schemas.microsoft.com/office/powerpoint/2010/main" val="3549372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39</a:t>
            </a:fld>
            <a:endParaRPr lang="sv-SE"/>
          </a:p>
        </p:txBody>
      </p:sp>
    </p:spTree>
    <p:extLst>
      <p:ext uri="{BB962C8B-B14F-4D97-AF65-F5344CB8AC3E}">
        <p14:creationId xmlns:p14="http://schemas.microsoft.com/office/powerpoint/2010/main" val="101228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4</a:t>
            </a:fld>
            <a:endParaRPr lang="sv-SE"/>
          </a:p>
        </p:txBody>
      </p:sp>
    </p:spTree>
    <p:extLst>
      <p:ext uri="{BB962C8B-B14F-4D97-AF65-F5344CB8AC3E}">
        <p14:creationId xmlns:p14="http://schemas.microsoft.com/office/powerpoint/2010/main" val="3008643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40</a:t>
            </a:fld>
            <a:endParaRPr lang="sv-SE"/>
          </a:p>
        </p:txBody>
      </p:sp>
    </p:spTree>
    <p:extLst>
      <p:ext uri="{BB962C8B-B14F-4D97-AF65-F5344CB8AC3E}">
        <p14:creationId xmlns:p14="http://schemas.microsoft.com/office/powerpoint/2010/main" val="21841098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41</a:t>
            </a:fld>
            <a:endParaRPr lang="sv-SE"/>
          </a:p>
        </p:txBody>
      </p:sp>
    </p:spTree>
    <p:extLst>
      <p:ext uri="{BB962C8B-B14F-4D97-AF65-F5344CB8AC3E}">
        <p14:creationId xmlns:p14="http://schemas.microsoft.com/office/powerpoint/2010/main" val="88444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42</a:t>
            </a:fld>
            <a:endParaRPr lang="sv-SE"/>
          </a:p>
        </p:txBody>
      </p:sp>
    </p:spTree>
    <p:extLst>
      <p:ext uri="{BB962C8B-B14F-4D97-AF65-F5344CB8AC3E}">
        <p14:creationId xmlns:p14="http://schemas.microsoft.com/office/powerpoint/2010/main" val="3512715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43</a:t>
            </a:fld>
            <a:endParaRPr lang="sv-SE"/>
          </a:p>
        </p:txBody>
      </p:sp>
    </p:spTree>
    <p:extLst>
      <p:ext uri="{BB962C8B-B14F-4D97-AF65-F5344CB8AC3E}">
        <p14:creationId xmlns:p14="http://schemas.microsoft.com/office/powerpoint/2010/main" val="962516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44</a:t>
            </a:fld>
            <a:endParaRPr lang="sv-SE"/>
          </a:p>
        </p:txBody>
      </p:sp>
    </p:spTree>
    <p:extLst>
      <p:ext uri="{BB962C8B-B14F-4D97-AF65-F5344CB8AC3E}">
        <p14:creationId xmlns:p14="http://schemas.microsoft.com/office/powerpoint/2010/main" val="3338988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45</a:t>
            </a:fld>
            <a:endParaRPr lang="sv-SE"/>
          </a:p>
        </p:txBody>
      </p:sp>
    </p:spTree>
    <p:extLst>
      <p:ext uri="{BB962C8B-B14F-4D97-AF65-F5344CB8AC3E}">
        <p14:creationId xmlns:p14="http://schemas.microsoft.com/office/powerpoint/2010/main" val="36030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46</a:t>
            </a:fld>
            <a:endParaRPr lang="sv-SE"/>
          </a:p>
        </p:txBody>
      </p:sp>
    </p:spTree>
    <p:extLst>
      <p:ext uri="{BB962C8B-B14F-4D97-AF65-F5344CB8AC3E}">
        <p14:creationId xmlns:p14="http://schemas.microsoft.com/office/powerpoint/2010/main" val="7654107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47</a:t>
            </a:fld>
            <a:endParaRPr lang="sv-SE"/>
          </a:p>
        </p:txBody>
      </p:sp>
    </p:spTree>
    <p:extLst>
      <p:ext uri="{BB962C8B-B14F-4D97-AF65-F5344CB8AC3E}">
        <p14:creationId xmlns:p14="http://schemas.microsoft.com/office/powerpoint/2010/main" val="1551287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48</a:t>
            </a:fld>
            <a:endParaRPr lang="sv-SE"/>
          </a:p>
        </p:txBody>
      </p:sp>
    </p:spTree>
    <p:extLst>
      <p:ext uri="{BB962C8B-B14F-4D97-AF65-F5344CB8AC3E}">
        <p14:creationId xmlns:p14="http://schemas.microsoft.com/office/powerpoint/2010/main" val="12231534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49</a:t>
            </a:fld>
            <a:endParaRPr lang="sv-SE"/>
          </a:p>
        </p:txBody>
      </p:sp>
    </p:spTree>
    <p:extLst>
      <p:ext uri="{BB962C8B-B14F-4D97-AF65-F5344CB8AC3E}">
        <p14:creationId xmlns:p14="http://schemas.microsoft.com/office/powerpoint/2010/main" val="3242788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5</a:t>
            </a:fld>
            <a:endParaRPr lang="sv-SE"/>
          </a:p>
        </p:txBody>
      </p:sp>
    </p:spTree>
    <p:extLst>
      <p:ext uri="{BB962C8B-B14F-4D97-AF65-F5344CB8AC3E}">
        <p14:creationId xmlns:p14="http://schemas.microsoft.com/office/powerpoint/2010/main" val="13817859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50</a:t>
            </a:fld>
            <a:endParaRPr lang="sv-SE"/>
          </a:p>
        </p:txBody>
      </p:sp>
    </p:spTree>
    <p:extLst>
      <p:ext uri="{BB962C8B-B14F-4D97-AF65-F5344CB8AC3E}">
        <p14:creationId xmlns:p14="http://schemas.microsoft.com/office/powerpoint/2010/main" val="40301880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51</a:t>
            </a:fld>
            <a:endParaRPr lang="sv-SE"/>
          </a:p>
        </p:txBody>
      </p:sp>
    </p:spTree>
    <p:extLst>
      <p:ext uri="{BB962C8B-B14F-4D97-AF65-F5344CB8AC3E}">
        <p14:creationId xmlns:p14="http://schemas.microsoft.com/office/powerpoint/2010/main" val="33678528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52</a:t>
            </a:fld>
            <a:endParaRPr lang="sv-SE"/>
          </a:p>
        </p:txBody>
      </p:sp>
    </p:spTree>
    <p:extLst>
      <p:ext uri="{BB962C8B-B14F-4D97-AF65-F5344CB8AC3E}">
        <p14:creationId xmlns:p14="http://schemas.microsoft.com/office/powerpoint/2010/main" val="12828502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53</a:t>
            </a:fld>
            <a:endParaRPr lang="sv-SE"/>
          </a:p>
        </p:txBody>
      </p:sp>
    </p:spTree>
    <p:extLst>
      <p:ext uri="{BB962C8B-B14F-4D97-AF65-F5344CB8AC3E}">
        <p14:creationId xmlns:p14="http://schemas.microsoft.com/office/powerpoint/2010/main" val="42101169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54</a:t>
            </a:fld>
            <a:endParaRPr lang="sv-SE"/>
          </a:p>
        </p:txBody>
      </p:sp>
    </p:spTree>
    <p:extLst>
      <p:ext uri="{BB962C8B-B14F-4D97-AF65-F5344CB8AC3E}">
        <p14:creationId xmlns:p14="http://schemas.microsoft.com/office/powerpoint/2010/main" val="20380913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55</a:t>
            </a:fld>
            <a:endParaRPr lang="sv-SE"/>
          </a:p>
        </p:txBody>
      </p:sp>
    </p:spTree>
    <p:extLst>
      <p:ext uri="{BB962C8B-B14F-4D97-AF65-F5344CB8AC3E}">
        <p14:creationId xmlns:p14="http://schemas.microsoft.com/office/powerpoint/2010/main" val="8690665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56</a:t>
            </a:fld>
            <a:endParaRPr lang="sv-SE"/>
          </a:p>
        </p:txBody>
      </p:sp>
    </p:spTree>
    <p:extLst>
      <p:ext uri="{BB962C8B-B14F-4D97-AF65-F5344CB8AC3E}">
        <p14:creationId xmlns:p14="http://schemas.microsoft.com/office/powerpoint/2010/main" val="832865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6</a:t>
            </a:fld>
            <a:endParaRPr lang="sv-SE"/>
          </a:p>
        </p:txBody>
      </p:sp>
    </p:spTree>
    <p:extLst>
      <p:ext uri="{BB962C8B-B14F-4D97-AF65-F5344CB8AC3E}">
        <p14:creationId xmlns:p14="http://schemas.microsoft.com/office/powerpoint/2010/main" val="316176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sv-SE" baseline="0" dirty="0" smtClean="0"/>
          </a:p>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7</a:t>
            </a:fld>
            <a:endParaRPr lang="sv-SE"/>
          </a:p>
        </p:txBody>
      </p:sp>
    </p:spTree>
    <p:extLst>
      <p:ext uri="{BB962C8B-B14F-4D97-AF65-F5344CB8AC3E}">
        <p14:creationId xmlns:p14="http://schemas.microsoft.com/office/powerpoint/2010/main" val="3445355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4FC38B-85B6-491D-97F9-CB4F878BEBD5}" type="slidenum">
              <a:rPr lang="sv-SE" smtClean="0"/>
              <a:t>8</a:t>
            </a:fld>
            <a:endParaRPr lang="sv-SE"/>
          </a:p>
        </p:txBody>
      </p:sp>
    </p:spTree>
    <p:extLst>
      <p:ext uri="{BB962C8B-B14F-4D97-AF65-F5344CB8AC3E}">
        <p14:creationId xmlns:p14="http://schemas.microsoft.com/office/powerpoint/2010/main" val="36673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4FC38B-85B6-491D-97F9-CB4F878BEBD5}" type="slidenum">
              <a:rPr lang="sv-SE" smtClean="0"/>
              <a:t>9</a:t>
            </a:fld>
            <a:endParaRPr lang="sv-SE"/>
          </a:p>
        </p:txBody>
      </p:sp>
    </p:spTree>
    <p:extLst>
      <p:ext uri="{BB962C8B-B14F-4D97-AF65-F5344CB8AC3E}">
        <p14:creationId xmlns:p14="http://schemas.microsoft.com/office/powerpoint/2010/main" val="3613893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201976"/>
            <a:ext cx="7772400" cy="1470025"/>
          </a:xfrm>
        </p:spPr>
        <p:txBody>
          <a:bodyPr>
            <a:normAutofit/>
          </a:bodyPr>
          <a:lstStyle>
            <a:lvl1pPr algn="ctr">
              <a:defRPr sz="3600">
                <a:solidFill>
                  <a:schemeClr val="accent6"/>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063218"/>
            <a:ext cx="6400800" cy="1752600"/>
          </a:xfrm>
        </p:spPr>
        <p:txBody>
          <a:bodyPr>
            <a:normAutofit/>
          </a:bodyPr>
          <a:lstStyle>
            <a:lvl1pPr marL="0" indent="0" algn="ctr">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2014-05-13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färgad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2014-05-13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2014-05-13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färgad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2"/>
            <a:ext cx="4038600" cy="4071550"/>
          </a:xfrm>
        </p:spPr>
        <p:txBody>
          <a:bodyPr>
            <a:normAutofit/>
          </a:bodyPr>
          <a:lstStyle>
            <a:lvl1pPr>
              <a:defRPr sz="21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071549"/>
          </a:xfrm>
        </p:spPr>
        <p:txBody>
          <a:bodyPr>
            <a:normAutofit/>
          </a:bodyPr>
          <a:lstStyle>
            <a:lvl1pPr>
              <a:defRPr sz="21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D1BE7876-5999-4803-9494-E373D9411281}" type="datetimeFigureOut">
              <a:rPr lang="sv-SE" smtClean="0"/>
              <a:pPr/>
              <a:t>2014-05-13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2"/>
            <a:ext cx="4038600" cy="4071550"/>
          </a:xfrm>
        </p:spPr>
        <p:txBody>
          <a:bodyPr>
            <a:normAutofit/>
          </a:bodyPr>
          <a:lstStyle>
            <a:lvl1pPr>
              <a:defRPr sz="21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071549"/>
          </a:xfrm>
        </p:spPr>
        <p:txBody>
          <a:bodyPr>
            <a:normAutofit/>
          </a:bodyPr>
          <a:lstStyle>
            <a:lvl1pPr>
              <a:defRPr sz="21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D1BE7876-5999-4803-9494-E373D9411281}" type="datetimeFigureOut">
              <a:rPr lang="sv-SE" smtClean="0"/>
              <a:pPr/>
              <a:t>2014-05-13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2014-05-13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
        <p:nvSpPr>
          <p:cNvPr id="9" name="Platshållare för diagram 8"/>
          <p:cNvSpPr>
            <a:spLocks noGrp="1"/>
          </p:cNvSpPr>
          <p:nvPr>
            <p:ph type="chart" sz="quarter" idx="13"/>
          </p:nvPr>
        </p:nvSpPr>
        <p:spPr>
          <a:xfrm>
            <a:off x="468313" y="1611314"/>
            <a:ext cx="8223403" cy="4060438"/>
          </a:xfrm>
        </p:spPr>
        <p:txBody>
          <a:bodyPr/>
          <a:lstStyle/>
          <a:p>
            <a:r>
              <a:rPr lang="sv-SE" smtClean="0"/>
              <a:t>Klicka på ikonen för att lägga till ett diagram</a:t>
            </a: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färgad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1BE7876-5999-4803-9494-E373D9411281}" type="datetimeFigureOut">
              <a:rPr lang="sv-SE" smtClean="0"/>
              <a:pPr/>
              <a:t>2014-05-13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1BE7876-5999-4803-9494-E373D9411281}" type="datetimeFigureOut">
              <a:rPr lang="sv-SE" smtClean="0"/>
              <a:pPr/>
              <a:t>2014-05-13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1BE7876-5999-4803-9494-E373D9411281}" type="datetimeFigureOut">
              <a:rPr lang="sv-SE" smtClean="0"/>
              <a:pPr/>
              <a:t>2014-05-13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060824"/>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143644"/>
            <a:ext cx="14001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E7876-5999-4803-9494-E373D9411281}" type="datetimeFigureOut">
              <a:rPr lang="sv-SE" smtClean="0"/>
              <a:pPr/>
              <a:t>2014-05-13</a:t>
            </a:fld>
            <a:endParaRPr lang="sv-SE"/>
          </a:p>
        </p:txBody>
      </p:sp>
      <p:sp>
        <p:nvSpPr>
          <p:cNvPr id="5" name="Platshållare för sidfot 4"/>
          <p:cNvSpPr>
            <a:spLocks noGrp="1"/>
          </p:cNvSpPr>
          <p:nvPr>
            <p:ph type="ftr" sz="quarter" idx="3"/>
          </p:nvPr>
        </p:nvSpPr>
        <p:spPr>
          <a:xfrm>
            <a:off x="2357422" y="6143644"/>
            <a:ext cx="21431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5000628" y="6143644"/>
            <a:ext cx="13573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A5D00-1160-406B-8205-4F55E63EE66F}"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3100" b="1" kern="1200">
          <a:solidFill>
            <a:schemeClr val="accent6"/>
          </a:solidFill>
          <a:latin typeface="+mj-lt"/>
          <a:ea typeface="+mj-ea"/>
          <a:cs typeface="+mj-cs"/>
        </a:defRPr>
      </a:lvl1pPr>
    </p:titleStyle>
    <p:bodyStyle>
      <a:lvl1pPr marL="342900" indent="-342900" algn="l" defTabSz="914400" rtl="0" eaLnBrk="1" latinLnBrk="0" hangingPunct="1">
        <a:lnSpc>
          <a:spcPct val="120000"/>
        </a:lnSpc>
        <a:spcBef>
          <a:spcPct val="20000"/>
        </a:spcBef>
        <a:buFont typeface="Wingdings" pitchFamily="2" charset="2"/>
        <a:buChar char="§"/>
        <a:defRPr sz="2100" kern="1200">
          <a:solidFill>
            <a:schemeClr val="tx1"/>
          </a:solidFill>
          <a:latin typeface="Georgia" pitchFamily="18" charset="0"/>
          <a:ea typeface="+mn-ea"/>
          <a:cs typeface="+mn-cs"/>
        </a:defRPr>
      </a:lvl1pPr>
      <a:lvl2pPr marL="742950" indent="-285750" algn="l" defTabSz="914400" rtl="0" eaLnBrk="1" latinLnBrk="0" hangingPunct="1">
        <a:lnSpc>
          <a:spcPct val="120000"/>
        </a:lnSpc>
        <a:spcBef>
          <a:spcPct val="20000"/>
        </a:spcBef>
        <a:buFont typeface="Verdana"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lnSpc>
          <a:spcPct val="120000"/>
        </a:lnSpc>
        <a:spcBef>
          <a:spcPct val="20000"/>
        </a:spcBef>
        <a:buFont typeface="Verdana"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lnSpc>
          <a:spcPct val="120000"/>
        </a:lnSpc>
        <a:spcBef>
          <a:spcPct val="20000"/>
        </a:spcBef>
        <a:buFont typeface="Verdana"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lnSpc>
          <a:spcPct val="120000"/>
        </a:lnSpc>
        <a:spcBef>
          <a:spcPct val="20000"/>
        </a:spcBef>
        <a:buFont typeface="Verdana"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Kartläggning Öppna jämförelser inom socialtjänsten</a:t>
            </a:r>
            <a:endParaRPr lang="sv-SE" dirty="0"/>
          </a:p>
        </p:txBody>
      </p:sp>
      <p:sp>
        <p:nvSpPr>
          <p:cNvPr id="3" name="Underrubrik 2"/>
          <p:cNvSpPr>
            <a:spLocks noGrp="1"/>
          </p:cNvSpPr>
          <p:nvPr>
            <p:ph type="subTitle" idx="1"/>
          </p:nvPr>
        </p:nvSpPr>
        <p:spPr/>
        <p:txBody>
          <a:bodyPr/>
          <a:lstStyle/>
          <a:p>
            <a:r>
              <a:rPr lang="sv-SE" dirty="0" err="1" smtClean="0"/>
              <a:t>FoUrum</a:t>
            </a:r>
            <a:r>
              <a:rPr lang="sv-SE" dirty="0" smtClean="0"/>
              <a:t> Jönköping och SKL, </a:t>
            </a:r>
            <a:br>
              <a:rPr lang="sv-SE" dirty="0" smtClean="0"/>
            </a:br>
            <a:r>
              <a:rPr lang="sv-SE" sz="2000" dirty="0" smtClean="0"/>
              <a:t>september 2013</a:t>
            </a:r>
            <a:endParaRPr lang="sv-SE" sz="2000" dirty="0"/>
          </a:p>
        </p:txBody>
      </p:sp>
    </p:spTree>
    <p:extLst>
      <p:ext uri="{BB962C8B-B14F-4D97-AF65-F5344CB8AC3E}">
        <p14:creationId xmlns:p14="http://schemas.microsoft.com/office/powerpoint/2010/main" val="374124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76672"/>
            <a:ext cx="900190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Rak 4"/>
          <p:cNvCxnSpPr/>
          <p:nvPr/>
        </p:nvCxnSpPr>
        <p:spPr>
          <a:xfrm>
            <a:off x="6876256" y="1196752"/>
            <a:ext cx="0" cy="518457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94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274638"/>
            <a:ext cx="8147248" cy="634082"/>
          </a:xfrm>
        </p:spPr>
        <p:txBody>
          <a:bodyPr>
            <a:normAutofit/>
          </a:bodyPr>
          <a:lstStyle/>
          <a:p>
            <a:r>
              <a:rPr lang="sv-SE" dirty="0" smtClean="0"/>
              <a:t>Har du ansvar för följande områden?</a:t>
            </a:r>
            <a:endParaRPr lang="sv-SE" dirty="0"/>
          </a:p>
        </p:txBody>
      </p:sp>
      <p:sp>
        <p:nvSpPr>
          <p:cNvPr id="3" name="Platshållare för innehåll 2"/>
          <p:cNvSpPr>
            <a:spLocks noGrp="1"/>
          </p:cNvSpPr>
          <p:nvPr>
            <p:ph idx="1"/>
          </p:nvPr>
        </p:nvSpPr>
        <p:spPr>
          <a:xfrm>
            <a:off x="459790" y="1054561"/>
            <a:ext cx="8229600" cy="1396752"/>
          </a:xfrm>
        </p:spPr>
        <p:txBody>
          <a:bodyPr>
            <a:normAutofit fontScale="92500" lnSpcReduction="10000"/>
          </a:bodyPr>
          <a:lstStyle/>
          <a:p>
            <a:r>
              <a:rPr lang="sv-SE" sz="2000" dirty="0" smtClean="0"/>
              <a:t>Syftet med frågan är att styra respondenten till rätt ÖJ-område. Undvika att få svara på frågor kring områden man inte har ansvar för. Instruktionen var att de områden som socialchef (eller motsvarande) inte hade ansvar för skulle fyllas i av förvaltningschefskollegan. </a:t>
            </a:r>
          </a:p>
          <a:p>
            <a:endParaRPr lang="sv-SE" sz="2000" dirty="0" smtClean="0"/>
          </a:p>
          <a:p>
            <a:pPr marL="0" indent="0">
              <a:buNone/>
            </a:pPr>
            <a:endParaRPr lang="sv-SE" sz="2000" dirty="0"/>
          </a:p>
        </p:txBody>
      </p:sp>
      <p:graphicFrame>
        <p:nvGraphicFramePr>
          <p:cNvPr id="4" name="Tabell 3"/>
          <p:cNvGraphicFramePr>
            <a:graphicFrameLocks noGrp="1"/>
          </p:cNvGraphicFramePr>
          <p:nvPr>
            <p:extLst>
              <p:ext uri="{D42A27DB-BD31-4B8C-83A1-F6EECF244321}">
                <p14:modId xmlns:p14="http://schemas.microsoft.com/office/powerpoint/2010/main" val="1047886839"/>
              </p:ext>
            </p:extLst>
          </p:nvPr>
        </p:nvGraphicFramePr>
        <p:xfrm>
          <a:off x="755576" y="5131399"/>
          <a:ext cx="5544616" cy="1581755"/>
        </p:xfrm>
        <a:graphic>
          <a:graphicData uri="http://schemas.openxmlformats.org/drawingml/2006/table">
            <a:tbl>
              <a:tblPr/>
              <a:tblGrid>
                <a:gridCol w="4720648"/>
                <a:gridCol w="823968"/>
              </a:tblGrid>
              <a:tr h="179745">
                <a:tc>
                  <a:txBody>
                    <a:bodyPr/>
                    <a:lstStyle/>
                    <a:p>
                      <a:pPr algn="l" fontAlgn="ctr"/>
                      <a:r>
                        <a:rPr lang="sv-SE" sz="1000" b="0" i="0" u="none" strike="noStrike" dirty="0">
                          <a:solidFill>
                            <a:srgbClr val="000000"/>
                          </a:solidFill>
                          <a:effectLst/>
                          <a:latin typeface="Arial"/>
                        </a:rPr>
                        <a:t>Vård och omsorg om äldre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a:solidFill>
                            <a:srgbClr val="000000"/>
                          </a:solidFill>
                          <a:effectLst/>
                          <a:latin typeface="Arial"/>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79745">
                <a:tc>
                  <a:txBody>
                    <a:bodyPr/>
                    <a:lstStyle/>
                    <a:p>
                      <a:pPr algn="l" fontAlgn="ctr"/>
                      <a:r>
                        <a:rPr lang="sv-SE" sz="1000" b="0" i="0" u="none" strike="noStrike" dirty="0">
                          <a:solidFill>
                            <a:srgbClr val="000000"/>
                          </a:solidFill>
                          <a:effectLst/>
                          <a:latin typeface="Arial"/>
                        </a:rPr>
                        <a:t>Stöd till personer med funktionsnedsättning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a:solidFill>
                            <a:srgbClr val="000000"/>
                          </a:solidFill>
                          <a:effectLst/>
                          <a:latin typeface="Arial"/>
                        </a:rPr>
                        <a:t>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79745">
                <a:tc>
                  <a:txBody>
                    <a:bodyPr/>
                    <a:lstStyle/>
                    <a:p>
                      <a:pPr algn="l" fontAlgn="ctr"/>
                      <a:r>
                        <a:rPr lang="sv-SE" sz="1000" b="0" i="0" u="none" strike="noStrike" dirty="0">
                          <a:solidFill>
                            <a:srgbClr val="000000"/>
                          </a:solidFill>
                          <a:effectLst/>
                          <a:latin typeface="Arial"/>
                        </a:rPr>
                        <a:t>Sociala barn och ungdomsvården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a:solidFill>
                            <a:srgbClr val="000000"/>
                          </a:solidFill>
                          <a:effectLst/>
                          <a:latin typeface="Arial"/>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79745">
                <a:tc>
                  <a:txBody>
                    <a:bodyPr/>
                    <a:lstStyle/>
                    <a:p>
                      <a:pPr algn="l" fontAlgn="ctr"/>
                      <a:r>
                        <a:rPr lang="sv-SE" sz="1000" b="0" i="0" u="none" strike="noStrike" dirty="0">
                          <a:solidFill>
                            <a:srgbClr val="000000"/>
                          </a:solidFill>
                          <a:effectLst/>
                          <a:latin typeface="Arial"/>
                        </a:rPr>
                        <a:t>Missbruk och beroendevården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a:solidFill>
                            <a:srgbClr val="000000"/>
                          </a:solidFill>
                          <a:effectLst/>
                          <a:latin typeface="Arial"/>
                        </a:rPr>
                        <a:t>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79745">
                <a:tc>
                  <a:txBody>
                    <a:bodyPr/>
                    <a:lstStyle/>
                    <a:p>
                      <a:pPr algn="l" fontAlgn="ctr"/>
                      <a:r>
                        <a:rPr lang="sv-SE" sz="1000" b="0" i="0" u="none" strike="noStrike" dirty="0">
                          <a:solidFill>
                            <a:srgbClr val="000000"/>
                          </a:solidFill>
                          <a:effectLst/>
                          <a:latin typeface="Arial"/>
                        </a:rPr>
                        <a:t>Ekonomiskt bistånd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a:solidFill>
                            <a:srgbClr val="000000"/>
                          </a:solidFill>
                          <a:effectLst/>
                          <a:latin typeface="Arial"/>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79745">
                <a:tc>
                  <a:txBody>
                    <a:bodyPr/>
                    <a:lstStyle/>
                    <a:p>
                      <a:pPr algn="l" fontAlgn="ctr"/>
                      <a:r>
                        <a:rPr lang="sv-SE" sz="1000" b="0" i="0" u="none" strike="noStrike">
                          <a:solidFill>
                            <a:srgbClr val="000000"/>
                          </a:solidFill>
                          <a:effectLst/>
                          <a:latin typeface="Arial"/>
                        </a:rPr>
                        <a:t>Hemlöshet och utestängning från bostadsmarknaden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a:solidFill>
                            <a:srgbClr val="000000"/>
                          </a:solidFill>
                          <a:effectLst/>
                          <a:latin typeface="Arial"/>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14553">
                <a:tc>
                  <a:txBody>
                    <a:bodyPr/>
                    <a:lstStyle/>
                    <a:p>
                      <a:pPr algn="l" fontAlgn="ctr"/>
                      <a:r>
                        <a:rPr lang="sv-SE" sz="1000" b="0" i="0" u="none" strike="noStrike">
                          <a:solidFill>
                            <a:srgbClr val="000000"/>
                          </a:solidFill>
                          <a:effectLst/>
                          <a:latin typeface="Arial"/>
                        </a:rPr>
                        <a:t>Stöd till brottsoffer - våldsutsatta kvinnor och barn som bevittnat våld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a:solidFill>
                            <a:srgbClr val="000000"/>
                          </a:solidFill>
                          <a:effectLst/>
                          <a:latin typeface="Arial"/>
                        </a:rPr>
                        <a:t>165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8732">
                <a:tc>
                  <a:txBody>
                    <a:bodyPr/>
                    <a:lstStyle/>
                    <a:p>
                      <a:pPr algn="l" fontAlgn="ctr"/>
                      <a:r>
                        <a:rPr lang="sv-SE" sz="1000" b="1" i="0" u="none" strike="noStrike">
                          <a:solidFill>
                            <a:srgbClr val="000000"/>
                          </a:solidFill>
                          <a:effectLst/>
                          <a:latin typeface="Arial"/>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dirty="0">
                          <a:solidFill>
                            <a:srgbClr val="000000"/>
                          </a:solidFill>
                          <a:effectLst/>
                          <a:latin typeface="Arial"/>
                        </a:rPr>
                        <a:t>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5" name="textruta 4"/>
          <p:cNvSpPr txBox="1"/>
          <p:nvPr/>
        </p:nvSpPr>
        <p:spPr>
          <a:xfrm>
            <a:off x="6948264" y="5061747"/>
            <a:ext cx="2016224" cy="89255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300" dirty="0" smtClean="0"/>
              <a:t>Diagrammet visar antal svar fördelat  på de olika ÖJ-områdena</a:t>
            </a:r>
            <a:endParaRPr lang="sv-SE" sz="13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93" y="2420888"/>
            <a:ext cx="8728794" cy="263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602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2235"/>
          <a:stretch/>
        </p:blipFill>
        <p:spPr bwMode="auto">
          <a:xfrm>
            <a:off x="2843808" y="4005263"/>
            <a:ext cx="6300192"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67544" y="274638"/>
            <a:ext cx="8219256" cy="706090"/>
          </a:xfrm>
        </p:spPr>
        <p:txBody>
          <a:bodyPr/>
          <a:lstStyle/>
          <a:p>
            <a:r>
              <a:rPr lang="sv-SE" dirty="0" smtClean="0"/>
              <a:t>Känner du till aktuellt ÖJ-område?</a:t>
            </a:r>
            <a:endParaRPr lang="sv-SE" dirty="0"/>
          </a:p>
        </p:txBody>
      </p:sp>
      <p:sp>
        <p:nvSpPr>
          <p:cNvPr id="3" name="Platshållare för innehåll 2"/>
          <p:cNvSpPr>
            <a:spLocks noGrp="1"/>
          </p:cNvSpPr>
          <p:nvPr>
            <p:ph idx="1"/>
          </p:nvPr>
        </p:nvSpPr>
        <p:spPr>
          <a:xfrm>
            <a:off x="467544" y="1052736"/>
            <a:ext cx="8229600" cy="1036712"/>
          </a:xfrm>
        </p:spPr>
        <p:txBody>
          <a:bodyPr>
            <a:normAutofit fontScale="92500" lnSpcReduction="20000"/>
          </a:bodyPr>
          <a:lstStyle/>
          <a:p>
            <a:r>
              <a:rPr lang="sv-SE" sz="2000" dirty="0" smtClean="0"/>
              <a:t>Syfte med frågan är att få en bild av i vilken omfattning respondenter som svarat JA på frågan att de har ansvar för aktuellt område (ex. Ansvar för ekonomiskt bistånd) känner till aktuellt områdes ÖJ.</a:t>
            </a:r>
          </a:p>
        </p:txBody>
      </p:sp>
      <p:graphicFrame>
        <p:nvGraphicFramePr>
          <p:cNvPr id="4" name="Tabell 3"/>
          <p:cNvGraphicFramePr>
            <a:graphicFrameLocks noGrp="1"/>
          </p:cNvGraphicFramePr>
          <p:nvPr>
            <p:extLst>
              <p:ext uri="{D42A27DB-BD31-4B8C-83A1-F6EECF244321}">
                <p14:modId xmlns:p14="http://schemas.microsoft.com/office/powerpoint/2010/main" val="412395846"/>
              </p:ext>
            </p:extLst>
          </p:nvPr>
        </p:nvGraphicFramePr>
        <p:xfrm>
          <a:off x="107504" y="2209125"/>
          <a:ext cx="3674607" cy="2805540"/>
        </p:xfrm>
        <a:graphic>
          <a:graphicData uri="http://schemas.openxmlformats.org/drawingml/2006/table">
            <a:tbl>
              <a:tblPr/>
              <a:tblGrid>
                <a:gridCol w="2521791"/>
                <a:gridCol w="384272"/>
                <a:gridCol w="384272"/>
                <a:gridCol w="384272"/>
              </a:tblGrid>
              <a:tr h="187036">
                <a:tc>
                  <a:txBody>
                    <a:bodyPr/>
                    <a:lstStyle/>
                    <a:p>
                      <a:pPr algn="l" fontAlgn="ctr"/>
                      <a:r>
                        <a:rPr lang="sv-SE" sz="900" b="0" i="0" u="none" strike="noStrike" dirty="0">
                          <a:solidFill>
                            <a:srgbClr val="000000"/>
                          </a:solidFill>
                          <a:effectLst/>
                          <a:latin typeface="Arial"/>
                        </a:rPr>
                        <a:t> </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900" b="0" i="0" u="none" strike="noStrike" dirty="0">
                          <a:solidFill>
                            <a:srgbClr val="000000"/>
                          </a:solidFill>
                          <a:effectLst/>
                          <a:latin typeface="Arial"/>
                        </a:rPr>
                        <a:t>Ja</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900" b="0" i="0" u="none" strike="noStrike">
                          <a:solidFill>
                            <a:srgbClr val="000000"/>
                          </a:solidFill>
                          <a:effectLst/>
                          <a:latin typeface="Arial"/>
                        </a:rPr>
                        <a:t>Nej</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l" fontAlgn="ctr"/>
                      <a:r>
                        <a:rPr lang="sv-SE" sz="900" b="1" i="0" u="none" strike="noStrike">
                          <a:solidFill>
                            <a:srgbClr val="000000"/>
                          </a:solidFill>
                          <a:effectLst/>
                          <a:latin typeface="Arial"/>
                        </a:rPr>
                        <a:t>Total</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r>
              <a:tr h="187036">
                <a:tc rowSpan="2">
                  <a:txBody>
                    <a:bodyPr/>
                    <a:lstStyle/>
                    <a:p>
                      <a:pPr algn="l" fontAlgn="ctr"/>
                      <a:r>
                        <a:rPr lang="sv-SE" sz="900" b="0" i="0" u="none" strike="noStrike" dirty="0">
                          <a:solidFill>
                            <a:srgbClr val="000000"/>
                          </a:solidFill>
                          <a:effectLst/>
                          <a:latin typeface="Arial"/>
                        </a:rPr>
                        <a:t>Vård och omsorg om äldre</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900" b="0" i="0" u="none" strike="noStrike" dirty="0">
                          <a:solidFill>
                            <a:srgbClr val="000000"/>
                          </a:solidFill>
                          <a:effectLst/>
                          <a:latin typeface="Arial"/>
                        </a:rPr>
                        <a:t>124</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0" i="0" u="none" strike="noStrike" dirty="0">
                          <a:solidFill>
                            <a:srgbClr val="000000"/>
                          </a:solidFill>
                          <a:effectLst/>
                          <a:latin typeface="Arial"/>
                        </a:rPr>
                        <a:t>0</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1" i="0" u="none" strike="noStrike" dirty="0">
                          <a:solidFill>
                            <a:srgbClr val="000000"/>
                          </a:solidFill>
                          <a:effectLst/>
                          <a:latin typeface="Arial"/>
                        </a:rPr>
                        <a:t>124</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7036">
                <a:tc vMerge="1">
                  <a:txBody>
                    <a:bodyPr/>
                    <a:lstStyle/>
                    <a:p>
                      <a:endParaRPr lang="sv-SE"/>
                    </a:p>
                  </a:txBody>
                  <a:tcPr/>
                </a:tc>
                <a:tc>
                  <a:txBody>
                    <a:bodyPr/>
                    <a:lstStyle/>
                    <a:p>
                      <a:pPr algn="ctr" fontAlgn="ctr"/>
                      <a:r>
                        <a:rPr lang="sv-SE" sz="900" b="1" i="0" u="none" strike="noStrike" dirty="0">
                          <a:solidFill>
                            <a:srgbClr val="000000"/>
                          </a:solidFill>
                          <a:effectLst/>
                          <a:latin typeface="Arial"/>
                        </a:rPr>
                        <a:t>100%</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1" i="0" u="none" strike="noStrike" dirty="0">
                          <a:solidFill>
                            <a:srgbClr val="000000"/>
                          </a:solidFill>
                          <a:effectLst/>
                          <a:latin typeface="Arial"/>
                        </a:rPr>
                        <a:t>0%</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1" i="0" u="none" strike="noStrike" dirty="0">
                          <a:solidFill>
                            <a:srgbClr val="000000"/>
                          </a:solidFill>
                          <a:effectLst/>
                          <a:latin typeface="Arial"/>
                        </a:rPr>
                        <a:t>100%</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7036">
                <a:tc rowSpan="2">
                  <a:txBody>
                    <a:bodyPr/>
                    <a:lstStyle/>
                    <a:p>
                      <a:pPr algn="l" fontAlgn="ctr"/>
                      <a:r>
                        <a:rPr lang="sv-SE" sz="900" b="0" i="0" u="none" strike="noStrike" dirty="0">
                          <a:solidFill>
                            <a:srgbClr val="000000"/>
                          </a:solidFill>
                          <a:effectLst/>
                          <a:latin typeface="Arial"/>
                        </a:rPr>
                        <a:t>Sociala barn och ungdomsvården</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900" b="0" i="0" u="none" strike="noStrike" dirty="0">
                          <a:solidFill>
                            <a:srgbClr val="000000"/>
                          </a:solidFill>
                          <a:effectLst/>
                          <a:latin typeface="Arial"/>
                        </a:rPr>
                        <a:t>156</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900" b="0" i="0" u="none" strike="noStrike">
                          <a:solidFill>
                            <a:srgbClr val="000000"/>
                          </a:solidFill>
                          <a:effectLst/>
                          <a:latin typeface="Arial"/>
                        </a:rPr>
                        <a:t>13</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900" b="1" i="0" u="none" strike="noStrike">
                          <a:solidFill>
                            <a:srgbClr val="000000"/>
                          </a:solidFill>
                          <a:effectLst/>
                          <a:latin typeface="Arial"/>
                        </a:rPr>
                        <a:t>169</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7036">
                <a:tc vMerge="1">
                  <a:txBody>
                    <a:bodyPr/>
                    <a:lstStyle/>
                    <a:p>
                      <a:endParaRPr lang="sv-SE"/>
                    </a:p>
                  </a:txBody>
                  <a:tcPr/>
                </a:tc>
                <a:tc>
                  <a:txBody>
                    <a:bodyPr/>
                    <a:lstStyle/>
                    <a:p>
                      <a:pPr algn="ctr" fontAlgn="ctr"/>
                      <a:r>
                        <a:rPr lang="sv-SE" sz="900" b="1" i="0" u="none" strike="noStrike" dirty="0">
                          <a:solidFill>
                            <a:srgbClr val="000000"/>
                          </a:solidFill>
                          <a:effectLst/>
                          <a:latin typeface="Arial"/>
                        </a:rPr>
                        <a:t>92%</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900" b="1" i="0" u="none" strike="noStrike" dirty="0">
                          <a:solidFill>
                            <a:srgbClr val="000000"/>
                          </a:solidFill>
                          <a:effectLst/>
                          <a:latin typeface="Arial"/>
                        </a:rPr>
                        <a:t>8%</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900" b="1" i="0" u="none" strike="noStrike">
                          <a:solidFill>
                            <a:srgbClr val="000000"/>
                          </a:solidFill>
                          <a:effectLst/>
                          <a:latin typeface="Arial"/>
                        </a:rPr>
                        <a:t>100%</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7036">
                <a:tc rowSpan="2">
                  <a:txBody>
                    <a:bodyPr/>
                    <a:lstStyle/>
                    <a:p>
                      <a:pPr algn="l" fontAlgn="ctr"/>
                      <a:r>
                        <a:rPr lang="sv-SE" sz="900" b="0" i="0" u="none" strike="noStrike" dirty="0">
                          <a:solidFill>
                            <a:srgbClr val="000000"/>
                          </a:solidFill>
                          <a:effectLst/>
                          <a:latin typeface="Arial"/>
                        </a:rPr>
                        <a:t>Missbruk och beroendevården</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900" b="0" i="0" u="none" strike="noStrike" dirty="0">
                          <a:solidFill>
                            <a:srgbClr val="000000"/>
                          </a:solidFill>
                          <a:effectLst/>
                          <a:latin typeface="Arial"/>
                        </a:rPr>
                        <a:t>152</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0" i="0" u="none" strike="noStrike" dirty="0">
                          <a:solidFill>
                            <a:srgbClr val="000000"/>
                          </a:solidFill>
                          <a:effectLst/>
                          <a:latin typeface="Arial"/>
                        </a:rPr>
                        <a:t>13</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1" i="0" u="none" strike="noStrike" dirty="0">
                          <a:solidFill>
                            <a:srgbClr val="000000"/>
                          </a:solidFill>
                          <a:effectLst/>
                          <a:latin typeface="Arial"/>
                        </a:rPr>
                        <a:t>165</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7036">
                <a:tc vMerge="1">
                  <a:txBody>
                    <a:bodyPr/>
                    <a:lstStyle/>
                    <a:p>
                      <a:endParaRPr lang="sv-SE"/>
                    </a:p>
                  </a:txBody>
                  <a:tcPr/>
                </a:tc>
                <a:tc>
                  <a:txBody>
                    <a:bodyPr/>
                    <a:lstStyle/>
                    <a:p>
                      <a:pPr algn="ctr" fontAlgn="ctr"/>
                      <a:r>
                        <a:rPr lang="sv-SE" sz="900" b="1" i="0" u="none" strike="noStrike" dirty="0">
                          <a:solidFill>
                            <a:srgbClr val="000000"/>
                          </a:solidFill>
                          <a:effectLst/>
                          <a:latin typeface="Arial"/>
                        </a:rPr>
                        <a:t>92%</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1" i="0" u="none" strike="noStrike" dirty="0">
                          <a:solidFill>
                            <a:srgbClr val="000000"/>
                          </a:solidFill>
                          <a:effectLst/>
                          <a:latin typeface="Arial"/>
                        </a:rPr>
                        <a:t>8%</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1" i="0" u="none" strike="noStrike" dirty="0">
                          <a:solidFill>
                            <a:srgbClr val="000000"/>
                          </a:solidFill>
                          <a:effectLst/>
                          <a:latin typeface="Arial"/>
                        </a:rPr>
                        <a:t>100%</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7036">
                <a:tc rowSpan="2">
                  <a:txBody>
                    <a:bodyPr/>
                    <a:lstStyle/>
                    <a:p>
                      <a:pPr algn="l" fontAlgn="ctr"/>
                      <a:r>
                        <a:rPr lang="sv-SE" sz="900" b="0" i="0" u="none" strike="noStrike" dirty="0">
                          <a:solidFill>
                            <a:srgbClr val="000000"/>
                          </a:solidFill>
                          <a:effectLst/>
                          <a:latin typeface="Arial"/>
                        </a:rPr>
                        <a:t>Ekonomiskt bistånd</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900" b="0" i="0" u="none" strike="noStrike" dirty="0">
                          <a:solidFill>
                            <a:srgbClr val="000000"/>
                          </a:solidFill>
                          <a:effectLst/>
                          <a:latin typeface="Arial"/>
                        </a:rPr>
                        <a:t>145</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900" b="0" i="0" u="none" strike="noStrike" dirty="0">
                          <a:solidFill>
                            <a:srgbClr val="000000"/>
                          </a:solidFill>
                          <a:effectLst/>
                          <a:latin typeface="Arial"/>
                        </a:rPr>
                        <a:t>8</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900" b="1" i="0" u="none" strike="noStrike">
                          <a:solidFill>
                            <a:srgbClr val="000000"/>
                          </a:solidFill>
                          <a:effectLst/>
                          <a:latin typeface="Arial"/>
                        </a:rPr>
                        <a:t>153</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7036">
                <a:tc vMerge="1">
                  <a:txBody>
                    <a:bodyPr/>
                    <a:lstStyle/>
                    <a:p>
                      <a:endParaRPr lang="sv-SE"/>
                    </a:p>
                  </a:txBody>
                  <a:tcPr/>
                </a:tc>
                <a:tc>
                  <a:txBody>
                    <a:bodyPr/>
                    <a:lstStyle/>
                    <a:p>
                      <a:pPr algn="ctr" fontAlgn="ctr"/>
                      <a:r>
                        <a:rPr lang="sv-SE" sz="900" b="1" i="0" u="none" strike="noStrike">
                          <a:solidFill>
                            <a:srgbClr val="000000"/>
                          </a:solidFill>
                          <a:effectLst/>
                          <a:latin typeface="Arial"/>
                        </a:rPr>
                        <a:t>95%</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900" b="1" i="0" u="none" strike="noStrike" dirty="0">
                          <a:solidFill>
                            <a:srgbClr val="000000"/>
                          </a:solidFill>
                          <a:effectLst/>
                          <a:latin typeface="Arial"/>
                        </a:rPr>
                        <a:t>5%</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900" b="1" i="0" u="none" strike="noStrike">
                          <a:solidFill>
                            <a:srgbClr val="000000"/>
                          </a:solidFill>
                          <a:effectLst/>
                          <a:latin typeface="Arial"/>
                        </a:rPr>
                        <a:t>100%</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7036">
                <a:tc rowSpan="2">
                  <a:txBody>
                    <a:bodyPr/>
                    <a:lstStyle/>
                    <a:p>
                      <a:pPr algn="l" fontAlgn="ctr"/>
                      <a:r>
                        <a:rPr lang="sv-SE" sz="900" b="0" i="0" u="none" strike="noStrike" dirty="0">
                          <a:solidFill>
                            <a:srgbClr val="000000"/>
                          </a:solidFill>
                          <a:effectLst/>
                          <a:latin typeface="Arial"/>
                        </a:rPr>
                        <a:t>Stöd till personer med funktionsnedsättning</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900" b="0" i="0" u="none" strike="noStrike" dirty="0">
                          <a:solidFill>
                            <a:srgbClr val="000000"/>
                          </a:solidFill>
                          <a:effectLst/>
                          <a:latin typeface="Arial"/>
                        </a:rPr>
                        <a:t>107</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0" i="0" u="none" strike="noStrike" dirty="0">
                          <a:solidFill>
                            <a:srgbClr val="000000"/>
                          </a:solidFill>
                          <a:effectLst/>
                          <a:latin typeface="Arial"/>
                        </a:rPr>
                        <a:t>15</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1" i="0" u="none" strike="noStrike">
                          <a:solidFill>
                            <a:srgbClr val="000000"/>
                          </a:solidFill>
                          <a:effectLst/>
                          <a:latin typeface="Arial"/>
                        </a:rPr>
                        <a:t>122</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7036">
                <a:tc vMerge="1">
                  <a:txBody>
                    <a:bodyPr/>
                    <a:lstStyle/>
                    <a:p>
                      <a:endParaRPr lang="sv-SE"/>
                    </a:p>
                  </a:txBody>
                  <a:tcPr/>
                </a:tc>
                <a:tc>
                  <a:txBody>
                    <a:bodyPr/>
                    <a:lstStyle/>
                    <a:p>
                      <a:pPr algn="ctr" fontAlgn="ctr"/>
                      <a:r>
                        <a:rPr lang="sv-SE" sz="900" b="1" i="0" u="none" strike="noStrike">
                          <a:solidFill>
                            <a:srgbClr val="000000"/>
                          </a:solidFill>
                          <a:effectLst/>
                          <a:latin typeface="Arial"/>
                        </a:rPr>
                        <a:t>88%</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1" i="0" u="none" strike="noStrike" dirty="0">
                          <a:solidFill>
                            <a:srgbClr val="000000"/>
                          </a:solidFill>
                          <a:effectLst/>
                          <a:latin typeface="Arial"/>
                        </a:rPr>
                        <a:t>12%</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1" i="0" u="none" strike="noStrike" dirty="0">
                          <a:solidFill>
                            <a:srgbClr val="000000"/>
                          </a:solidFill>
                          <a:effectLst/>
                          <a:latin typeface="Arial"/>
                        </a:rPr>
                        <a:t>100%</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7036">
                <a:tc rowSpan="2">
                  <a:txBody>
                    <a:bodyPr/>
                    <a:lstStyle/>
                    <a:p>
                      <a:pPr algn="l" fontAlgn="ctr"/>
                      <a:r>
                        <a:rPr lang="sv-SE" sz="900" b="0" i="0" u="none" strike="noStrike" dirty="0">
                          <a:solidFill>
                            <a:srgbClr val="000000"/>
                          </a:solidFill>
                          <a:effectLst/>
                          <a:latin typeface="Arial"/>
                        </a:rPr>
                        <a:t>Hemlöshet och utestängning från bostadsmarknaden</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900" b="0" i="0" u="none" strike="noStrike">
                          <a:solidFill>
                            <a:srgbClr val="000000"/>
                          </a:solidFill>
                          <a:effectLst/>
                          <a:latin typeface="Arial"/>
                        </a:rPr>
                        <a:t>95</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900" b="0" i="0" u="none" strike="noStrike" dirty="0">
                          <a:solidFill>
                            <a:srgbClr val="000000"/>
                          </a:solidFill>
                          <a:effectLst/>
                          <a:latin typeface="Arial"/>
                        </a:rPr>
                        <a:t>48</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900" b="1" i="0" u="none" strike="noStrike">
                          <a:solidFill>
                            <a:srgbClr val="000000"/>
                          </a:solidFill>
                          <a:effectLst/>
                          <a:latin typeface="Arial"/>
                        </a:rPr>
                        <a:t>143</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7036">
                <a:tc vMerge="1">
                  <a:txBody>
                    <a:bodyPr/>
                    <a:lstStyle/>
                    <a:p>
                      <a:endParaRPr lang="sv-SE"/>
                    </a:p>
                  </a:txBody>
                  <a:tcPr/>
                </a:tc>
                <a:tc>
                  <a:txBody>
                    <a:bodyPr/>
                    <a:lstStyle/>
                    <a:p>
                      <a:pPr algn="ctr" fontAlgn="ctr"/>
                      <a:r>
                        <a:rPr lang="sv-SE" sz="900" b="1" i="0" u="none" strike="noStrike">
                          <a:solidFill>
                            <a:srgbClr val="000000"/>
                          </a:solidFill>
                          <a:effectLst/>
                          <a:latin typeface="Arial"/>
                        </a:rPr>
                        <a:t>66%</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900" b="1" i="0" u="none" strike="noStrike" dirty="0">
                          <a:solidFill>
                            <a:srgbClr val="000000"/>
                          </a:solidFill>
                          <a:effectLst/>
                          <a:latin typeface="Arial"/>
                        </a:rPr>
                        <a:t>34%</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900" b="1" i="0" u="none" strike="noStrike" dirty="0">
                          <a:solidFill>
                            <a:srgbClr val="000000"/>
                          </a:solidFill>
                          <a:effectLst/>
                          <a:latin typeface="Arial"/>
                        </a:rPr>
                        <a:t>100%</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7036">
                <a:tc rowSpan="2">
                  <a:txBody>
                    <a:bodyPr/>
                    <a:lstStyle/>
                    <a:p>
                      <a:pPr algn="l" fontAlgn="ctr"/>
                      <a:r>
                        <a:rPr lang="sv-SE" sz="900" b="0" i="0" u="none" strike="noStrike" dirty="0">
                          <a:solidFill>
                            <a:srgbClr val="000000"/>
                          </a:solidFill>
                          <a:effectLst/>
                          <a:latin typeface="Arial"/>
                        </a:rPr>
                        <a:t>Stöd till brottsoffer - våldsutsatta kvinnor och barn som bevittnat våld</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900" b="0" i="0" u="none" strike="noStrike" dirty="0">
                          <a:solidFill>
                            <a:srgbClr val="000000"/>
                          </a:solidFill>
                          <a:effectLst/>
                          <a:latin typeface="Arial"/>
                        </a:rPr>
                        <a:t>101</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0" i="0" u="none" strike="noStrike" dirty="0">
                          <a:solidFill>
                            <a:srgbClr val="000000"/>
                          </a:solidFill>
                          <a:effectLst/>
                          <a:latin typeface="Arial"/>
                        </a:rPr>
                        <a:t>48</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1" i="0" u="none" strike="noStrike" dirty="0">
                          <a:solidFill>
                            <a:srgbClr val="000000"/>
                          </a:solidFill>
                          <a:effectLst/>
                          <a:latin typeface="Arial"/>
                        </a:rPr>
                        <a:t>149</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7036">
                <a:tc vMerge="1">
                  <a:txBody>
                    <a:bodyPr/>
                    <a:lstStyle/>
                    <a:p>
                      <a:endParaRPr lang="sv-SE"/>
                    </a:p>
                  </a:txBody>
                  <a:tcPr/>
                </a:tc>
                <a:tc>
                  <a:txBody>
                    <a:bodyPr/>
                    <a:lstStyle/>
                    <a:p>
                      <a:pPr algn="ctr" fontAlgn="ctr"/>
                      <a:r>
                        <a:rPr lang="sv-SE" sz="900" b="1" i="0" u="none" strike="noStrike">
                          <a:solidFill>
                            <a:srgbClr val="000000"/>
                          </a:solidFill>
                          <a:effectLst/>
                          <a:latin typeface="Arial"/>
                        </a:rPr>
                        <a:t>68%</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1" i="0" u="none" strike="noStrike">
                          <a:solidFill>
                            <a:srgbClr val="000000"/>
                          </a:solidFill>
                          <a:effectLst/>
                          <a:latin typeface="Arial"/>
                        </a:rPr>
                        <a:t>32%</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900" b="1" i="0" u="none" strike="noStrike" dirty="0">
                          <a:solidFill>
                            <a:srgbClr val="000000"/>
                          </a:solidFill>
                          <a:effectLst/>
                          <a:latin typeface="Arial"/>
                        </a:rPr>
                        <a:t>100%</a:t>
                      </a:r>
                    </a:p>
                  </a:txBody>
                  <a:tcPr marL="8906" marR="8906" marT="89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textruta 6"/>
          <p:cNvSpPr txBox="1"/>
          <p:nvPr/>
        </p:nvSpPr>
        <p:spPr>
          <a:xfrm>
            <a:off x="5220072" y="2420888"/>
            <a:ext cx="2664296" cy="492443"/>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300" dirty="0" smtClean="0"/>
              <a:t>Notera att ju nyare ÖJ, desto färre känner till ÖJ-området. </a:t>
            </a:r>
          </a:p>
        </p:txBody>
      </p:sp>
    </p:spTree>
    <p:extLst>
      <p:ext uri="{BB962C8B-B14F-4D97-AF65-F5344CB8AC3E}">
        <p14:creationId xmlns:p14="http://schemas.microsoft.com/office/powerpoint/2010/main" val="71028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62074"/>
          </a:xfrm>
        </p:spPr>
        <p:txBody>
          <a:bodyPr>
            <a:normAutofit/>
          </a:bodyPr>
          <a:lstStyle/>
          <a:p>
            <a:r>
              <a:rPr lang="sv-SE" dirty="0" smtClean="0"/>
              <a:t>Hur presenteras Öppna jämförelser?</a:t>
            </a:r>
            <a:endParaRPr lang="sv-S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89" y="980728"/>
            <a:ext cx="8068835" cy="397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 3"/>
          <p:cNvGraphicFramePr>
            <a:graphicFrameLocks noGrp="1"/>
          </p:cNvGraphicFramePr>
          <p:nvPr>
            <p:extLst>
              <p:ext uri="{D42A27DB-BD31-4B8C-83A1-F6EECF244321}">
                <p14:modId xmlns:p14="http://schemas.microsoft.com/office/powerpoint/2010/main" val="315309014"/>
              </p:ext>
            </p:extLst>
          </p:nvPr>
        </p:nvGraphicFramePr>
        <p:xfrm>
          <a:off x="1619671" y="4996166"/>
          <a:ext cx="7272809" cy="1763438"/>
        </p:xfrm>
        <a:graphic>
          <a:graphicData uri="http://schemas.openxmlformats.org/drawingml/2006/table">
            <a:tbl>
              <a:tblPr/>
              <a:tblGrid>
                <a:gridCol w="4225155"/>
                <a:gridCol w="1513217"/>
                <a:gridCol w="1534437"/>
              </a:tblGrid>
              <a:tr h="298581">
                <a:tc>
                  <a:txBody>
                    <a:bodyPr/>
                    <a:lstStyle/>
                    <a:p>
                      <a:pPr algn="l" fontAlgn="ctr"/>
                      <a:r>
                        <a:rPr lang="sv-SE" sz="1000" b="1" i="0" u="none" strike="noStrike" dirty="0">
                          <a:solidFill>
                            <a:srgbClr val="000000"/>
                          </a:solidFill>
                          <a:effectLst/>
                          <a:latin typeface="Arial"/>
                        </a:rPr>
                        <a:t> </a:t>
                      </a:r>
                      <a:r>
                        <a:rPr lang="sv-SE" sz="1000" b="1" i="0" u="none" strike="noStrike" dirty="0" smtClean="0">
                          <a:solidFill>
                            <a:srgbClr val="000000"/>
                          </a:solidFill>
                          <a:effectLst/>
                          <a:latin typeface="Arial"/>
                        </a:rPr>
                        <a:t>Antal ja-svar</a:t>
                      </a:r>
                      <a:endParaRPr lang="sv-SE" sz="10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sv-SE" sz="1000" b="1" i="0" u="none" strike="noStrike" dirty="0">
                          <a:solidFill>
                            <a:srgbClr val="000000"/>
                          </a:solidFill>
                          <a:effectLst/>
                          <a:latin typeface="Arial"/>
                        </a:rPr>
                        <a:t>Ansvarig nämnd/utskott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sv-SE" sz="1000" b="1" i="0" u="none" strike="noStrike" dirty="0">
                          <a:solidFill>
                            <a:srgbClr val="000000"/>
                          </a:solidFill>
                          <a:effectLst/>
                          <a:latin typeface="Arial"/>
                        </a:rPr>
                        <a:t>Förvaltningens ledningsgrupp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64101">
                <a:tc>
                  <a:txBody>
                    <a:bodyPr/>
                    <a:lstStyle/>
                    <a:p>
                      <a:pPr algn="l" fontAlgn="ctr"/>
                      <a:r>
                        <a:rPr lang="sv-SE" sz="1000" b="0" i="0" u="none" strike="noStrike">
                          <a:solidFill>
                            <a:srgbClr val="000000"/>
                          </a:solidFill>
                          <a:effectLst/>
                          <a:latin typeface="Arial"/>
                        </a:rPr>
                        <a:t>Vård och omsorg om äldre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dirty="0">
                          <a:solidFill>
                            <a:srgbClr val="000000"/>
                          </a:solidFill>
                          <a:effectLst/>
                          <a:latin typeface="Arial"/>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1000" b="0" i="0" u="none" strike="noStrike" dirty="0">
                          <a:solidFill>
                            <a:srgbClr val="000000"/>
                          </a:solidFill>
                          <a:effectLst/>
                          <a:latin typeface="Arial"/>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4101">
                <a:tc>
                  <a:txBody>
                    <a:bodyPr/>
                    <a:lstStyle/>
                    <a:p>
                      <a:pPr algn="l" fontAlgn="ctr"/>
                      <a:r>
                        <a:rPr lang="sv-SE" sz="1000" b="0" i="0" u="none" strike="noStrike">
                          <a:solidFill>
                            <a:srgbClr val="000000"/>
                          </a:solidFill>
                          <a:effectLst/>
                          <a:latin typeface="Arial"/>
                        </a:rPr>
                        <a:t>Sociala barn och ungdomsvården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dirty="0">
                          <a:solidFill>
                            <a:srgbClr val="000000"/>
                          </a:solidFill>
                          <a:effectLst/>
                          <a:latin typeface="Arial"/>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0" i="0" u="none" strike="noStrike" dirty="0">
                          <a:solidFill>
                            <a:srgbClr val="000000"/>
                          </a:solidFill>
                          <a:effectLst/>
                          <a:latin typeface="Arial"/>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56287">
                <a:tc>
                  <a:txBody>
                    <a:bodyPr/>
                    <a:lstStyle/>
                    <a:p>
                      <a:pPr algn="l" fontAlgn="ctr"/>
                      <a:r>
                        <a:rPr lang="sv-SE" sz="1000" b="0" i="0" u="none" strike="noStrike" dirty="0">
                          <a:solidFill>
                            <a:srgbClr val="000000"/>
                          </a:solidFill>
                          <a:effectLst/>
                          <a:latin typeface="Arial"/>
                        </a:rPr>
                        <a:t>Missbruk och beroendevården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dirty="0">
                          <a:solidFill>
                            <a:srgbClr val="000000"/>
                          </a:solidFill>
                          <a:effectLst/>
                          <a:latin typeface="Arial"/>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1000" b="0" i="0" u="none" strike="noStrike" dirty="0">
                          <a:solidFill>
                            <a:srgbClr val="000000"/>
                          </a:solidFill>
                          <a:effectLst/>
                          <a:latin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6287">
                <a:tc>
                  <a:txBody>
                    <a:bodyPr/>
                    <a:lstStyle/>
                    <a:p>
                      <a:pPr algn="l" fontAlgn="ctr"/>
                      <a:r>
                        <a:rPr lang="sv-SE" sz="1000" b="0" i="0" u="none" strike="noStrike" dirty="0">
                          <a:solidFill>
                            <a:srgbClr val="000000"/>
                          </a:solidFill>
                          <a:effectLst/>
                          <a:latin typeface="Arial"/>
                        </a:rPr>
                        <a:t>Ekonomiskt bistånd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dirty="0">
                          <a:solidFill>
                            <a:srgbClr val="000000"/>
                          </a:solidFill>
                          <a:effectLst/>
                          <a:latin typeface="Arial"/>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0" i="0" u="none" strike="noStrike" dirty="0">
                          <a:solidFill>
                            <a:srgbClr val="000000"/>
                          </a:solidFill>
                          <a:effectLst/>
                          <a:latin typeface="Arial"/>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65687">
                <a:tc>
                  <a:txBody>
                    <a:bodyPr/>
                    <a:lstStyle/>
                    <a:p>
                      <a:pPr algn="l" fontAlgn="ctr"/>
                      <a:r>
                        <a:rPr lang="sv-SE" sz="1000" b="0" i="0" u="none" strike="noStrike" dirty="0">
                          <a:solidFill>
                            <a:srgbClr val="000000"/>
                          </a:solidFill>
                          <a:effectLst/>
                          <a:latin typeface="Arial"/>
                        </a:rPr>
                        <a:t>Stöd till personer med funktionsnedsättning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dirty="0">
                          <a:solidFill>
                            <a:srgbClr val="000000"/>
                          </a:solidFill>
                          <a:effectLst/>
                          <a:latin typeface="Arial"/>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1000" b="0" i="0" u="none" strike="noStrike" dirty="0">
                          <a:solidFill>
                            <a:srgbClr val="000000"/>
                          </a:solidFill>
                          <a:effectLst/>
                          <a:latin typeface="Arial"/>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5687">
                <a:tc>
                  <a:txBody>
                    <a:bodyPr/>
                    <a:lstStyle/>
                    <a:p>
                      <a:pPr algn="l" fontAlgn="ctr"/>
                      <a:r>
                        <a:rPr lang="sv-SE" sz="1000" b="0" i="0" u="none" strike="noStrike">
                          <a:solidFill>
                            <a:srgbClr val="000000"/>
                          </a:solidFill>
                          <a:effectLst/>
                          <a:latin typeface="Arial"/>
                        </a:rPr>
                        <a:t>Hemlöshet och utestängning från bostadsmarknaden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a:solidFill>
                            <a:srgbClr val="000000"/>
                          </a:solidFill>
                          <a:effectLst/>
                          <a:latin typeface="Arial"/>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0" i="0" u="none" strike="noStrike" dirty="0">
                          <a:solidFill>
                            <a:srgbClr val="000000"/>
                          </a:solidFill>
                          <a:effectLst/>
                          <a:latin typeface="Arial"/>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65687">
                <a:tc>
                  <a:txBody>
                    <a:bodyPr/>
                    <a:lstStyle/>
                    <a:p>
                      <a:pPr algn="l" fontAlgn="ctr"/>
                      <a:r>
                        <a:rPr lang="sv-SE" sz="1000" b="0" i="0" u="none" strike="noStrike">
                          <a:solidFill>
                            <a:srgbClr val="000000"/>
                          </a:solidFill>
                          <a:effectLst/>
                          <a:latin typeface="Arial"/>
                        </a:rPr>
                        <a:t>Stöd till brottsoffer - våldsutsatta kvinnor och barn som bevittnat våld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0" i="0" u="none" strike="noStrike" dirty="0">
                          <a:solidFill>
                            <a:srgbClr val="000000"/>
                          </a:solidFill>
                          <a:effectLst/>
                          <a:latin typeface="Arial"/>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sv-SE" sz="1000" b="0" i="0" u="none" strike="noStrike" dirty="0">
                          <a:solidFill>
                            <a:srgbClr val="000000"/>
                          </a:solidFill>
                          <a:effectLst/>
                          <a:latin typeface="Arial"/>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6" name="textruta 5"/>
          <p:cNvSpPr txBox="1"/>
          <p:nvPr/>
        </p:nvSpPr>
        <p:spPr>
          <a:xfrm>
            <a:off x="59921" y="4375946"/>
            <a:ext cx="1440160" cy="138499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Andel ja-svar av de som svarat att man har ansvar för och känner till aktuell ÖJ-område</a:t>
            </a:r>
          </a:p>
        </p:txBody>
      </p:sp>
      <p:sp>
        <p:nvSpPr>
          <p:cNvPr id="7" name="textruta 6"/>
          <p:cNvSpPr txBox="1"/>
          <p:nvPr/>
        </p:nvSpPr>
        <p:spPr>
          <a:xfrm>
            <a:off x="6516216" y="1556792"/>
            <a:ext cx="2448272" cy="76944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100" dirty="0" smtClean="0"/>
              <a:t>Notera att ledningsgrupp i större omfattning får ÖJ-presentation än ansvarig nämnd/utskott</a:t>
            </a:r>
          </a:p>
        </p:txBody>
      </p:sp>
    </p:spTree>
    <p:extLst>
      <p:ext uri="{BB962C8B-B14F-4D97-AF65-F5344CB8AC3E}">
        <p14:creationId xmlns:p14="http://schemas.microsoft.com/office/powerpoint/2010/main" val="2516335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61808"/>
            <a:ext cx="81137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57200" y="274638"/>
            <a:ext cx="8229600" cy="562074"/>
          </a:xfrm>
        </p:spPr>
        <p:txBody>
          <a:bodyPr>
            <a:normAutofit/>
          </a:bodyPr>
          <a:lstStyle/>
          <a:p>
            <a:r>
              <a:rPr lang="sv-SE" dirty="0" smtClean="0"/>
              <a:t>Hur presenteras Öppna jämförelser?</a:t>
            </a:r>
            <a:endParaRPr lang="sv-SE" dirty="0"/>
          </a:p>
        </p:txBody>
      </p:sp>
      <p:graphicFrame>
        <p:nvGraphicFramePr>
          <p:cNvPr id="4" name="Tabell 3"/>
          <p:cNvGraphicFramePr>
            <a:graphicFrameLocks noGrp="1"/>
          </p:cNvGraphicFramePr>
          <p:nvPr>
            <p:extLst>
              <p:ext uri="{D42A27DB-BD31-4B8C-83A1-F6EECF244321}">
                <p14:modId xmlns:p14="http://schemas.microsoft.com/office/powerpoint/2010/main" val="2814733291"/>
              </p:ext>
            </p:extLst>
          </p:nvPr>
        </p:nvGraphicFramePr>
        <p:xfrm>
          <a:off x="1619671" y="4996166"/>
          <a:ext cx="7272809" cy="1820046"/>
        </p:xfrm>
        <a:graphic>
          <a:graphicData uri="http://schemas.openxmlformats.org/drawingml/2006/table">
            <a:tbl>
              <a:tblPr/>
              <a:tblGrid>
                <a:gridCol w="4225155"/>
                <a:gridCol w="1513217"/>
                <a:gridCol w="1534437"/>
              </a:tblGrid>
              <a:tr h="298581">
                <a:tc>
                  <a:txBody>
                    <a:bodyPr/>
                    <a:lstStyle/>
                    <a:p>
                      <a:pPr algn="l" fontAlgn="ctr"/>
                      <a:r>
                        <a:rPr lang="sv-SE" sz="1000" b="1" i="0" u="none" strike="noStrike" dirty="0">
                          <a:solidFill>
                            <a:srgbClr val="000000"/>
                          </a:solidFill>
                          <a:effectLst/>
                          <a:latin typeface="Arial"/>
                        </a:rPr>
                        <a:t> </a:t>
                      </a:r>
                      <a:r>
                        <a:rPr lang="sv-SE" sz="1000" b="1" i="0" u="none" strike="noStrike" dirty="0" smtClean="0">
                          <a:solidFill>
                            <a:srgbClr val="000000"/>
                          </a:solidFill>
                          <a:effectLst/>
                          <a:latin typeface="Arial"/>
                        </a:rPr>
                        <a:t>Antal ja-svar</a:t>
                      </a:r>
                      <a:endParaRPr lang="sv-SE" sz="10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sv-SE" sz="1000" b="1" i="0" u="none" strike="noStrike" dirty="0">
                          <a:solidFill>
                            <a:srgbClr val="000000"/>
                          </a:solidFill>
                          <a:effectLst/>
                          <a:latin typeface="Arial"/>
                        </a:rPr>
                        <a:t>Aktuell verksamhets medarbetare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sv-SE" sz="1000" b="1" i="0" u="none" strike="noStrike" dirty="0">
                          <a:solidFill>
                            <a:srgbClr val="000000"/>
                          </a:solidFill>
                          <a:effectLst/>
                          <a:latin typeface="Arial"/>
                        </a:rPr>
                        <a:t>Kommunens hemsida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64101">
                <a:tc>
                  <a:txBody>
                    <a:bodyPr/>
                    <a:lstStyle/>
                    <a:p>
                      <a:pPr algn="l" fontAlgn="ctr"/>
                      <a:r>
                        <a:rPr lang="sv-SE" sz="1000" b="0" i="0" u="none" strike="noStrike">
                          <a:solidFill>
                            <a:srgbClr val="000000"/>
                          </a:solidFill>
                          <a:effectLst/>
                          <a:latin typeface="Arial"/>
                        </a:rPr>
                        <a:t>Vård och omsorg om äldre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b"/>
                      <a:r>
                        <a:rPr lang="sv-SE" sz="1100" b="0" i="0" u="none" strike="noStrike">
                          <a:solidFill>
                            <a:srgbClr val="000000"/>
                          </a:solidFill>
                          <a:effectLst/>
                          <a:latin typeface="Calibri"/>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sv-SE" sz="1100" b="0" i="0" u="none" strike="noStrike" dirty="0">
                          <a:solidFill>
                            <a:srgbClr val="000000"/>
                          </a:solidFill>
                          <a:effectLst/>
                          <a:latin typeface="Calibri"/>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4101">
                <a:tc>
                  <a:txBody>
                    <a:bodyPr/>
                    <a:lstStyle/>
                    <a:p>
                      <a:pPr algn="l" fontAlgn="ctr"/>
                      <a:r>
                        <a:rPr lang="sv-SE" sz="1000" b="0" i="0" u="none" strike="noStrike">
                          <a:solidFill>
                            <a:srgbClr val="000000"/>
                          </a:solidFill>
                          <a:effectLst/>
                          <a:latin typeface="Arial"/>
                        </a:rPr>
                        <a:t>Sociala barn och ungdomsvården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b"/>
                      <a:r>
                        <a:rPr lang="sv-SE" sz="1100" b="0" i="0" u="none" strike="noStrike">
                          <a:solidFill>
                            <a:srgbClr val="000000"/>
                          </a:solidFill>
                          <a:effectLst/>
                          <a:latin typeface="Calibri"/>
                        </a:rPr>
                        <a:t>117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sv-SE" sz="1100" b="0" i="0" u="none" strike="noStrike" dirty="0">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56287">
                <a:tc>
                  <a:txBody>
                    <a:bodyPr/>
                    <a:lstStyle/>
                    <a:p>
                      <a:pPr algn="l" fontAlgn="ctr"/>
                      <a:r>
                        <a:rPr lang="sv-SE" sz="1000" b="0" i="0" u="none" strike="noStrike" dirty="0">
                          <a:solidFill>
                            <a:srgbClr val="000000"/>
                          </a:solidFill>
                          <a:effectLst/>
                          <a:latin typeface="Arial"/>
                        </a:rPr>
                        <a:t>Missbruk och beroendevården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b"/>
                      <a:r>
                        <a:rPr lang="sv-SE" sz="1100" b="0" i="0" u="none" strike="noStrike">
                          <a:solidFill>
                            <a:srgbClr val="000000"/>
                          </a:solidFill>
                          <a:effectLst/>
                          <a:latin typeface="Calibri"/>
                        </a:rPr>
                        <a:t>114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sv-SE" sz="1100" b="0" i="0" u="none" strike="noStrike" dirty="0">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6287">
                <a:tc>
                  <a:txBody>
                    <a:bodyPr/>
                    <a:lstStyle/>
                    <a:p>
                      <a:pPr algn="l" fontAlgn="ctr"/>
                      <a:r>
                        <a:rPr lang="sv-SE" sz="1000" b="0" i="0" u="none" strike="noStrike" dirty="0">
                          <a:solidFill>
                            <a:srgbClr val="000000"/>
                          </a:solidFill>
                          <a:effectLst/>
                          <a:latin typeface="Arial"/>
                        </a:rPr>
                        <a:t>Ekonomiskt bistånd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b"/>
                      <a:r>
                        <a:rPr lang="sv-SE" sz="1100" b="0" i="0" u="none" strike="noStrike">
                          <a:solidFill>
                            <a:srgbClr val="000000"/>
                          </a:solidFill>
                          <a:effectLst/>
                          <a:latin typeface="Calibri"/>
                        </a:rPr>
                        <a:t>109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sv-SE" sz="1100" b="0" i="0" u="none" strike="noStrike" dirty="0">
                          <a:solidFill>
                            <a:srgbClr val="000000"/>
                          </a:solidFill>
                          <a:effectLst/>
                          <a:latin typeface="Calibri"/>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65687">
                <a:tc>
                  <a:txBody>
                    <a:bodyPr/>
                    <a:lstStyle/>
                    <a:p>
                      <a:pPr algn="l" fontAlgn="ctr"/>
                      <a:r>
                        <a:rPr lang="sv-SE" sz="1000" b="0" i="0" u="none" strike="noStrike" dirty="0">
                          <a:solidFill>
                            <a:srgbClr val="000000"/>
                          </a:solidFill>
                          <a:effectLst/>
                          <a:latin typeface="Arial"/>
                        </a:rPr>
                        <a:t>Stöd till personer med funktionsnedsättning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b"/>
                      <a:r>
                        <a:rPr lang="sv-SE" sz="1100" b="0" i="0" u="none" strike="noStrike">
                          <a:solidFill>
                            <a:srgbClr val="000000"/>
                          </a:solidFill>
                          <a:effectLst/>
                          <a:latin typeface="Calibri"/>
                        </a:rPr>
                        <a:t>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sv-SE" sz="1100" b="0" i="0" u="none" strike="noStrike" dirty="0">
                          <a:solidFill>
                            <a:srgbClr val="000000"/>
                          </a:solidFill>
                          <a:effectLst/>
                          <a:latin typeface="Calibri"/>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5687">
                <a:tc>
                  <a:txBody>
                    <a:bodyPr/>
                    <a:lstStyle/>
                    <a:p>
                      <a:pPr algn="l" fontAlgn="ctr"/>
                      <a:r>
                        <a:rPr lang="sv-SE" sz="1000" b="0" i="0" u="none" strike="noStrike">
                          <a:solidFill>
                            <a:srgbClr val="000000"/>
                          </a:solidFill>
                          <a:effectLst/>
                          <a:latin typeface="Arial"/>
                        </a:rPr>
                        <a:t>Hemlöshet och utestängning från bostadsmarknaden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b"/>
                      <a:r>
                        <a:rPr lang="sv-SE" sz="1100" b="0" i="0" u="none" strike="noStrike">
                          <a:solidFill>
                            <a:srgbClr val="000000"/>
                          </a:solidFill>
                          <a:effectLst/>
                          <a:latin typeface="Calibri"/>
                        </a:rPr>
                        <a:t>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sv-SE" sz="1100" b="0" i="0" u="none" strike="noStrike" dirty="0">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65687">
                <a:tc>
                  <a:txBody>
                    <a:bodyPr/>
                    <a:lstStyle/>
                    <a:p>
                      <a:pPr algn="l" fontAlgn="ctr"/>
                      <a:r>
                        <a:rPr lang="sv-SE" sz="1000" b="0" i="0" u="none" strike="noStrike">
                          <a:solidFill>
                            <a:srgbClr val="000000"/>
                          </a:solidFill>
                          <a:effectLst/>
                          <a:latin typeface="Arial"/>
                        </a:rPr>
                        <a:t>Stöd till brottsoffer - våldsutsatta kvinnor och barn som bevittnat våld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b"/>
                      <a:r>
                        <a:rPr lang="sv-SE" sz="1100" b="0" i="0" u="none" strike="noStrike">
                          <a:solidFill>
                            <a:srgbClr val="000000"/>
                          </a:solidFill>
                          <a:effectLst/>
                          <a:latin typeface="Calibri"/>
                        </a:rPr>
                        <a:t>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sv-SE" sz="1100" b="0" i="0" u="none" strike="noStrike" dirty="0">
                          <a:solidFill>
                            <a:srgbClr val="000000"/>
                          </a:solidFill>
                          <a:effectLst/>
                          <a:latin typeface="Calibri"/>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8" name="textruta 7"/>
          <p:cNvSpPr txBox="1"/>
          <p:nvPr/>
        </p:nvSpPr>
        <p:spPr>
          <a:xfrm>
            <a:off x="59921" y="4375946"/>
            <a:ext cx="1440160" cy="138499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Andel ja-svar av de som svarat att man har ansvar för och känner till aktuell ÖJ-område</a:t>
            </a:r>
          </a:p>
        </p:txBody>
      </p:sp>
    </p:spTree>
    <p:extLst>
      <p:ext uri="{BB962C8B-B14F-4D97-AF65-F5344CB8AC3E}">
        <p14:creationId xmlns:p14="http://schemas.microsoft.com/office/powerpoint/2010/main" val="62427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dirty="0" smtClean="0"/>
              <a:t>Presentation av ÖJ Äldre på hemsida</a:t>
            </a:r>
            <a:endParaRPr lang="sv-SE"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202019"/>
            <a:ext cx="841126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467544" y="4850051"/>
            <a:ext cx="7560840" cy="923330"/>
          </a:xfrm>
          <a:prstGeom prst="rect">
            <a:avLst/>
          </a:prstGeom>
          <a:noFill/>
        </p:spPr>
        <p:txBody>
          <a:bodyPr wrap="square" rtlCol="0">
            <a:spAutoFit/>
          </a:bodyPr>
          <a:lstStyle/>
          <a:p>
            <a:r>
              <a:rPr lang="sv-SE" dirty="0" smtClean="0"/>
              <a:t>Jämförelse av kommuner som presenterar ÖJ Äldre resultatet på sin hemsida med samtliga respondenter inom ÖJ Äldre, notera högre andel ja-svar. </a:t>
            </a:r>
            <a:endParaRPr lang="sv-SE" dirty="0"/>
          </a:p>
        </p:txBody>
      </p:sp>
    </p:spTree>
    <p:extLst>
      <p:ext uri="{BB962C8B-B14F-4D97-AF65-F5344CB8AC3E}">
        <p14:creationId xmlns:p14="http://schemas.microsoft.com/office/powerpoint/2010/main" val="3988199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Påståendefrågor för varje ÖJ-område</a:t>
            </a:r>
            <a:endParaRPr lang="sv-SE" dirty="0"/>
          </a:p>
        </p:txBody>
      </p:sp>
      <p:sp>
        <p:nvSpPr>
          <p:cNvPr id="3" name="Platshållare för innehåll 2"/>
          <p:cNvSpPr>
            <a:spLocks noGrp="1"/>
          </p:cNvSpPr>
          <p:nvPr>
            <p:ph idx="1"/>
          </p:nvPr>
        </p:nvSpPr>
        <p:spPr/>
        <p:txBody>
          <a:bodyPr>
            <a:normAutofit fontScale="92500" lnSpcReduction="10000"/>
          </a:bodyPr>
          <a:lstStyle/>
          <a:p>
            <a:r>
              <a:rPr lang="sv-SE" dirty="0"/>
              <a:t>Resultatet från </a:t>
            </a:r>
            <a:r>
              <a:rPr lang="sv-SE" dirty="0" smtClean="0"/>
              <a:t>Öppna </a:t>
            </a:r>
            <a:r>
              <a:rPr lang="sv-SE" dirty="0"/>
              <a:t>jämförelser är tillförlitligt (dvs indikatorernas data är korrekta)</a:t>
            </a:r>
          </a:p>
          <a:p>
            <a:r>
              <a:rPr lang="sv-SE" dirty="0"/>
              <a:t>Val och syfte med indikatorerna är tydliga</a:t>
            </a:r>
          </a:p>
          <a:p>
            <a:r>
              <a:rPr lang="sv-SE" dirty="0"/>
              <a:t>Jämförelser görs med andra kommuner utifrån vårt resultat (t.ex. med liknande kommuner , grannkommuner etc.)</a:t>
            </a:r>
          </a:p>
          <a:p>
            <a:r>
              <a:rPr lang="sv-SE" dirty="0"/>
              <a:t>Jämförelserna är användbara för att identifiera förbättringsområden</a:t>
            </a:r>
          </a:p>
          <a:p>
            <a:r>
              <a:rPr lang="sv-SE" dirty="0"/>
              <a:t>Jämförelserna har bidragit till förbättringsarbete inom verksamhetsområdet</a:t>
            </a:r>
          </a:p>
          <a:p>
            <a:r>
              <a:rPr lang="sv-SE" dirty="0"/>
              <a:t>Resultatet används kontinuerligt som en del av ledning och styrning av verksamheten</a:t>
            </a:r>
          </a:p>
          <a:p>
            <a:r>
              <a:rPr lang="sv-SE" dirty="0"/>
              <a:t>Jämförelsernas data är </a:t>
            </a:r>
            <a:r>
              <a:rPr lang="sv-SE" dirty="0" smtClean="0"/>
              <a:t>aktuella</a:t>
            </a:r>
            <a:endParaRPr lang="sv-SE" dirty="0"/>
          </a:p>
        </p:txBody>
      </p:sp>
    </p:spTree>
    <p:extLst>
      <p:ext uri="{BB962C8B-B14F-4D97-AF65-F5344CB8AC3E}">
        <p14:creationId xmlns:p14="http://schemas.microsoft.com/office/powerpoint/2010/main" val="2436274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lstStyle/>
          <a:p>
            <a:r>
              <a:rPr lang="sv-SE" dirty="0" smtClean="0"/>
              <a:t>Samtliga svar påståenden</a:t>
            </a:r>
            <a:endParaRPr lang="sv-SE"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52736"/>
            <a:ext cx="9089214" cy="469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ruta 5"/>
          <p:cNvSpPr txBox="1"/>
          <p:nvPr/>
        </p:nvSpPr>
        <p:spPr>
          <a:xfrm>
            <a:off x="5579851" y="6021288"/>
            <a:ext cx="3456384" cy="69249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300" dirty="0" smtClean="0"/>
              <a:t>Siffra i stapel visar antal svar.</a:t>
            </a:r>
          </a:p>
          <a:p>
            <a:r>
              <a:rPr lang="sv-SE" sz="1300" dirty="0" smtClean="0"/>
              <a:t>Siffra i ruta visar andel instämmer delvis/helt</a:t>
            </a:r>
          </a:p>
        </p:txBody>
      </p:sp>
      <p:sp>
        <p:nvSpPr>
          <p:cNvPr id="7" name="textruta 6"/>
          <p:cNvSpPr txBox="1"/>
          <p:nvPr/>
        </p:nvSpPr>
        <p:spPr>
          <a:xfrm>
            <a:off x="1187624" y="2636912"/>
            <a:ext cx="576064" cy="2616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100" dirty="0" smtClean="0"/>
              <a:t>64 %</a:t>
            </a:r>
          </a:p>
        </p:txBody>
      </p:sp>
      <p:sp>
        <p:nvSpPr>
          <p:cNvPr id="8" name="textruta 7"/>
          <p:cNvSpPr txBox="1"/>
          <p:nvPr/>
        </p:nvSpPr>
        <p:spPr>
          <a:xfrm>
            <a:off x="3491880" y="2204863"/>
            <a:ext cx="576064" cy="2616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100" dirty="0" smtClean="0"/>
              <a:t>77 %</a:t>
            </a:r>
          </a:p>
        </p:txBody>
      </p:sp>
      <p:sp>
        <p:nvSpPr>
          <p:cNvPr id="9" name="textruta 8"/>
          <p:cNvSpPr txBox="1"/>
          <p:nvPr/>
        </p:nvSpPr>
        <p:spPr>
          <a:xfrm>
            <a:off x="4788024" y="2204864"/>
            <a:ext cx="576064" cy="2616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100" dirty="0" smtClean="0"/>
              <a:t>77 %</a:t>
            </a:r>
          </a:p>
        </p:txBody>
      </p:sp>
      <p:sp>
        <p:nvSpPr>
          <p:cNvPr id="10" name="textruta 9"/>
          <p:cNvSpPr txBox="1"/>
          <p:nvPr/>
        </p:nvSpPr>
        <p:spPr>
          <a:xfrm>
            <a:off x="5940152" y="2667044"/>
            <a:ext cx="576064" cy="2616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100" dirty="0" smtClean="0"/>
              <a:t>62 %</a:t>
            </a:r>
          </a:p>
        </p:txBody>
      </p:sp>
      <p:sp>
        <p:nvSpPr>
          <p:cNvPr id="11" name="textruta 10"/>
          <p:cNvSpPr txBox="1"/>
          <p:nvPr/>
        </p:nvSpPr>
        <p:spPr>
          <a:xfrm>
            <a:off x="7236296" y="2784846"/>
            <a:ext cx="576064" cy="2616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100" dirty="0" smtClean="0"/>
              <a:t>60 %</a:t>
            </a:r>
          </a:p>
        </p:txBody>
      </p:sp>
      <p:sp>
        <p:nvSpPr>
          <p:cNvPr id="12" name="textruta 11"/>
          <p:cNvSpPr txBox="1"/>
          <p:nvPr/>
        </p:nvSpPr>
        <p:spPr>
          <a:xfrm>
            <a:off x="8460171" y="2938735"/>
            <a:ext cx="576064" cy="2616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100" dirty="0" smtClean="0"/>
              <a:t>55 %</a:t>
            </a:r>
          </a:p>
        </p:txBody>
      </p:sp>
      <p:sp>
        <p:nvSpPr>
          <p:cNvPr id="13" name="textruta 12"/>
          <p:cNvSpPr txBox="1"/>
          <p:nvPr/>
        </p:nvSpPr>
        <p:spPr>
          <a:xfrm>
            <a:off x="2339752" y="2580476"/>
            <a:ext cx="576064" cy="2616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100" dirty="0" smtClean="0"/>
              <a:t>66 %</a:t>
            </a:r>
          </a:p>
        </p:txBody>
      </p:sp>
    </p:spTree>
    <p:extLst>
      <p:ext uri="{BB962C8B-B14F-4D97-AF65-F5344CB8AC3E}">
        <p14:creationId xmlns:p14="http://schemas.microsoft.com/office/powerpoint/2010/main" val="3715465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Redovisning av svarsfördelning </a:t>
            </a:r>
          </a:p>
          <a:p>
            <a:pPr lvl="1"/>
            <a:r>
              <a:rPr lang="sv-SE" dirty="0" smtClean="0"/>
              <a:t>utifrån fråga </a:t>
            </a:r>
          </a:p>
          <a:p>
            <a:pPr lvl="1"/>
            <a:r>
              <a:rPr lang="sv-SE" dirty="0" smtClean="0"/>
              <a:t>per ÖJ-område</a:t>
            </a:r>
            <a:endParaRPr lang="sv-SE" dirty="0"/>
          </a:p>
        </p:txBody>
      </p:sp>
    </p:spTree>
    <p:extLst>
      <p:ext uri="{BB962C8B-B14F-4D97-AF65-F5344CB8AC3E}">
        <p14:creationId xmlns:p14="http://schemas.microsoft.com/office/powerpoint/2010/main" val="1666484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98079"/>
            <a:ext cx="8157592" cy="738633"/>
          </a:xfrm>
        </p:spPr>
        <p:txBody>
          <a:bodyPr>
            <a:noAutofit/>
          </a:bodyPr>
          <a:lstStyle/>
          <a:p>
            <a:r>
              <a:rPr lang="sv-SE" sz="2800" dirty="0" smtClean="0"/>
              <a:t>Påståenden om ÖJ utifrån aktuellt område</a:t>
            </a:r>
            <a:endParaRPr lang="sv-SE"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0728"/>
            <a:ext cx="9186863" cy="570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297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Bakgrund</a:t>
            </a:r>
            <a:endParaRPr lang="sv-SE" dirty="0"/>
          </a:p>
        </p:txBody>
      </p:sp>
      <p:sp>
        <p:nvSpPr>
          <p:cNvPr id="3" name="Platshållare för innehåll 2"/>
          <p:cNvSpPr>
            <a:spLocks noGrp="1"/>
          </p:cNvSpPr>
          <p:nvPr>
            <p:ph idx="1"/>
          </p:nvPr>
        </p:nvSpPr>
        <p:spPr/>
        <p:txBody>
          <a:bodyPr/>
          <a:lstStyle/>
          <a:p>
            <a:r>
              <a:rPr lang="sv-SE" dirty="0" smtClean="0"/>
              <a:t>SKLs första undersökning gällande hur kommunerna använder Öppna jämförelser</a:t>
            </a:r>
          </a:p>
          <a:p>
            <a:r>
              <a:rPr lang="sv-SE" dirty="0" smtClean="0"/>
              <a:t>Underlag för framtida arbete</a:t>
            </a:r>
          </a:p>
          <a:p>
            <a:endParaRPr lang="sv-SE" dirty="0"/>
          </a:p>
        </p:txBody>
      </p:sp>
    </p:spTree>
    <p:extLst>
      <p:ext uri="{BB962C8B-B14F-4D97-AF65-F5344CB8AC3E}">
        <p14:creationId xmlns:p14="http://schemas.microsoft.com/office/powerpoint/2010/main" val="2816396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32656"/>
            <a:ext cx="911906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319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11" y="260648"/>
            <a:ext cx="9108589"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668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996" y="260648"/>
            <a:ext cx="904300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654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32656"/>
            <a:ext cx="9019559"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967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620688"/>
            <a:ext cx="896776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022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620688"/>
            <a:ext cx="905300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905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06090"/>
          </a:xfrm>
        </p:spPr>
        <p:txBody>
          <a:bodyPr>
            <a:normAutofit/>
          </a:bodyPr>
          <a:lstStyle/>
          <a:p>
            <a:r>
              <a:rPr lang="sv-SE" sz="2800" dirty="0" smtClean="0"/>
              <a:t>Vård och omsorg om äldre, samtliga frågor</a:t>
            </a:r>
            <a:endParaRPr lang="sv-SE" sz="2800"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056" y="1340768"/>
            <a:ext cx="904932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022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78098"/>
          </a:xfrm>
        </p:spPr>
        <p:txBody>
          <a:bodyPr>
            <a:normAutofit/>
          </a:bodyPr>
          <a:lstStyle/>
          <a:p>
            <a:r>
              <a:rPr lang="sv-SE" dirty="0" smtClean="0"/>
              <a:t>Funktionsnedsättning, samtliga frågor</a:t>
            </a:r>
            <a:endParaRPr lang="sv-SE"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650" y="1268760"/>
            <a:ext cx="904932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842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50106"/>
          </a:xfrm>
        </p:spPr>
        <p:txBody>
          <a:bodyPr>
            <a:normAutofit/>
          </a:bodyPr>
          <a:lstStyle/>
          <a:p>
            <a:r>
              <a:rPr lang="sv-SE" dirty="0" smtClean="0"/>
              <a:t>Social barn- och ungdomsvård, samtliga frågor</a:t>
            </a:r>
            <a:endParaRPr lang="sv-SE" dirty="0"/>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6752"/>
            <a:ext cx="918854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748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78098"/>
          </a:xfrm>
        </p:spPr>
        <p:txBody>
          <a:bodyPr>
            <a:normAutofit/>
          </a:bodyPr>
          <a:lstStyle/>
          <a:p>
            <a:r>
              <a:rPr lang="sv-SE" dirty="0" smtClean="0"/>
              <a:t>Missbruks- och beroendevård, samtliga frågor</a:t>
            </a:r>
            <a:endParaRPr lang="sv-SE"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01" y="1196752"/>
            <a:ext cx="904932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58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 och syfte</a:t>
            </a:r>
            <a:endParaRPr lang="sv-SE" dirty="0"/>
          </a:p>
        </p:txBody>
      </p:sp>
      <p:sp>
        <p:nvSpPr>
          <p:cNvPr id="3" name="Platshållare för innehåll 2"/>
          <p:cNvSpPr>
            <a:spLocks noGrp="1"/>
          </p:cNvSpPr>
          <p:nvPr>
            <p:ph idx="1"/>
          </p:nvPr>
        </p:nvSpPr>
        <p:spPr/>
        <p:txBody>
          <a:bodyPr>
            <a:normAutofit/>
          </a:bodyPr>
          <a:lstStyle/>
          <a:p>
            <a:r>
              <a:rPr lang="sv-SE" sz="2400" i="1" dirty="0"/>
              <a:t>Kartläggningen syftar till att ge en aktuell bild av om landets kommuner känner till respektive </a:t>
            </a:r>
            <a:r>
              <a:rPr lang="sv-SE" sz="2400" i="1" dirty="0" smtClean="0"/>
              <a:t>Öppen </a:t>
            </a:r>
            <a:r>
              <a:rPr lang="sv-SE" sz="2400" i="1" dirty="0"/>
              <a:t>jämförelse i socialtjänsten, om och i så fall på vilket sätt de använder resultaten i sin ledning och styrning av socialtjänstens verksamheter. </a:t>
            </a:r>
            <a:endParaRPr lang="sv-SE" sz="2400" i="1" dirty="0" smtClean="0"/>
          </a:p>
          <a:p>
            <a:r>
              <a:rPr lang="sv-SE" sz="2400" i="1" dirty="0" smtClean="0"/>
              <a:t>Ett </a:t>
            </a:r>
            <a:r>
              <a:rPr lang="sv-SE" sz="2400" i="1" dirty="0"/>
              <a:t>annat syfte är att få </a:t>
            </a:r>
            <a:r>
              <a:rPr lang="sv-SE" sz="2400" i="1" dirty="0" smtClean="0"/>
              <a:t>en uppfattning om </a:t>
            </a:r>
            <a:r>
              <a:rPr lang="sv-SE" sz="2400" i="1" dirty="0"/>
              <a:t>kommunernas behov av stöd för att öka användbarheten av de </a:t>
            </a:r>
            <a:r>
              <a:rPr lang="sv-SE" sz="2400" i="1" dirty="0" smtClean="0"/>
              <a:t>Öppna jämförelserna</a:t>
            </a:r>
            <a:endParaRPr lang="sv-SE" sz="2400" i="1" dirty="0"/>
          </a:p>
        </p:txBody>
      </p:sp>
    </p:spTree>
    <p:extLst>
      <p:ext uri="{BB962C8B-B14F-4D97-AF65-F5344CB8AC3E}">
        <p14:creationId xmlns:p14="http://schemas.microsoft.com/office/powerpoint/2010/main" val="3235237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78098"/>
          </a:xfrm>
        </p:spPr>
        <p:txBody>
          <a:bodyPr/>
          <a:lstStyle/>
          <a:p>
            <a:r>
              <a:rPr lang="sv-SE" dirty="0" smtClean="0"/>
              <a:t>Ekonomiskt bistånd, samtliga frågor</a:t>
            </a:r>
            <a:endParaRPr lang="sv-SE" dirty="0"/>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196752"/>
            <a:ext cx="891010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431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50106"/>
          </a:xfrm>
        </p:spPr>
        <p:txBody>
          <a:bodyPr/>
          <a:lstStyle/>
          <a:p>
            <a:r>
              <a:rPr lang="sv-SE" dirty="0" smtClean="0"/>
              <a:t>Hemlöshet, samtliga frågor</a:t>
            </a:r>
            <a:endParaRPr lang="sv-SE" dirty="0"/>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55" y="1340768"/>
            <a:ext cx="904932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762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06090"/>
          </a:xfrm>
        </p:spPr>
        <p:txBody>
          <a:bodyPr/>
          <a:lstStyle/>
          <a:p>
            <a:r>
              <a:rPr lang="sv-SE" dirty="0" smtClean="0"/>
              <a:t>Brottsoffer, samtliga frågor</a:t>
            </a:r>
            <a:endParaRPr lang="sv-SE" dirty="0"/>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167" y="1196752"/>
            <a:ext cx="918854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091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819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78860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683568" y="5066524"/>
            <a:ext cx="7776864" cy="69249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300" dirty="0" smtClean="0"/>
              <a:t>Andel respondenter som svarat instämmer delvis/helt av totalt antal svarande i undersökningen. Ex. av 139 svar inom ÖJ ekonomiskt bistånd har 96 stycken svarat motsvarande 69 %. </a:t>
            </a:r>
          </a:p>
        </p:txBody>
      </p:sp>
    </p:spTree>
    <p:extLst>
      <p:ext uri="{BB962C8B-B14F-4D97-AF65-F5344CB8AC3E}">
        <p14:creationId xmlns:p14="http://schemas.microsoft.com/office/powerpoint/2010/main" val="3597735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76672"/>
            <a:ext cx="8229600" cy="778098"/>
          </a:xfrm>
        </p:spPr>
        <p:txBody>
          <a:bodyPr>
            <a:normAutofit/>
          </a:bodyPr>
          <a:lstStyle/>
          <a:p>
            <a:r>
              <a:rPr lang="sv-SE" sz="2800" dirty="0" smtClean="0"/>
              <a:t>Spridning instämmer, utifrån ÖJ-område</a:t>
            </a:r>
            <a:endParaRPr lang="sv-SE" sz="2800"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470171"/>
            <a:ext cx="887403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1187624" y="2762333"/>
            <a:ext cx="648072" cy="2616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100" dirty="0" smtClean="0"/>
              <a:t>Funkis</a:t>
            </a:r>
          </a:p>
        </p:txBody>
      </p:sp>
      <p:sp>
        <p:nvSpPr>
          <p:cNvPr id="5" name="textruta 4"/>
          <p:cNvSpPr txBox="1"/>
          <p:nvPr/>
        </p:nvSpPr>
        <p:spPr>
          <a:xfrm>
            <a:off x="2195736" y="2572189"/>
            <a:ext cx="648072" cy="30777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400" dirty="0" smtClean="0"/>
              <a:t>Äldre</a:t>
            </a:r>
          </a:p>
        </p:txBody>
      </p:sp>
      <p:sp>
        <p:nvSpPr>
          <p:cNvPr id="6" name="textruta 5"/>
          <p:cNvSpPr txBox="1"/>
          <p:nvPr/>
        </p:nvSpPr>
        <p:spPr>
          <a:xfrm>
            <a:off x="3275856" y="2041103"/>
            <a:ext cx="648072" cy="30777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400" dirty="0" smtClean="0"/>
              <a:t>Äldre</a:t>
            </a:r>
          </a:p>
        </p:txBody>
      </p:sp>
      <p:sp>
        <p:nvSpPr>
          <p:cNvPr id="7" name="textruta 6"/>
          <p:cNvSpPr txBox="1"/>
          <p:nvPr/>
        </p:nvSpPr>
        <p:spPr>
          <a:xfrm>
            <a:off x="4427984" y="2041103"/>
            <a:ext cx="648072" cy="30777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400" dirty="0" smtClean="0"/>
              <a:t>Äldre</a:t>
            </a:r>
          </a:p>
        </p:txBody>
      </p:sp>
      <p:sp>
        <p:nvSpPr>
          <p:cNvPr id="8" name="textruta 7"/>
          <p:cNvSpPr txBox="1"/>
          <p:nvPr/>
        </p:nvSpPr>
        <p:spPr>
          <a:xfrm>
            <a:off x="5508104" y="2348880"/>
            <a:ext cx="648072" cy="30777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400" dirty="0" smtClean="0"/>
              <a:t>Äldre</a:t>
            </a:r>
          </a:p>
        </p:txBody>
      </p:sp>
      <p:sp>
        <p:nvSpPr>
          <p:cNvPr id="9" name="textruta 8"/>
          <p:cNvSpPr txBox="1"/>
          <p:nvPr/>
        </p:nvSpPr>
        <p:spPr>
          <a:xfrm>
            <a:off x="6660232" y="2348880"/>
            <a:ext cx="648072" cy="30777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400" dirty="0" smtClean="0"/>
              <a:t>Äldre</a:t>
            </a:r>
          </a:p>
        </p:txBody>
      </p:sp>
      <p:sp>
        <p:nvSpPr>
          <p:cNvPr id="10" name="textruta 9"/>
          <p:cNvSpPr txBox="1"/>
          <p:nvPr/>
        </p:nvSpPr>
        <p:spPr>
          <a:xfrm>
            <a:off x="7740352" y="2906067"/>
            <a:ext cx="648072" cy="30777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400" dirty="0" smtClean="0"/>
              <a:t>Äldre</a:t>
            </a:r>
          </a:p>
        </p:txBody>
      </p:sp>
      <p:sp>
        <p:nvSpPr>
          <p:cNvPr id="11" name="textruta 10"/>
          <p:cNvSpPr txBox="1"/>
          <p:nvPr/>
        </p:nvSpPr>
        <p:spPr>
          <a:xfrm>
            <a:off x="675776" y="3554398"/>
            <a:ext cx="1023696" cy="27699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Hemlöshet</a:t>
            </a:r>
          </a:p>
        </p:txBody>
      </p:sp>
      <p:sp>
        <p:nvSpPr>
          <p:cNvPr id="12" name="textruta 11"/>
          <p:cNvSpPr txBox="1"/>
          <p:nvPr/>
        </p:nvSpPr>
        <p:spPr>
          <a:xfrm>
            <a:off x="1842451" y="3430356"/>
            <a:ext cx="1023696"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000" dirty="0" smtClean="0"/>
              <a:t>Hemlöshet</a:t>
            </a:r>
          </a:p>
          <a:p>
            <a:r>
              <a:rPr lang="sv-SE" sz="1000" dirty="0" smtClean="0"/>
              <a:t>Barn o unga</a:t>
            </a:r>
          </a:p>
        </p:txBody>
      </p:sp>
      <p:sp>
        <p:nvSpPr>
          <p:cNvPr id="14" name="textruta 13"/>
          <p:cNvSpPr txBox="1"/>
          <p:nvPr/>
        </p:nvSpPr>
        <p:spPr>
          <a:xfrm>
            <a:off x="2888317" y="3430356"/>
            <a:ext cx="1023696" cy="27699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Hemlöshet</a:t>
            </a:r>
          </a:p>
        </p:txBody>
      </p:sp>
      <p:sp>
        <p:nvSpPr>
          <p:cNvPr id="15" name="textruta 14"/>
          <p:cNvSpPr txBox="1"/>
          <p:nvPr/>
        </p:nvSpPr>
        <p:spPr>
          <a:xfrm>
            <a:off x="3943911" y="3560058"/>
            <a:ext cx="1023696" cy="27699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Hemlöshet</a:t>
            </a:r>
          </a:p>
        </p:txBody>
      </p:sp>
      <p:sp>
        <p:nvSpPr>
          <p:cNvPr id="16" name="textruta 15"/>
          <p:cNvSpPr txBox="1"/>
          <p:nvPr/>
        </p:nvSpPr>
        <p:spPr>
          <a:xfrm>
            <a:off x="5076056" y="3889177"/>
            <a:ext cx="1023696" cy="27699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Hemlöshet</a:t>
            </a:r>
          </a:p>
        </p:txBody>
      </p:sp>
      <p:sp>
        <p:nvSpPr>
          <p:cNvPr id="17" name="textruta 16"/>
          <p:cNvSpPr txBox="1"/>
          <p:nvPr/>
        </p:nvSpPr>
        <p:spPr>
          <a:xfrm>
            <a:off x="6148384" y="4041577"/>
            <a:ext cx="1023696" cy="27699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Hemlöshet</a:t>
            </a:r>
          </a:p>
        </p:txBody>
      </p:sp>
      <p:sp>
        <p:nvSpPr>
          <p:cNvPr id="18" name="textruta 17"/>
          <p:cNvSpPr txBox="1"/>
          <p:nvPr/>
        </p:nvSpPr>
        <p:spPr>
          <a:xfrm>
            <a:off x="7319421" y="4041577"/>
            <a:ext cx="1023696" cy="27699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Hemlöshet</a:t>
            </a:r>
          </a:p>
        </p:txBody>
      </p:sp>
    </p:spTree>
    <p:extLst>
      <p:ext uri="{BB962C8B-B14F-4D97-AF65-F5344CB8AC3E}">
        <p14:creationId xmlns:p14="http://schemas.microsoft.com/office/powerpoint/2010/main" val="28630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50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grpId="0" nodeType="afterEffect">
                                  <p:stCondLst>
                                    <p:cond delay="500"/>
                                  </p:stCondLst>
                                  <p:childTnLst>
                                    <p:set>
                                      <p:cBhvr>
                                        <p:cTn id="42" dur="1" fill="hold">
                                          <p:stCondLst>
                                            <p:cond delay="0"/>
                                          </p:stCondLst>
                                        </p:cTn>
                                        <p:tgtEl>
                                          <p:spTgt spid="10"/>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grpId="0" nodeType="afterEffect">
                                  <p:stCondLst>
                                    <p:cond delay="50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Fördelning andel instämmer</a:t>
            </a:r>
            <a:endParaRPr lang="sv-SE"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3745145168"/>
              </p:ext>
            </p:extLst>
          </p:nvPr>
        </p:nvGraphicFramePr>
        <p:xfrm>
          <a:off x="107504" y="1988840"/>
          <a:ext cx="8856983" cy="3672410"/>
        </p:xfrm>
        <a:graphic>
          <a:graphicData uri="http://schemas.openxmlformats.org/drawingml/2006/table">
            <a:tbl>
              <a:tblPr>
                <a:tableStyleId>{16D9F66E-5EB9-4882-86FB-DCBF35E3C3E4}</a:tableStyleId>
              </a:tblPr>
              <a:tblGrid>
                <a:gridCol w="3143605"/>
                <a:gridCol w="788396"/>
                <a:gridCol w="890688"/>
                <a:gridCol w="668640"/>
                <a:gridCol w="918133"/>
                <a:gridCol w="738499"/>
                <a:gridCol w="830809"/>
                <a:gridCol w="878213"/>
              </a:tblGrid>
              <a:tr h="1694959">
                <a:tc>
                  <a:txBody>
                    <a:bodyPr/>
                    <a:lstStyle/>
                    <a:p>
                      <a:pPr algn="l" fontAlgn="b"/>
                      <a:r>
                        <a:rPr lang="sv-SE" sz="1050" u="none" strike="noStrike" dirty="0">
                          <a:effectLst/>
                        </a:rPr>
                        <a:t> </a:t>
                      </a:r>
                      <a:endParaRPr lang="sv-SE" sz="1050" b="0" i="0" u="none" strike="noStrike" dirty="0">
                        <a:solidFill>
                          <a:srgbClr val="000000"/>
                        </a:solidFill>
                        <a:effectLst/>
                        <a:latin typeface="Calibri"/>
                      </a:endParaRPr>
                    </a:p>
                  </a:txBody>
                  <a:tcPr marL="6959" marR="6959" marT="6959" marB="0" anchor="b"/>
                </a:tc>
                <a:tc>
                  <a:txBody>
                    <a:bodyPr/>
                    <a:lstStyle/>
                    <a:p>
                      <a:pPr algn="ctr" fontAlgn="b"/>
                      <a:r>
                        <a:rPr lang="sv-SE" sz="1050" b="1" u="none" strike="noStrike" dirty="0">
                          <a:effectLst/>
                        </a:rPr>
                        <a:t>Resultatet från </a:t>
                      </a:r>
                      <a:r>
                        <a:rPr lang="sv-SE" sz="1050" b="1" u="none" strike="noStrike" dirty="0" smtClean="0">
                          <a:effectLst/>
                        </a:rPr>
                        <a:t>ÖJ </a:t>
                      </a:r>
                      <a:r>
                        <a:rPr lang="sv-SE" sz="1050" b="1" u="none" strike="noStrike" dirty="0">
                          <a:effectLst/>
                        </a:rPr>
                        <a:t>är tillförlitligt</a:t>
                      </a:r>
                      <a:endParaRPr lang="sv-SE" sz="1050" b="1" i="0" u="none" strike="noStrike" dirty="0">
                        <a:solidFill>
                          <a:srgbClr val="000000"/>
                        </a:solidFill>
                        <a:effectLst/>
                        <a:latin typeface="Calibri"/>
                      </a:endParaRPr>
                    </a:p>
                  </a:txBody>
                  <a:tcPr marL="6959" marR="6959" marT="6959" marB="0" vert="vert270" anchor="b"/>
                </a:tc>
                <a:tc>
                  <a:txBody>
                    <a:bodyPr/>
                    <a:lstStyle/>
                    <a:p>
                      <a:pPr algn="ctr" fontAlgn="b"/>
                      <a:r>
                        <a:rPr lang="sv-SE" sz="1050" b="1" u="none" strike="noStrike" dirty="0">
                          <a:effectLst/>
                        </a:rPr>
                        <a:t>Val och syfte med indikatorerna är tydliga</a:t>
                      </a:r>
                      <a:endParaRPr lang="sv-SE" sz="1050" b="1" i="0" u="none" strike="noStrike" dirty="0">
                        <a:solidFill>
                          <a:srgbClr val="000000"/>
                        </a:solidFill>
                        <a:effectLst/>
                        <a:latin typeface="Calibri"/>
                      </a:endParaRPr>
                    </a:p>
                  </a:txBody>
                  <a:tcPr marL="6959" marR="6959" marT="6959" marB="0" vert="vert270" anchor="b"/>
                </a:tc>
                <a:tc>
                  <a:txBody>
                    <a:bodyPr/>
                    <a:lstStyle/>
                    <a:p>
                      <a:pPr algn="ctr" fontAlgn="b"/>
                      <a:r>
                        <a:rPr lang="sv-SE" sz="1050" b="1" u="none" strike="noStrike" dirty="0">
                          <a:effectLst/>
                        </a:rPr>
                        <a:t>Jämförelser </a:t>
                      </a:r>
                      <a:r>
                        <a:rPr lang="sv-SE" sz="1050" b="1" u="none" strike="noStrike" dirty="0" smtClean="0">
                          <a:effectLst/>
                        </a:rPr>
                        <a:t>görs</a:t>
                      </a:r>
                      <a:r>
                        <a:rPr lang="sv-SE" sz="1050" b="1" u="none" strike="noStrike" baseline="0" dirty="0" smtClean="0">
                          <a:effectLst/>
                        </a:rPr>
                        <a:t> </a:t>
                      </a:r>
                    </a:p>
                    <a:p>
                      <a:pPr algn="ctr" fontAlgn="b"/>
                      <a:r>
                        <a:rPr lang="sv-SE" sz="1050" b="1" u="none" strike="noStrike" dirty="0" smtClean="0">
                          <a:effectLst/>
                        </a:rPr>
                        <a:t>med andra kommuner</a:t>
                      </a:r>
                      <a:endParaRPr lang="sv-SE" sz="1050" b="1" i="0" u="none" strike="noStrike" dirty="0">
                        <a:solidFill>
                          <a:srgbClr val="000000"/>
                        </a:solidFill>
                        <a:effectLst/>
                        <a:latin typeface="Calibri"/>
                      </a:endParaRPr>
                    </a:p>
                  </a:txBody>
                  <a:tcPr marL="6959" marR="6959" marT="6959" marB="0" vert="vert270" anchor="b"/>
                </a:tc>
                <a:tc>
                  <a:txBody>
                    <a:bodyPr/>
                    <a:lstStyle/>
                    <a:p>
                      <a:pPr algn="ctr" fontAlgn="b"/>
                      <a:r>
                        <a:rPr lang="sv-SE" sz="1050" b="1" u="none" strike="noStrike" dirty="0">
                          <a:effectLst/>
                        </a:rPr>
                        <a:t>Jämförelserna är användbara för att identifiera förbättrings områden</a:t>
                      </a:r>
                      <a:endParaRPr lang="sv-SE" sz="1050" b="1" i="0" u="none" strike="noStrike" dirty="0">
                        <a:solidFill>
                          <a:srgbClr val="000000"/>
                        </a:solidFill>
                        <a:effectLst/>
                        <a:latin typeface="Calibri"/>
                      </a:endParaRPr>
                    </a:p>
                  </a:txBody>
                  <a:tcPr marL="6959" marR="6959" marT="6959" marB="0" vert="vert270" anchor="b"/>
                </a:tc>
                <a:tc>
                  <a:txBody>
                    <a:bodyPr/>
                    <a:lstStyle/>
                    <a:p>
                      <a:pPr algn="ctr" fontAlgn="b"/>
                      <a:r>
                        <a:rPr lang="sv-SE" sz="1050" b="1" u="none" strike="noStrike" dirty="0">
                          <a:effectLst/>
                        </a:rPr>
                        <a:t>Jämförelserna har bidragit till förbättringsarbete inom </a:t>
                      </a:r>
                      <a:r>
                        <a:rPr lang="sv-SE" sz="1050" b="1" u="none" strike="noStrike" dirty="0" err="1">
                          <a:effectLst/>
                        </a:rPr>
                        <a:t>vh</a:t>
                      </a:r>
                      <a:endParaRPr lang="sv-SE" sz="1050" b="1" i="0" u="none" strike="noStrike" dirty="0">
                        <a:solidFill>
                          <a:srgbClr val="000000"/>
                        </a:solidFill>
                        <a:effectLst/>
                        <a:latin typeface="Calibri"/>
                      </a:endParaRPr>
                    </a:p>
                  </a:txBody>
                  <a:tcPr marL="6959" marR="6959" marT="6959" marB="0" vert="vert270" anchor="b"/>
                </a:tc>
                <a:tc>
                  <a:txBody>
                    <a:bodyPr/>
                    <a:lstStyle/>
                    <a:p>
                      <a:pPr algn="ctr" fontAlgn="b"/>
                      <a:r>
                        <a:rPr lang="sv-SE" sz="1050" b="1" u="none" strike="noStrike" dirty="0">
                          <a:effectLst/>
                        </a:rPr>
                        <a:t>Resultatet används kontinuerligt som en del av ledning och styrning av </a:t>
                      </a:r>
                      <a:r>
                        <a:rPr lang="sv-SE" sz="1050" b="1" u="none" strike="noStrike" dirty="0" err="1">
                          <a:effectLst/>
                        </a:rPr>
                        <a:t>vh</a:t>
                      </a:r>
                      <a:endParaRPr lang="sv-SE" sz="1050" b="1" i="0" u="none" strike="noStrike" dirty="0">
                        <a:solidFill>
                          <a:srgbClr val="000000"/>
                        </a:solidFill>
                        <a:effectLst/>
                        <a:latin typeface="Calibri"/>
                      </a:endParaRPr>
                    </a:p>
                  </a:txBody>
                  <a:tcPr marL="6959" marR="6959" marT="6959" marB="0" vert="vert270" anchor="b"/>
                </a:tc>
                <a:tc>
                  <a:txBody>
                    <a:bodyPr/>
                    <a:lstStyle/>
                    <a:p>
                      <a:pPr algn="ctr" fontAlgn="b"/>
                      <a:r>
                        <a:rPr lang="sv-SE" sz="1050" b="1" u="none" strike="noStrike" dirty="0">
                          <a:effectLst/>
                        </a:rPr>
                        <a:t>Jämförelserna data är aktuella</a:t>
                      </a:r>
                      <a:endParaRPr lang="sv-SE" sz="1050" b="1" i="0" u="none" strike="noStrike" dirty="0">
                        <a:solidFill>
                          <a:srgbClr val="000000"/>
                        </a:solidFill>
                        <a:effectLst/>
                        <a:latin typeface="Calibri"/>
                      </a:endParaRPr>
                    </a:p>
                  </a:txBody>
                  <a:tcPr marL="6959" marR="6959" marT="6959" marB="0" vert="vert270" anchor="b"/>
                </a:tc>
              </a:tr>
              <a:tr h="282493">
                <a:tc>
                  <a:txBody>
                    <a:bodyPr/>
                    <a:lstStyle/>
                    <a:p>
                      <a:pPr algn="l" fontAlgn="b"/>
                      <a:r>
                        <a:rPr lang="sv-SE" sz="1050" u="none" strike="noStrike">
                          <a:effectLst/>
                        </a:rPr>
                        <a:t>Vård och omsorg om äldre</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dirty="0">
                          <a:effectLst/>
                        </a:rPr>
                        <a:t>70%</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dirty="0">
                          <a:effectLst/>
                        </a:rPr>
                        <a:t>74%</a:t>
                      </a:r>
                      <a:endParaRPr lang="sv-SE" sz="1050" b="0" i="0" u="none" strike="noStrike" dirty="0">
                        <a:solidFill>
                          <a:srgbClr val="000000"/>
                        </a:solidFill>
                        <a:effectLst/>
                        <a:latin typeface="Calibri"/>
                      </a:endParaRPr>
                    </a:p>
                  </a:txBody>
                  <a:tcPr marL="6959" marR="6959" marT="6959" marB="0" anchor="b">
                    <a:solidFill>
                      <a:srgbClr val="92D050"/>
                    </a:solidFill>
                  </a:tcPr>
                </a:tc>
                <a:tc>
                  <a:txBody>
                    <a:bodyPr/>
                    <a:lstStyle/>
                    <a:p>
                      <a:pPr algn="r" fontAlgn="b"/>
                      <a:r>
                        <a:rPr lang="sv-SE" sz="1050" u="none" strike="noStrike" dirty="0">
                          <a:effectLst/>
                        </a:rPr>
                        <a:t>89%</a:t>
                      </a:r>
                      <a:endParaRPr lang="sv-SE" sz="1050" b="0" i="0" u="none" strike="noStrike" dirty="0">
                        <a:solidFill>
                          <a:srgbClr val="000000"/>
                        </a:solidFill>
                        <a:effectLst/>
                        <a:latin typeface="Calibri"/>
                      </a:endParaRPr>
                    </a:p>
                  </a:txBody>
                  <a:tcPr marL="6959" marR="6959" marT="6959" marB="0" anchor="b">
                    <a:solidFill>
                      <a:srgbClr val="92D050"/>
                    </a:solidFill>
                  </a:tcPr>
                </a:tc>
                <a:tc>
                  <a:txBody>
                    <a:bodyPr/>
                    <a:lstStyle/>
                    <a:p>
                      <a:pPr algn="r" fontAlgn="b"/>
                      <a:r>
                        <a:rPr lang="sv-SE" sz="1050" u="none" strike="noStrike" dirty="0">
                          <a:effectLst/>
                        </a:rPr>
                        <a:t>91%</a:t>
                      </a:r>
                      <a:endParaRPr lang="sv-SE" sz="1050" b="0" i="0" u="none" strike="noStrike" dirty="0">
                        <a:solidFill>
                          <a:srgbClr val="000000"/>
                        </a:solidFill>
                        <a:effectLst/>
                        <a:latin typeface="Calibri"/>
                      </a:endParaRPr>
                    </a:p>
                  </a:txBody>
                  <a:tcPr marL="6959" marR="6959" marT="6959" marB="0" anchor="b">
                    <a:solidFill>
                      <a:srgbClr val="92D050"/>
                    </a:solidFill>
                  </a:tcPr>
                </a:tc>
                <a:tc>
                  <a:txBody>
                    <a:bodyPr/>
                    <a:lstStyle/>
                    <a:p>
                      <a:pPr algn="r" fontAlgn="b"/>
                      <a:r>
                        <a:rPr lang="sv-SE" sz="1050" u="none" strike="noStrike" dirty="0">
                          <a:effectLst/>
                        </a:rPr>
                        <a:t>79%</a:t>
                      </a:r>
                      <a:endParaRPr lang="sv-SE" sz="1050" b="0" i="0" u="none" strike="noStrike" dirty="0">
                        <a:solidFill>
                          <a:srgbClr val="000000"/>
                        </a:solidFill>
                        <a:effectLst/>
                        <a:latin typeface="Calibri"/>
                      </a:endParaRPr>
                    </a:p>
                  </a:txBody>
                  <a:tcPr marL="6959" marR="6959" marT="6959" marB="0" anchor="b">
                    <a:solidFill>
                      <a:srgbClr val="92D050"/>
                    </a:solidFill>
                  </a:tcPr>
                </a:tc>
                <a:tc>
                  <a:txBody>
                    <a:bodyPr/>
                    <a:lstStyle/>
                    <a:p>
                      <a:pPr algn="r" fontAlgn="b"/>
                      <a:r>
                        <a:rPr lang="sv-SE" sz="1050" u="none" strike="noStrike" dirty="0">
                          <a:effectLst/>
                        </a:rPr>
                        <a:t>80%</a:t>
                      </a:r>
                      <a:endParaRPr lang="sv-SE" sz="1050" b="0" i="0" u="none" strike="noStrike" dirty="0">
                        <a:solidFill>
                          <a:srgbClr val="000000"/>
                        </a:solidFill>
                        <a:effectLst/>
                        <a:latin typeface="Calibri"/>
                      </a:endParaRPr>
                    </a:p>
                  </a:txBody>
                  <a:tcPr marL="6959" marR="6959" marT="6959" marB="0" anchor="b">
                    <a:solidFill>
                      <a:srgbClr val="92D050"/>
                    </a:solidFill>
                  </a:tcPr>
                </a:tc>
                <a:tc>
                  <a:txBody>
                    <a:bodyPr/>
                    <a:lstStyle/>
                    <a:p>
                      <a:pPr algn="r" fontAlgn="b"/>
                      <a:r>
                        <a:rPr lang="sv-SE" sz="1050" u="none" strike="noStrike" dirty="0">
                          <a:effectLst/>
                        </a:rPr>
                        <a:t>66%</a:t>
                      </a:r>
                      <a:endParaRPr lang="sv-SE" sz="1050" b="0" i="0" u="none" strike="noStrike" dirty="0">
                        <a:solidFill>
                          <a:srgbClr val="000000"/>
                        </a:solidFill>
                        <a:effectLst/>
                        <a:latin typeface="Calibri"/>
                      </a:endParaRPr>
                    </a:p>
                  </a:txBody>
                  <a:tcPr marL="6959" marR="6959" marT="6959" marB="0" anchor="b">
                    <a:solidFill>
                      <a:srgbClr val="92D050"/>
                    </a:solidFill>
                  </a:tcPr>
                </a:tc>
              </a:tr>
              <a:tr h="282493">
                <a:tc>
                  <a:txBody>
                    <a:bodyPr/>
                    <a:lstStyle/>
                    <a:p>
                      <a:pPr algn="l" fontAlgn="b"/>
                      <a:r>
                        <a:rPr lang="sv-SE" sz="1050" u="none" strike="noStrike" dirty="0">
                          <a:effectLst/>
                        </a:rPr>
                        <a:t>Sociala barn och ungdomsvården</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dirty="0">
                          <a:effectLst/>
                        </a:rPr>
                        <a:t>61%</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dirty="0">
                          <a:effectLst/>
                        </a:rPr>
                        <a:t>60%</a:t>
                      </a:r>
                      <a:endParaRPr lang="sv-SE" sz="1050" b="0" i="0" u="none" strike="noStrike" dirty="0">
                        <a:solidFill>
                          <a:srgbClr val="000000"/>
                        </a:solidFill>
                        <a:effectLst/>
                        <a:latin typeface="Calibri"/>
                      </a:endParaRPr>
                    </a:p>
                  </a:txBody>
                  <a:tcPr marL="6959" marR="6959" marT="6959" marB="0" anchor="b">
                    <a:solidFill>
                      <a:srgbClr val="FF0000"/>
                    </a:solidFill>
                  </a:tcPr>
                </a:tc>
                <a:tc>
                  <a:txBody>
                    <a:bodyPr/>
                    <a:lstStyle/>
                    <a:p>
                      <a:pPr algn="r" fontAlgn="b"/>
                      <a:r>
                        <a:rPr lang="sv-SE" sz="1050" u="none" strike="noStrike" dirty="0">
                          <a:effectLst/>
                        </a:rPr>
                        <a:t>76%</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dirty="0">
                          <a:effectLst/>
                        </a:rPr>
                        <a:t>81%</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dirty="0">
                          <a:effectLst/>
                        </a:rPr>
                        <a:t>60%</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dirty="0">
                          <a:effectLst/>
                        </a:rPr>
                        <a:t>63%</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dirty="0">
                          <a:effectLst/>
                        </a:rPr>
                        <a:t>53%</a:t>
                      </a:r>
                      <a:endParaRPr lang="sv-SE" sz="1050" b="0" i="0" u="none" strike="noStrike" dirty="0">
                        <a:solidFill>
                          <a:srgbClr val="000000"/>
                        </a:solidFill>
                        <a:effectLst/>
                        <a:latin typeface="Calibri"/>
                      </a:endParaRPr>
                    </a:p>
                  </a:txBody>
                  <a:tcPr marL="6959" marR="6959" marT="6959" marB="0" anchor="b"/>
                </a:tc>
              </a:tr>
              <a:tr h="282493">
                <a:tc>
                  <a:txBody>
                    <a:bodyPr/>
                    <a:lstStyle/>
                    <a:p>
                      <a:pPr algn="l" fontAlgn="b"/>
                      <a:r>
                        <a:rPr lang="sv-SE" sz="1050" u="none" strike="noStrike">
                          <a:effectLst/>
                        </a:rPr>
                        <a:t>Missbruk och beroendevården</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a:effectLst/>
                        </a:rPr>
                        <a:t>58%</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a:effectLst/>
                        </a:rPr>
                        <a:t>63%</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a:effectLst/>
                        </a:rPr>
                        <a:t>75%</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dirty="0">
                          <a:effectLst/>
                        </a:rPr>
                        <a:t>76%</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a:effectLst/>
                        </a:rPr>
                        <a:t>57%</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dirty="0">
                          <a:effectLst/>
                        </a:rPr>
                        <a:t>55%</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a:effectLst/>
                        </a:rPr>
                        <a:t>51%</a:t>
                      </a:r>
                      <a:endParaRPr lang="sv-SE" sz="1050" b="0" i="0" u="none" strike="noStrike">
                        <a:solidFill>
                          <a:srgbClr val="000000"/>
                        </a:solidFill>
                        <a:effectLst/>
                        <a:latin typeface="Calibri"/>
                      </a:endParaRPr>
                    </a:p>
                  </a:txBody>
                  <a:tcPr marL="6959" marR="6959" marT="6959" marB="0" anchor="b"/>
                </a:tc>
              </a:tr>
              <a:tr h="282493">
                <a:tc>
                  <a:txBody>
                    <a:bodyPr/>
                    <a:lstStyle/>
                    <a:p>
                      <a:pPr algn="l" fontAlgn="b"/>
                      <a:r>
                        <a:rPr lang="sv-SE" sz="1050" u="none" strike="noStrike">
                          <a:effectLst/>
                        </a:rPr>
                        <a:t>Ekonomiskt bistånd</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a:effectLst/>
                        </a:rPr>
                        <a:t>69%</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dirty="0">
                          <a:effectLst/>
                        </a:rPr>
                        <a:t>74%</a:t>
                      </a:r>
                      <a:endParaRPr lang="sv-SE" sz="1050" b="0" i="0" u="none" strike="noStrike" dirty="0">
                        <a:solidFill>
                          <a:srgbClr val="000000"/>
                        </a:solidFill>
                        <a:effectLst/>
                        <a:latin typeface="Calibri"/>
                      </a:endParaRPr>
                    </a:p>
                  </a:txBody>
                  <a:tcPr marL="6959" marR="6959" marT="6959" marB="0" anchor="b">
                    <a:solidFill>
                      <a:srgbClr val="92D050"/>
                    </a:solidFill>
                  </a:tcPr>
                </a:tc>
                <a:tc>
                  <a:txBody>
                    <a:bodyPr/>
                    <a:lstStyle/>
                    <a:p>
                      <a:pPr algn="r" fontAlgn="b"/>
                      <a:r>
                        <a:rPr lang="sv-SE" sz="1050" u="none" strike="noStrike">
                          <a:effectLst/>
                        </a:rPr>
                        <a:t>83%</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a:effectLst/>
                        </a:rPr>
                        <a:t>80%</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a:effectLst/>
                        </a:rPr>
                        <a:t>64%</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dirty="0">
                          <a:effectLst/>
                        </a:rPr>
                        <a:t>60%</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dirty="0">
                          <a:effectLst/>
                        </a:rPr>
                        <a:t>58%</a:t>
                      </a:r>
                      <a:endParaRPr lang="sv-SE" sz="1050" b="0" i="0" u="none" strike="noStrike" dirty="0">
                        <a:solidFill>
                          <a:srgbClr val="000000"/>
                        </a:solidFill>
                        <a:effectLst/>
                        <a:latin typeface="Calibri"/>
                      </a:endParaRPr>
                    </a:p>
                  </a:txBody>
                  <a:tcPr marL="6959" marR="6959" marT="6959" marB="0" anchor="b"/>
                </a:tc>
              </a:tr>
              <a:tr h="282493">
                <a:tc>
                  <a:txBody>
                    <a:bodyPr/>
                    <a:lstStyle/>
                    <a:p>
                      <a:pPr algn="l" fontAlgn="b"/>
                      <a:r>
                        <a:rPr lang="sv-SE" sz="1050" u="none" strike="noStrike">
                          <a:effectLst/>
                        </a:rPr>
                        <a:t>Stöd till personer med funktionsnedsättning</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dirty="0">
                          <a:effectLst/>
                        </a:rPr>
                        <a:t>72%</a:t>
                      </a:r>
                      <a:endParaRPr lang="sv-SE" sz="1050" b="0" i="0" u="none" strike="noStrike" dirty="0">
                        <a:solidFill>
                          <a:srgbClr val="000000"/>
                        </a:solidFill>
                        <a:effectLst/>
                        <a:latin typeface="Calibri"/>
                      </a:endParaRPr>
                    </a:p>
                  </a:txBody>
                  <a:tcPr marL="6959" marR="6959" marT="6959" marB="0" anchor="b">
                    <a:solidFill>
                      <a:srgbClr val="92D050"/>
                    </a:solidFill>
                  </a:tcPr>
                </a:tc>
                <a:tc>
                  <a:txBody>
                    <a:bodyPr/>
                    <a:lstStyle/>
                    <a:p>
                      <a:pPr algn="r" fontAlgn="b"/>
                      <a:r>
                        <a:rPr lang="sv-SE" sz="1050" u="none" strike="noStrike">
                          <a:effectLst/>
                        </a:rPr>
                        <a:t>69%</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a:effectLst/>
                        </a:rPr>
                        <a:t>81%</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a:effectLst/>
                        </a:rPr>
                        <a:t>78%</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a:effectLst/>
                        </a:rPr>
                        <a:t>71%</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dirty="0">
                          <a:effectLst/>
                        </a:rPr>
                        <a:t>64%</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dirty="0">
                          <a:effectLst/>
                        </a:rPr>
                        <a:t>61%</a:t>
                      </a:r>
                      <a:endParaRPr lang="sv-SE" sz="1050" b="0" i="0" u="none" strike="noStrike" dirty="0">
                        <a:solidFill>
                          <a:srgbClr val="000000"/>
                        </a:solidFill>
                        <a:effectLst/>
                        <a:latin typeface="Calibri"/>
                      </a:endParaRPr>
                    </a:p>
                  </a:txBody>
                  <a:tcPr marL="6959" marR="6959" marT="6959" marB="0" anchor="b"/>
                </a:tc>
              </a:tr>
              <a:tr h="282493">
                <a:tc>
                  <a:txBody>
                    <a:bodyPr/>
                    <a:lstStyle/>
                    <a:p>
                      <a:pPr algn="l" fontAlgn="b"/>
                      <a:r>
                        <a:rPr lang="sv-SE" sz="1050" u="none" strike="noStrike" dirty="0">
                          <a:effectLst/>
                        </a:rPr>
                        <a:t>Hemlöshet</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dirty="0">
                          <a:effectLst/>
                        </a:rPr>
                        <a:t>57%</a:t>
                      </a:r>
                      <a:endParaRPr lang="sv-SE" sz="1050" b="0" i="0" u="none" strike="noStrike" dirty="0">
                        <a:solidFill>
                          <a:srgbClr val="000000"/>
                        </a:solidFill>
                        <a:effectLst/>
                        <a:latin typeface="Calibri"/>
                      </a:endParaRPr>
                    </a:p>
                  </a:txBody>
                  <a:tcPr marL="6959" marR="6959" marT="6959" marB="0" anchor="b">
                    <a:solidFill>
                      <a:srgbClr val="FF0000"/>
                    </a:solidFill>
                  </a:tcPr>
                </a:tc>
                <a:tc>
                  <a:txBody>
                    <a:bodyPr/>
                    <a:lstStyle/>
                    <a:p>
                      <a:pPr algn="r" fontAlgn="b"/>
                      <a:r>
                        <a:rPr lang="sv-SE" sz="1050" u="none" strike="noStrike" dirty="0">
                          <a:effectLst/>
                        </a:rPr>
                        <a:t>60%</a:t>
                      </a:r>
                      <a:endParaRPr lang="sv-SE" sz="1050" b="0" i="0" u="none" strike="noStrike" dirty="0">
                        <a:solidFill>
                          <a:srgbClr val="000000"/>
                        </a:solidFill>
                        <a:effectLst/>
                        <a:latin typeface="Calibri"/>
                      </a:endParaRPr>
                    </a:p>
                  </a:txBody>
                  <a:tcPr marL="6959" marR="6959" marT="6959" marB="0" anchor="b">
                    <a:solidFill>
                      <a:srgbClr val="FF0000"/>
                    </a:solidFill>
                  </a:tcPr>
                </a:tc>
                <a:tc>
                  <a:txBody>
                    <a:bodyPr/>
                    <a:lstStyle/>
                    <a:p>
                      <a:pPr algn="r" fontAlgn="b"/>
                      <a:r>
                        <a:rPr lang="sv-SE" sz="1050" u="none" strike="noStrike" dirty="0">
                          <a:effectLst/>
                        </a:rPr>
                        <a:t>60%</a:t>
                      </a:r>
                      <a:endParaRPr lang="sv-SE" sz="1050" b="0" i="0" u="none" strike="noStrike" dirty="0">
                        <a:solidFill>
                          <a:srgbClr val="000000"/>
                        </a:solidFill>
                        <a:effectLst/>
                        <a:latin typeface="Calibri"/>
                      </a:endParaRPr>
                    </a:p>
                  </a:txBody>
                  <a:tcPr marL="6959" marR="6959" marT="6959" marB="0" anchor="b">
                    <a:solidFill>
                      <a:srgbClr val="FF0000"/>
                    </a:solidFill>
                  </a:tcPr>
                </a:tc>
                <a:tc>
                  <a:txBody>
                    <a:bodyPr/>
                    <a:lstStyle/>
                    <a:p>
                      <a:pPr algn="r" fontAlgn="b"/>
                      <a:r>
                        <a:rPr lang="sv-SE" sz="1050" u="none" strike="noStrike" dirty="0">
                          <a:effectLst/>
                        </a:rPr>
                        <a:t>59%</a:t>
                      </a:r>
                      <a:endParaRPr lang="sv-SE" sz="1050" b="0" i="0" u="none" strike="noStrike" dirty="0">
                        <a:solidFill>
                          <a:srgbClr val="000000"/>
                        </a:solidFill>
                        <a:effectLst/>
                        <a:latin typeface="Calibri"/>
                      </a:endParaRPr>
                    </a:p>
                  </a:txBody>
                  <a:tcPr marL="6959" marR="6959" marT="6959" marB="0" anchor="b">
                    <a:solidFill>
                      <a:srgbClr val="FF0000"/>
                    </a:solidFill>
                  </a:tcPr>
                </a:tc>
                <a:tc>
                  <a:txBody>
                    <a:bodyPr/>
                    <a:lstStyle/>
                    <a:p>
                      <a:pPr algn="r" fontAlgn="b"/>
                      <a:r>
                        <a:rPr lang="sv-SE" sz="1050" u="none" strike="noStrike" dirty="0">
                          <a:effectLst/>
                        </a:rPr>
                        <a:t>46%</a:t>
                      </a:r>
                      <a:endParaRPr lang="sv-SE" sz="1050" b="0" i="0" u="none" strike="noStrike" dirty="0">
                        <a:solidFill>
                          <a:srgbClr val="000000"/>
                        </a:solidFill>
                        <a:effectLst/>
                        <a:latin typeface="Calibri"/>
                      </a:endParaRPr>
                    </a:p>
                  </a:txBody>
                  <a:tcPr marL="6959" marR="6959" marT="6959" marB="0" anchor="b">
                    <a:solidFill>
                      <a:srgbClr val="FF0000"/>
                    </a:solidFill>
                  </a:tcPr>
                </a:tc>
                <a:tc>
                  <a:txBody>
                    <a:bodyPr/>
                    <a:lstStyle/>
                    <a:p>
                      <a:pPr algn="r" fontAlgn="b"/>
                      <a:r>
                        <a:rPr lang="sv-SE" sz="1050" u="none" strike="noStrike" dirty="0">
                          <a:effectLst/>
                        </a:rPr>
                        <a:t>43%</a:t>
                      </a:r>
                      <a:endParaRPr lang="sv-SE" sz="1050" b="0" i="0" u="none" strike="noStrike" dirty="0">
                        <a:solidFill>
                          <a:srgbClr val="000000"/>
                        </a:solidFill>
                        <a:effectLst/>
                        <a:latin typeface="Calibri"/>
                      </a:endParaRPr>
                    </a:p>
                  </a:txBody>
                  <a:tcPr marL="6959" marR="6959" marT="6959" marB="0" anchor="b">
                    <a:solidFill>
                      <a:srgbClr val="FF0000"/>
                    </a:solidFill>
                  </a:tcPr>
                </a:tc>
                <a:tc>
                  <a:txBody>
                    <a:bodyPr/>
                    <a:lstStyle/>
                    <a:p>
                      <a:pPr algn="r" fontAlgn="b"/>
                      <a:r>
                        <a:rPr lang="sv-SE" sz="1050" u="none" strike="noStrike" dirty="0">
                          <a:effectLst/>
                        </a:rPr>
                        <a:t>44%</a:t>
                      </a:r>
                      <a:endParaRPr lang="sv-SE" sz="1050" b="0" i="0" u="none" strike="noStrike" dirty="0">
                        <a:solidFill>
                          <a:srgbClr val="000000"/>
                        </a:solidFill>
                        <a:effectLst/>
                        <a:latin typeface="Calibri"/>
                      </a:endParaRPr>
                    </a:p>
                  </a:txBody>
                  <a:tcPr marL="6959" marR="6959" marT="6959" marB="0" anchor="b">
                    <a:solidFill>
                      <a:srgbClr val="FF0000"/>
                    </a:solidFill>
                  </a:tcPr>
                </a:tc>
              </a:tr>
              <a:tr h="282493">
                <a:tc>
                  <a:txBody>
                    <a:bodyPr/>
                    <a:lstStyle/>
                    <a:p>
                      <a:pPr algn="l" fontAlgn="b"/>
                      <a:r>
                        <a:rPr lang="sv-SE" sz="1050" u="none" strike="noStrike" dirty="0">
                          <a:effectLst/>
                        </a:rPr>
                        <a:t>Stöd till brottsoffer</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a:effectLst/>
                        </a:rPr>
                        <a:t>62%</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dirty="0">
                          <a:effectLst/>
                        </a:rPr>
                        <a:t>62%</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050" u="none" strike="noStrike">
                          <a:effectLst/>
                        </a:rPr>
                        <a:t>68%</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a:effectLst/>
                        </a:rPr>
                        <a:t>67%</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a:effectLst/>
                        </a:rPr>
                        <a:t>51%</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a:effectLst/>
                        </a:rPr>
                        <a:t>47%</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050" u="none" strike="noStrike" dirty="0">
                          <a:effectLst/>
                        </a:rPr>
                        <a:t>51%</a:t>
                      </a:r>
                      <a:endParaRPr lang="sv-SE" sz="1050" b="0" i="0" u="none" strike="noStrike" dirty="0">
                        <a:solidFill>
                          <a:srgbClr val="000000"/>
                        </a:solidFill>
                        <a:effectLst/>
                        <a:latin typeface="Calibri"/>
                      </a:endParaRPr>
                    </a:p>
                  </a:txBody>
                  <a:tcPr marL="6959" marR="6959" marT="6959" marB="0" anchor="b"/>
                </a:tc>
              </a:tr>
            </a:tbl>
          </a:graphicData>
        </a:graphic>
      </p:graphicFrame>
    </p:spTree>
    <p:extLst>
      <p:ext uri="{BB962C8B-B14F-4D97-AF65-F5344CB8AC3E}">
        <p14:creationId xmlns:p14="http://schemas.microsoft.com/office/powerpoint/2010/main" val="4072338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04664"/>
            <a:ext cx="8229600" cy="778098"/>
          </a:xfrm>
        </p:spPr>
        <p:txBody>
          <a:bodyPr>
            <a:normAutofit/>
          </a:bodyPr>
          <a:lstStyle/>
          <a:p>
            <a:r>
              <a:rPr lang="sv-SE" sz="2800" dirty="0" smtClean="0"/>
              <a:t>Spridning kan ej bedöma per ÖJ-område</a:t>
            </a:r>
            <a:endParaRPr lang="sv-SE" sz="2800"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441966"/>
            <a:ext cx="886237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827584" y="4509120"/>
            <a:ext cx="648072" cy="30777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400" dirty="0" smtClean="0"/>
              <a:t>Äldre</a:t>
            </a:r>
          </a:p>
        </p:txBody>
      </p:sp>
      <p:sp>
        <p:nvSpPr>
          <p:cNvPr id="5" name="textruta 4"/>
          <p:cNvSpPr txBox="1"/>
          <p:nvPr/>
        </p:nvSpPr>
        <p:spPr>
          <a:xfrm>
            <a:off x="2267744" y="4509119"/>
            <a:ext cx="648072" cy="30777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400" dirty="0" smtClean="0"/>
              <a:t>Äldre</a:t>
            </a:r>
          </a:p>
        </p:txBody>
      </p:sp>
      <p:sp>
        <p:nvSpPr>
          <p:cNvPr id="6" name="textruta 5"/>
          <p:cNvSpPr txBox="1"/>
          <p:nvPr/>
        </p:nvSpPr>
        <p:spPr>
          <a:xfrm>
            <a:off x="3419872" y="4628610"/>
            <a:ext cx="648072" cy="30777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400" dirty="0" smtClean="0"/>
              <a:t>Äldre</a:t>
            </a:r>
          </a:p>
        </p:txBody>
      </p:sp>
      <p:sp>
        <p:nvSpPr>
          <p:cNvPr id="7" name="textruta 6"/>
          <p:cNvSpPr txBox="1"/>
          <p:nvPr/>
        </p:nvSpPr>
        <p:spPr>
          <a:xfrm>
            <a:off x="4499992" y="4623396"/>
            <a:ext cx="648072" cy="30777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400" dirty="0" smtClean="0"/>
              <a:t>Äldre</a:t>
            </a:r>
          </a:p>
        </p:txBody>
      </p:sp>
      <p:sp>
        <p:nvSpPr>
          <p:cNvPr id="8" name="textruta 7"/>
          <p:cNvSpPr txBox="1"/>
          <p:nvPr/>
        </p:nvSpPr>
        <p:spPr>
          <a:xfrm>
            <a:off x="5652120" y="4598727"/>
            <a:ext cx="648072" cy="30777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400" dirty="0" smtClean="0"/>
              <a:t>Äldre</a:t>
            </a:r>
          </a:p>
        </p:txBody>
      </p:sp>
      <p:sp>
        <p:nvSpPr>
          <p:cNvPr id="9" name="textruta 8"/>
          <p:cNvSpPr txBox="1"/>
          <p:nvPr/>
        </p:nvSpPr>
        <p:spPr>
          <a:xfrm>
            <a:off x="6732240" y="4574058"/>
            <a:ext cx="648072" cy="30777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400" dirty="0" smtClean="0"/>
              <a:t>Äldre</a:t>
            </a:r>
          </a:p>
        </p:txBody>
      </p:sp>
      <p:sp>
        <p:nvSpPr>
          <p:cNvPr id="10" name="textruta 9"/>
          <p:cNvSpPr txBox="1"/>
          <p:nvPr/>
        </p:nvSpPr>
        <p:spPr>
          <a:xfrm>
            <a:off x="7812360" y="4420169"/>
            <a:ext cx="648072" cy="30777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400" dirty="0" smtClean="0"/>
              <a:t>Äldre</a:t>
            </a:r>
          </a:p>
        </p:txBody>
      </p:sp>
      <p:sp>
        <p:nvSpPr>
          <p:cNvPr id="11" name="textruta 10"/>
          <p:cNvSpPr txBox="1"/>
          <p:nvPr/>
        </p:nvSpPr>
        <p:spPr>
          <a:xfrm>
            <a:off x="5652120" y="3294429"/>
            <a:ext cx="1023696" cy="27699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Hemlöshet</a:t>
            </a:r>
          </a:p>
        </p:txBody>
      </p:sp>
      <p:sp>
        <p:nvSpPr>
          <p:cNvPr id="12" name="textruta 11"/>
          <p:cNvSpPr txBox="1"/>
          <p:nvPr/>
        </p:nvSpPr>
        <p:spPr>
          <a:xfrm>
            <a:off x="1170259" y="2510674"/>
            <a:ext cx="1023696" cy="27699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Brottsoffer</a:t>
            </a:r>
          </a:p>
        </p:txBody>
      </p:sp>
      <p:sp>
        <p:nvSpPr>
          <p:cNvPr id="13" name="textruta 12"/>
          <p:cNvSpPr txBox="1"/>
          <p:nvPr/>
        </p:nvSpPr>
        <p:spPr>
          <a:xfrm>
            <a:off x="2267744" y="2852936"/>
            <a:ext cx="1046250" cy="43088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100" dirty="0" smtClean="0"/>
              <a:t>Brottsoffer/Hemlöshet</a:t>
            </a:r>
          </a:p>
        </p:txBody>
      </p:sp>
      <p:sp>
        <p:nvSpPr>
          <p:cNvPr id="14" name="textruta 13"/>
          <p:cNvSpPr txBox="1"/>
          <p:nvPr/>
        </p:nvSpPr>
        <p:spPr>
          <a:xfrm>
            <a:off x="3313994" y="3181351"/>
            <a:ext cx="1023696" cy="27699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Brottsoffer</a:t>
            </a:r>
          </a:p>
        </p:txBody>
      </p:sp>
      <p:sp>
        <p:nvSpPr>
          <p:cNvPr id="15" name="textruta 14"/>
          <p:cNvSpPr txBox="1"/>
          <p:nvPr/>
        </p:nvSpPr>
        <p:spPr>
          <a:xfrm>
            <a:off x="4479721" y="2988552"/>
            <a:ext cx="1023696" cy="27699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Brottsoffer</a:t>
            </a:r>
          </a:p>
        </p:txBody>
      </p:sp>
      <p:sp>
        <p:nvSpPr>
          <p:cNvPr id="16" name="textruta 15"/>
          <p:cNvSpPr txBox="1"/>
          <p:nvPr/>
        </p:nvSpPr>
        <p:spPr>
          <a:xfrm>
            <a:off x="6699143" y="3140541"/>
            <a:ext cx="1023696" cy="27699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Hemlöshet</a:t>
            </a:r>
          </a:p>
        </p:txBody>
      </p:sp>
      <p:sp>
        <p:nvSpPr>
          <p:cNvPr id="17" name="textruta 16"/>
          <p:cNvSpPr txBox="1"/>
          <p:nvPr/>
        </p:nvSpPr>
        <p:spPr>
          <a:xfrm>
            <a:off x="7836584" y="2034956"/>
            <a:ext cx="1023696" cy="27699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sv-SE" sz="1200" dirty="0" smtClean="0"/>
              <a:t>Hemlöshet</a:t>
            </a:r>
          </a:p>
        </p:txBody>
      </p:sp>
    </p:spTree>
    <p:extLst>
      <p:ext uri="{BB962C8B-B14F-4D97-AF65-F5344CB8AC3E}">
        <p14:creationId xmlns:p14="http://schemas.microsoft.com/office/powerpoint/2010/main" val="85817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5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grpId="0" nodeType="afterEffect">
                                  <p:stCondLst>
                                    <p:cond delay="500"/>
                                  </p:stCondLst>
                                  <p:childTnLst>
                                    <p:set>
                                      <p:cBhvr>
                                        <p:cTn id="42" dur="1" fill="hold">
                                          <p:stCondLst>
                                            <p:cond delay="0"/>
                                          </p:stCondLst>
                                        </p:cTn>
                                        <p:tgtEl>
                                          <p:spTgt spid="10"/>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grpId="0" nodeType="afterEffect">
                                  <p:stCondLst>
                                    <p:cond delay="50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Fördelning kan ej bedöma</a:t>
            </a:r>
            <a:endParaRPr lang="sv-SE"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1691876545"/>
              </p:ext>
            </p:extLst>
          </p:nvPr>
        </p:nvGraphicFramePr>
        <p:xfrm>
          <a:off x="107504" y="1988840"/>
          <a:ext cx="8856983" cy="3672410"/>
        </p:xfrm>
        <a:graphic>
          <a:graphicData uri="http://schemas.openxmlformats.org/drawingml/2006/table">
            <a:tbl>
              <a:tblPr>
                <a:tableStyleId>{16D9F66E-5EB9-4882-86FB-DCBF35E3C3E4}</a:tableStyleId>
              </a:tblPr>
              <a:tblGrid>
                <a:gridCol w="3143605"/>
                <a:gridCol w="788396"/>
                <a:gridCol w="890688"/>
                <a:gridCol w="668640"/>
                <a:gridCol w="918133"/>
                <a:gridCol w="738499"/>
                <a:gridCol w="830809"/>
                <a:gridCol w="878213"/>
              </a:tblGrid>
              <a:tr h="1694959">
                <a:tc>
                  <a:txBody>
                    <a:bodyPr/>
                    <a:lstStyle/>
                    <a:p>
                      <a:pPr algn="l" fontAlgn="b"/>
                      <a:r>
                        <a:rPr lang="sv-SE" sz="1050" u="none" strike="noStrike" dirty="0">
                          <a:effectLst/>
                        </a:rPr>
                        <a:t> </a:t>
                      </a:r>
                      <a:endParaRPr lang="sv-SE" sz="1050" b="0" i="0" u="none" strike="noStrike" dirty="0">
                        <a:solidFill>
                          <a:srgbClr val="000000"/>
                        </a:solidFill>
                        <a:effectLst/>
                        <a:latin typeface="Calibri"/>
                      </a:endParaRPr>
                    </a:p>
                  </a:txBody>
                  <a:tcPr marL="6959" marR="6959" marT="6959" marB="0" anchor="b"/>
                </a:tc>
                <a:tc>
                  <a:txBody>
                    <a:bodyPr/>
                    <a:lstStyle/>
                    <a:p>
                      <a:pPr algn="ctr" fontAlgn="b"/>
                      <a:r>
                        <a:rPr lang="sv-SE" sz="1050" b="1" u="none" strike="noStrike" dirty="0">
                          <a:effectLst/>
                        </a:rPr>
                        <a:t>Resultatet från </a:t>
                      </a:r>
                      <a:r>
                        <a:rPr lang="sv-SE" sz="1050" b="1" u="none" strike="noStrike" dirty="0" smtClean="0">
                          <a:effectLst/>
                        </a:rPr>
                        <a:t>ÖJ </a:t>
                      </a:r>
                      <a:r>
                        <a:rPr lang="sv-SE" sz="1050" b="1" u="none" strike="noStrike" dirty="0">
                          <a:effectLst/>
                        </a:rPr>
                        <a:t>är tillförlitligt</a:t>
                      </a:r>
                      <a:endParaRPr lang="sv-SE" sz="1050" b="1" i="0" u="none" strike="noStrike" dirty="0">
                        <a:solidFill>
                          <a:srgbClr val="000000"/>
                        </a:solidFill>
                        <a:effectLst/>
                        <a:latin typeface="Calibri"/>
                      </a:endParaRPr>
                    </a:p>
                  </a:txBody>
                  <a:tcPr marL="6959" marR="6959" marT="6959" marB="0" vert="vert270" anchor="b"/>
                </a:tc>
                <a:tc>
                  <a:txBody>
                    <a:bodyPr/>
                    <a:lstStyle/>
                    <a:p>
                      <a:pPr algn="ctr" fontAlgn="b"/>
                      <a:r>
                        <a:rPr lang="sv-SE" sz="1050" b="1" u="none" strike="noStrike" dirty="0">
                          <a:effectLst/>
                        </a:rPr>
                        <a:t>Val och syfte med indikatorerna är tydliga</a:t>
                      </a:r>
                      <a:endParaRPr lang="sv-SE" sz="1050" b="1" i="0" u="none" strike="noStrike" dirty="0">
                        <a:solidFill>
                          <a:srgbClr val="000000"/>
                        </a:solidFill>
                        <a:effectLst/>
                        <a:latin typeface="Calibri"/>
                      </a:endParaRPr>
                    </a:p>
                  </a:txBody>
                  <a:tcPr marL="6959" marR="6959" marT="6959" marB="0" vert="vert270" anchor="b"/>
                </a:tc>
                <a:tc>
                  <a:txBody>
                    <a:bodyPr/>
                    <a:lstStyle/>
                    <a:p>
                      <a:pPr algn="ctr" fontAlgn="b"/>
                      <a:r>
                        <a:rPr lang="sv-SE" sz="1050" b="1" u="none" strike="noStrike" dirty="0">
                          <a:effectLst/>
                        </a:rPr>
                        <a:t>Jämförelser </a:t>
                      </a:r>
                      <a:r>
                        <a:rPr lang="sv-SE" sz="1050" b="1" u="none" strike="noStrike" dirty="0" smtClean="0">
                          <a:effectLst/>
                        </a:rPr>
                        <a:t>görs</a:t>
                      </a:r>
                      <a:r>
                        <a:rPr lang="sv-SE" sz="1050" b="1" u="none" strike="noStrike" baseline="0" dirty="0" smtClean="0">
                          <a:effectLst/>
                        </a:rPr>
                        <a:t> </a:t>
                      </a:r>
                    </a:p>
                    <a:p>
                      <a:pPr algn="ctr" fontAlgn="b"/>
                      <a:r>
                        <a:rPr lang="sv-SE" sz="1050" b="1" u="none" strike="noStrike" dirty="0" smtClean="0">
                          <a:effectLst/>
                        </a:rPr>
                        <a:t>med andra kommuner</a:t>
                      </a:r>
                      <a:endParaRPr lang="sv-SE" sz="1050" b="1" i="0" u="none" strike="noStrike" dirty="0">
                        <a:solidFill>
                          <a:srgbClr val="000000"/>
                        </a:solidFill>
                        <a:effectLst/>
                        <a:latin typeface="Calibri"/>
                      </a:endParaRPr>
                    </a:p>
                  </a:txBody>
                  <a:tcPr marL="6959" marR="6959" marT="6959" marB="0" vert="vert270" anchor="b"/>
                </a:tc>
                <a:tc>
                  <a:txBody>
                    <a:bodyPr/>
                    <a:lstStyle/>
                    <a:p>
                      <a:pPr algn="ctr" fontAlgn="b"/>
                      <a:r>
                        <a:rPr lang="sv-SE" sz="1050" b="1" u="none" strike="noStrike" dirty="0">
                          <a:effectLst/>
                        </a:rPr>
                        <a:t>Jämförelserna är användbara för att identifiera förbättrings områden</a:t>
                      </a:r>
                      <a:endParaRPr lang="sv-SE" sz="1050" b="1" i="0" u="none" strike="noStrike" dirty="0">
                        <a:solidFill>
                          <a:srgbClr val="000000"/>
                        </a:solidFill>
                        <a:effectLst/>
                        <a:latin typeface="Calibri"/>
                      </a:endParaRPr>
                    </a:p>
                  </a:txBody>
                  <a:tcPr marL="6959" marR="6959" marT="6959" marB="0" vert="vert270" anchor="b"/>
                </a:tc>
                <a:tc>
                  <a:txBody>
                    <a:bodyPr/>
                    <a:lstStyle/>
                    <a:p>
                      <a:pPr algn="ctr" fontAlgn="b"/>
                      <a:r>
                        <a:rPr lang="sv-SE" sz="1050" b="1" u="none" strike="noStrike" dirty="0">
                          <a:effectLst/>
                        </a:rPr>
                        <a:t>Jämförelserna har bidragit till förbättringsarbete inom </a:t>
                      </a:r>
                      <a:r>
                        <a:rPr lang="sv-SE" sz="1050" b="1" u="none" strike="noStrike" dirty="0" err="1">
                          <a:effectLst/>
                        </a:rPr>
                        <a:t>vh</a:t>
                      </a:r>
                      <a:endParaRPr lang="sv-SE" sz="1050" b="1" i="0" u="none" strike="noStrike" dirty="0">
                        <a:solidFill>
                          <a:srgbClr val="000000"/>
                        </a:solidFill>
                        <a:effectLst/>
                        <a:latin typeface="Calibri"/>
                      </a:endParaRPr>
                    </a:p>
                  </a:txBody>
                  <a:tcPr marL="6959" marR="6959" marT="6959" marB="0" vert="vert270" anchor="b"/>
                </a:tc>
                <a:tc>
                  <a:txBody>
                    <a:bodyPr/>
                    <a:lstStyle/>
                    <a:p>
                      <a:pPr algn="ctr" fontAlgn="b"/>
                      <a:r>
                        <a:rPr lang="sv-SE" sz="1050" b="1" u="none" strike="noStrike" dirty="0">
                          <a:effectLst/>
                        </a:rPr>
                        <a:t>Resultatet används kontinuerligt som en del av ledning och styrning av </a:t>
                      </a:r>
                      <a:r>
                        <a:rPr lang="sv-SE" sz="1050" b="1" u="none" strike="noStrike" dirty="0" err="1">
                          <a:effectLst/>
                        </a:rPr>
                        <a:t>vh</a:t>
                      </a:r>
                      <a:endParaRPr lang="sv-SE" sz="1050" b="1" i="0" u="none" strike="noStrike" dirty="0">
                        <a:solidFill>
                          <a:srgbClr val="000000"/>
                        </a:solidFill>
                        <a:effectLst/>
                        <a:latin typeface="Calibri"/>
                      </a:endParaRPr>
                    </a:p>
                  </a:txBody>
                  <a:tcPr marL="6959" marR="6959" marT="6959" marB="0" vert="vert270" anchor="b"/>
                </a:tc>
                <a:tc>
                  <a:txBody>
                    <a:bodyPr/>
                    <a:lstStyle/>
                    <a:p>
                      <a:pPr algn="ctr" fontAlgn="b"/>
                      <a:r>
                        <a:rPr lang="sv-SE" sz="1050" b="1" u="none" strike="noStrike" dirty="0">
                          <a:effectLst/>
                        </a:rPr>
                        <a:t>Jämförelserna data är aktuella</a:t>
                      </a:r>
                      <a:endParaRPr lang="sv-SE" sz="1050" b="1" i="0" u="none" strike="noStrike" dirty="0">
                        <a:solidFill>
                          <a:srgbClr val="000000"/>
                        </a:solidFill>
                        <a:effectLst/>
                        <a:latin typeface="Calibri"/>
                      </a:endParaRPr>
                    </a:p>
                  </a:txBody>
                  <a:tcPr marL="6959" marR="6959" marT="6959" marB="0" vert="vert270" anchor="b"/>
                </a:tc>
              </a:tr>
              <a:tr h="282493">
                <a:tc>
                  <a:txBody>
                    <a:bodyPr/>
                    <a:lstStyle/>
                    <a:p>
                      <a:pPr algn="l" fontAlgn="b"/>
                      <a:r>
                        <a:rPr lang="sv-SE" sz="1050" u="none" strike="noStrike">
                          <a:effectLst/>
                        </a:rPr>
                        <a:t>Vård och omsorg om äldre</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100" b="0" i="0" u="none" strike="noStrike" dirty="0">
                          <a:solidFill>
                            <a:srgbClr val="000000"/>
                          </a:solidFill>
                          <a:effectLst/>
                          <a:latin typeface="Calibri"/>
                        </a:rPr>
                        <a:t>4%</a:t>
                      </a:r>
                    </a:p>
                  </a:txBody>
                  <a:tcPr marL="9525" marR="9525" marT="9525" marB="0" anchor="b">
                    <a:solidFill>
                      <a:srgbClr val="92D050"/>
                    </a:solidFill>
                  </a:tcPr>
                </a:tc>
                <a:tc>
                  <a:txBody>
                    <a:bodyPr/>
                    <a:lstStyle/>
                    <a:p>
                      <a:pPr algn="r" fontAlgn="b"/>
                      <a:r>
                        <a:rPr lang="sv-SE" sz="1100" b="0" i="0" u="none" strike="noStrike">
                          <a:solidFill>
                            <a:srgbClr val="000000"/>
                          </a:solidFill>
                          <a:effectLst/>
                          <a:latin typeface="Calibri"/>
                        </a:rPr>
                        <a:t>2%</a:t>
                      </a:r>
                    </a:p>
                  </a:txBody>
                  <a:tcPr marL="9525" marR="9525" marT="9525" marB="0" anchor="b">
                    <a:solidFill>
                      <a:srgbClr val="92D050"/>
                    </a:solidFill>
                  </a:tcPr>
                </a:tc>
                <a:tc>
                  <a:txBody>
                    <a:bodyPr/>
                    <a:lstStyle/>
                    <a:p>
                      <a:pPr algn="r" fontAlgn="b"/>
                      <a:r>
                        <a:rPr lang="sv-SE" sz="1100" b="0" i="0" u="none" strike="noStrike">
                          <a:solidFill>
                            <a:srgbClr val="000000"/>
                          </a:solidFill>
                          <a:effectLst/>
                          <a:latin typeface="Calibri"/>
                        </a:rPr>
                        <a:t>0%</a:t>
                      </a:r>
                    </a:p>
                  </a:txBody>
                  <a:tcPr marL="9525" marR="9525" marT="9525" marB="0" anchor="b">
                    <a:solidFill>
                      <a:srgbClr val="92D050"/>
                    </a:solidFill>
                  </a:tcPr>
                </a:tc>
                <a:tc>
                  <a:txBody>
                    <a:bodyPr/>
                    <a:lstStyle/>
                    <a:p>
                      <a:pPr algn="r" fontAlgn="b"/>
                      <a:r>
                        <a:rPr lang="sv-SE" sz="1100" b="0" i="0" u="none" strike="noStrike">
                          <a:solidFill>
                            <a:srgbClr val="000000"/>
                          </a:solidFill>
                          <a:effectLst/>
                          <a:latin typeface="Calibri"/>
                        </a:rPr>
                        <a:t>0%</a:t>
                      </a:r>
                    </a:p>
                  </a:txBody>
                  <a:tcPr marL="9525" marR="9525" marT="9525" marB="0" anchor="b">
                    <a:solidFill>
                      <a:srgbClr val="92D050"/>
                    </a:solidFill>
                  </a:tcPr>
                </a:tc>
                <a:tc>
                  <a:txBody>
                    <a:bodyPr/>
                    <a:lstStyle/>
                    <a:p>
                      <a:pPr algn="r" fontAlgn="b"/>
                      <a:r>
                        <a:rPr lang="sv-SE" sz="1100" b="0" i="0" u="none" strike="noStrike">
                          <a:solidFill>
                            <a:srgbClr val="000000"/>
                          </a:solidFill>
                          <a:effectLst/>
                          <a:latin typeface="Calibri"/>
                        </a:rPr>
                        <a:t>1%</a:t>
                      </a:r>
                    </a:p>
                  </a:txBody>
                  <a:tcPr marL="9525" marR="9525" marT="9525" marB="0" anchor="b">
                    <a:solidFill>
                      <a:srgbClr val="92D050"/>
                    </a:solidFill>
                  </a:tcPr>
                </a:tc>
                <a:tc>
                  <a:txBody>
                    <a:bodyPr/>
                    <a:lstStyle/>
                    <a:p>
                      <a:pPr algn="r" fontAlgn="b"/>
                      <a:r>
                        <a:rPr lang="sv-SE" sz="1100" b="0" i="0" u="none" strike="noStrike">
                          <a:solidFill>
                            <a:srgbClr val="000000"/>
                          </a:solidFill>
                          <a:effectLst/>
                          <a:latin typeface="Calibri"/>
                        </a:rPr>
                        <a:t>0%</a:t>
                      </a:r>
                    </a:p>
                  </a:txBody>
                  <a:tcPr marL="9525" marR="9525" marT="9525" marB="0" anchor="b">
                    <a:solidFill>
                      <a:srgbClr val="92D050"/>
                    </a:solidFill>
                  </a:tcPr>
                </a:tc>
                <a:tc>
                  <a:txBody>
                    <a:bodyPr/>
                    <a:lstStyle/>
                    <a:p>
                      <a:pPr algn="r" fontAlgn="b"/>
                      <a:r>
                        <a:rPr lang="sv-SE" sz="1100" b="0" i="0" u="none" strike="noStrike">
                          <a:solidFill>
                            <a:srgbClr val="000000"/>
                          </a:solidFill>
                          <a:effectLst/>
                          <a:latin typeface="Calibri"/>
                        </a:rPr>
                        <a:t>3%</a:t>
                      </a:r>
                    </a:p>
                  </a:txBody>
                  <a:tcPr marL="9525" marR="9525" marT="9525" marB="0" anchor="b">
                    <a:solidFill>
                      <a:srgbClr val="92D050"/>
                    </a:solidFill>
                  </a:tcPr>
                </a:tc>
              </a:tr>
              <a:tr h="282493">
                <a:tc>
                  <a:txBody>
                    <a:bodyPr/>
                    <a:lstStyle/>
                    <a:p>
                      <a:pPr algn="l" fontAlgn="b"/>
                      <a:r>
                        <a:rPr lang="sv-SE" sz="1050" u="none" strike="noStrike" dirty="0">
                          <a:effectLst/>
                        </a:rPr>
                        <a:t>Sociala barn och ungdomsvården</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100" b="0" i="0" u="none" strike="noStrike">
                          <a:solidFill>
                            <a:srgbClr val="000000"/>
                          </a:solidFill>
                          <a:effectLst/>
                          <a:latin typeface="Calibri"/>
                        </a:rPr>
                        <a:t>11%</a:t>
                      </a:r>
                    </a:p>
                  </a:txBody>
                  <a:tcPr marL="9525" marR="9525" marT="9525" marB="0" anchor="b"/>
                </a:tc>
                <a:tc>
                  <a:txBody>
                    <a:bodyPr/>
                    <a:lstStyle/>
                    <a:p>
                      <a:pPr algn="r" fontAlgn="b"/>
                      <a:r>
                        <a:rPr lang="sv-SE" sz="1100" b="0" i="0" u="none" strike="noStrike" dirty="0">
                          <a:solidFill>
                            <a:srgbClr val="000000"/>
                          </a:solidFill>
                          <a:effectLst/>
                          <a:latin typeface="Calibri"/>
                        </a:rPr>
                        <a:t>6%</a:t>
                      </a:r>
                    </a:p>
                  </a:txBody>
                  <a:tcPr marL="9525" marR="9525" marT="9525" marB="0" anchor="b">
                    <a:noFill/>
                  </a:tcPr>
                </a:tc>
                <a:tc>
                  <a:txBody>
                    <a:bodyPr/>
                    <a:lstStyle/>
                    <a:p>
                      <a:pPr algn="r" fontAlgn="b"/>
                      <a:r>
                        <a:rPr lang="sv-SE" sz="1100" b="0" i="0" u="none" strike="noStrike">
                          <a:solidFill>
                            <a:srgbClr val="000000"/>
                          </a:solidFill>
                          <a:effectLst/>
                          <a:latin typeface="Calibri"/>
                        </a:rPr>
                        <a:t>4%</a:t>
                      </a:r>
                    </a:p>
                  </a:txBody>
                  <a:tcPr marL="9525" marR="9525" marT="9525" marB="0" anchor="b"/>
                </a:tc>
                <a:tc>
                  <a:txBody>
                    <a:bodyPr/>
                    <a:lstStyle/>
                    <a:p>
                      <a:pPr algn="r" fontAlgn="b"/>
                      <a:r>
                        <a:rPr lang="sv-SE" sz="1100" b="0" i="0" u="none" strike="noStrike">
                          <a:solidFill>
                            <a:srgbClr val="000000"/>
                          </a:solidFill>
                          <a:effectLst/>
                          <a:latin typeface="Calibri"/>
                        </a:rPr>
                        <a:t>3%</a:t>
                      </a:r>
                    </a:p>
                  </a:txBody>
                  <a:tcPr marL="9525" marR="9525" marT="9525" marB="0" anchor="b"/>
                </a:tc>
                <a:tc>
                  <a:txBody>
                    <a:bodyPr/>
                    <a:lstStyle/>
                    <a:p>
                      <a:pPr algn="r" fontAlgn="b"/>
                      <a:r>
                        <a:rPr lang="sv-SE" sz="1100" b="0" i="0" u="none" strike="noStrike">
                          <a:solidFill>
                            <a:srgbClr val="000000"/>
                          </a:solidFill>
                          <a:effectLst/>
                          <a:latin typeface="Calibri"/>
                        </a:rPr>
                        <a:t>3%</a:t>
                      </a:r>
                    </a:p>
                  </a:txBody>
                  <a:tcPr marL="9525" marR="9525" marT="9525" marB="0" anchor="b"/>
                </a:tc>
                <a:tc>
                  <a:txBody>
                    <a:bodyPr/>
                    <a:lstStyle/>
                    <a:p>
                      <a:pPr algn="r" fontAlgn="b"/>
                      <a:r>
                        <a:rPr lang="sv-SE" sz="1100" b="0" i="0" u="none" strike="noStrike">
                          <a:solidFill>
                            <a:srgbClr val="000000"/>
                          </a:solidFill>
                          <a:effectLst/>
                          <a:latin typeface="Calibri"/>
                        </a:rPr>
                        <a:t>3%</a:t>
                      </a:r>
                    </a:p>
                  </a:txBody>
                  <a:tcPr marL="9525" marR="9525" marT="9525" marB="0" anchor="b"/>
                </a:tc>
                <a:tc>
                  <a:txBody>
                    <a:bodyPr/>
                    <a:lstStyle/>
                    <a:p>
                      <a:pPr algn="r" fontAlgn="b"/>
                      <a:r>
                        <a:rPr lang="sv-SE" sz="1100" b="0" i="0" u="none" strike="noStrike">
                          <a:solidFill>
                            <a:srgbClr val="000000"/>
                          </a:solidFill>
                          <a:effectLst/>
                          <a:latin typeface="Calibri"/>
                        </a:rPr>
                        <a:t>15%</a:t>
                      </a:r>
                    </a:p>
                  </a:txBody>
                  <a:tcPr marL="9525" marR="9525" marT="9525" marB="0" anchor="b"/>
                </a:tc>
              </a:tr>
              <a:tr h="282493">
                <a:tc>
                  <a:txBody>
                    <a:bodyPr/>
                    <a:lstStyle/>
                    <a:p>
                      <a:pPr algn="l" fontAlgn="b"/>
                      <a:r>
                        <a:rPr lang="sv-SE" sz="1050" u="none" strike="noStrike">
                          <a:effectLst/>
                        </a:rPr>
                        <a:t>Missbruk och beroendevården</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100" b="0" i="0" u="none" strike="noStrike">
                          <a:solidFill>
                            <a:srgbClr val="000000"/>
                          </a:solidFill>
                          <a:effectLst/>
                          <a:latin typeface="Calibri"/>
                        </a:rPr>
                        <a:t>13%</a:t>
                      </a:r>
                    </a:p>
                  </a:txBody>
                  <a:tcPr marL="9525" marR="9525" marT="9525" marB="0" anchor="b"/>
                </a:tc>
                <a:tc>
                  <a:txBody>
                    <a:bodyPr/>
                    <a:lstStyle/>
                    <a:p>
                      <a:pPr algn="r" fontAlgn="b"/>
                      <a:r>
                        <a:rPr lang="sv-SE" sz="1100" b="0" i="0" u="none" strike="noStrike">
                          <a:solidFill>
                            <a:srgbClr val="000000"/>
                          </a:solidFill>
                          <a:effectLst/>
                          <a:latin typeface="Calibri"/>
                        </a:rPr>
                        <a:t>8%</a:t>
                      </a:r>
                    </a:p>
                  </a:txBody>
                  <a:tcPr marL="9525" marR="9525" marT="9525" marB="0" anchor="b"/>
                </a:tc>
                <a:tc>
                  <a:txBody>
                    <a:bodyPr/>
                    <a:lstStyle/>
                    <a:p>
                      <a:pPr algn="r" fontAlgn="b"/>
                      <a:r>
                        <a:rPr lang="sv-SE" sz="1100" b="0" i="0" u="none" strike="noStrike">
                          <a:solidFill>
                            <a:srgbClr val="000000"/>
                          </a:solidFill>
                          <a:effectLst/>
                          <a:latin typeface="Calibri"/>
                        </a:rPr>
                        <a:t>5%</a:t>
                      </a:r>
                    </a:p>
                  </a:txBody>
                  <a:tcPr marL="9525" marR="9525" marT="9525" marB="0" anchor="b"/>
                </a:tc>
                <a:tc>
                  <a:txBody>
                    <a:bodyPr/>
                    <a:lstStyle/>
                    <a:p>
                      <a:pPr algn="r" fontAlgn="b"/>
                      <a:r>
                        <a:rPr lang="sv-SE" sz="1100" b="0" i="0" u="none" strike="noStrike">
                          <a:solidFill>
                            <a:srgbClr val="000000"/>
                          </a:solidFill>
                          <a:effectLst/>
                          <a:latin typeface="Calibri"/>
                        </a:rPr>
                        <a:t>3%</a:t>
                      </a:r>
                    </a:p>
                  </a:txBody>
                  <a:tcPr marL="9525" marR="9525" marT="9525" marB="0" anchor="b"/>
                </a:tc>
                <a:tc>
                  <a:txBody>
                    <a:bodyPr/>
                    <a:lstStyle/>
                    <a:p>
                      <a:pPr algn="r" fontAlgn="b"/>
                      <a:r>
                        <a:rPr lang="sv-SE" sz="1100" b="0" i="0" u="none" strike="noStrike">
                          <a:solidFill>
                            <a:srgbClr val="000000"/>
                          </a:solidFill>
                          <a:effectLst/>
                          <a:latin typeface="Calibri"/>
                        </a:rPr>
                        <a:t>6%</a:t>
                      </a:r>
                    </a:p>
                  </a:txBody>
                  <a:tcPr marL="9525" marR="9525" marT="9525" marB="0" anchor="b"/>
                </a:tc>
                <a:tc>
                  <a:txBody>
                    <a:bodyPr/>
                    <a:lstStyle/>
                    <a:p>
                      <a:pPr algn="r" fontAlgn="b"/>
                      <a:r>
                        <a:rPr lang="sv-SE" sz="1100" b="0" i="0" u="none" strike="noStrike">
                          <a:solidFill>
                            <a:srgbClr val="000000"/>
                          </a:solidFill>
                          <a:effectLst/>
                          <a:latin typeface="Calibri"/>
                        </a:rPr>
                        <a:t>4%</a:t>
                      </a:r>
                    </a:p>
                  </a:txBody>
                  <a:tcPr marL="9525" marR="9525" marT="9525" marB="0" anchor="b"/>
                </a:tc>
                <a:tc>
                  <a:txBody>
                    <a:bodyPr/>
                    <a:lstStyle/>
                    <a:p>
                      <a:pPr algn="r" fontAlgn="b"/>
                      <a:r>
                        <a:rPr lang="sv-SE" sz="1100" b="0" i="0" u="none" strike="noStrike">
                          <a:solidFill>
                            <a:srgbClr val="000000"/>
                          </a:solidFill>
                          <a:effectLst/>
                          <a:latin typeface="Calibri"/>
                        </a:rPr>
                        <a:t>17%</a:t>
                      </a:r>
                    </a:p>
                  </a:txBody>
                  <a:tcPr marL="9525" marR="9525" marT="9525" marB="0" anchor="b"/>
                </a:tc>
              </a:tr>
              <a:tr h="282493">
                <a:tc>
                  <a:txBody>
                    <a:bodyPr/>
                    <a:lstStyle/>
                    <a:p>
                      <a:pPr algn="l" fontAlgn="b"/>
                      <a:r>
                        <a:rPr lang="sv-SE" sz="1050" u="none" strike="noStrike">
                          <a:effectLst/>
                        </a:rPr>
                        <a:t>Ekonomiskt bistånd</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100" b="0" i="0" u="none" strike="noStrike" dirty="0">
                          <a:solidFill>
                            <a:srgbClr val="000000"/>
                          </a:solidFill>
                          <a:effectLst/>
                          <a:latin typeface="Calibri"/>
                        </a:rPr>
                        <a:t>9%</a:t>
                      </a:r>
                    </a:p>
                  </a:txBody>
                  <a:tcPr marL="9525" marR="9525" marT="9525" marB="0" anchor="b"/>
                </a:tc>
                <a:tc>
                  <a:txBody>
                    <a:bodyPr/>
                    <a:lstStyle/>
                    <a:p>
                      <a:pPr algn="r" fontAlgn="b"/>
                      <a:r>
                        <a:rPr lang="sv-SE" sz="1100" b="0" i="0" u="none" strike="noStrike" dirty="0">
                          <a:solidFill>
                            <a:srgbClr val="000000"/>
                          </a:solidFill>
                          <a:effectLst/>
                          <a:latin typeface="Calibri"/>
                        </a:rPr>
                        <a:t>5%</a:t>
                      </a:r>
                    </a:p>
                  </a:txBody>
                  <a:tcPr marL="9525" marR="9525" marT="9525" marB="0" anchor="b">
                    <a:noFill/>
                  </a:tcPr>
                </a:tc>
                <a:tc>
                  <a:txBody>
                    <a:bodyPr/>
                    <a:lstStyle/>
                    <a:p>
                      <a:pPr algn="r" fontAlgn="b"/>
                      <a:r>
                        <a:rPr lang="sv-SE" sz="1100" b="0" i="0" u="none" strike="noStrike">
                          <a:solidFill>
                            <a:srgbClr val="000000"/>
                          </a:solidFill>
                          <a:effectLst/>
                          <a:latin typeface="Calibri"/>
                        </a:rPr>
                        <a:t>2%</a:t>
                      </a:r>
                    </a:p>
                  </a:txBody>
                  <a:tcPr marL="9525" marR="9525" marT="9525" marB="0" anchor="b"/>
                </a:tc>
                <a:tc>
                  <a:txBody>
                    <a:bodyPr/>
                    <a:lstStyle/>
                    <a:p>
                      <a:pPr algn="r" fontAlgn="b"/>
                      <a:r>
                        <a:rPr lang="sv-SE" sz="1100" b="0" i="0" u="none" strike="noStrike">
                          <a:solidFill>
                            <a:srgbClr val="000000"/>
                          </a:solidFill>
                          <a:effectLst/>
                          <a:latin typeface="Calibri"/>
                        </a:rPr>
                        <a:t>3%</a:t>
                      </a:r>
                    </a:p>
                  </a:txBody>
                  <a:tcPr marL="9525" marR="9525" marT="9525" marB="0" anchor="b"/>
                </a:tc>
                <a:tc>
                  <a:txBody>
                    <a:bodyPr/>
                    <a:lstStyle/>
                    <a:p>
                      <a:pPr algn="r" fontAlgn="b"/>
                      <a:r>
                        <a:rPr lang="sv-SE" sz="1100" b="0" i="0" u="none" strike="noStrike">
                          <a:solidFill>
                            <a:srgbClr val="000000"/>
                          </a:solidFill>
                          <a:effectLst/>
                          <a:latin typeface="Calibri"/>
                        </a:rPr>
                        <a:t>3%</a:t>
                      </a:r>
                    </a:p>
                  </a:txBody>
                  <a:tcPr marL="9525" marR="9525" marT="9525" marB="0" anchor="b"/>
                </a:tc>
                <a:tc>
                  <a:txBody>
                    <a:bodyPr/>
                    <a:lstStyle/>
                    <a:p>
                      <a:pPr algn="r" fontAlgn="b"/>
                      <a:r>
                        <a:rPr lang="sv-SE" sz="1100" b="0" i="0" u="none" strike="noStrike">
                          <a:solidFill>
                            <a:srgbClr val="000000"/>
                          </a:solidFill>
                          <a:effectLst/>
                          <a:latin typeface="Calibri"/>
                        </a:rPr>
                        <a:t>3%</a:t>
                      </a:r>
                    </a:p>
                  </a:txBody>
                  <a:tcPr marL="9525" marR="9525" marT="9525" marB="0" anchor="b"/>
                </a:tc>
                <a:tc>
                  <a:txBody>
                    <a:bodyPr/>
                    <a:lstStyle/>
                    <a:p>
                      <a:pPr algn="r" fontAlgn="b"/>
                      <a:r>
                        <a:rPr lang="sv-SE" sz="1100" b="0" i="0" u="none" strike="noStrike">
                          <a:solidFill>
                            <a:srgbClr val="000000"/>
                          </a:solidFill>
                          <a:effectLst/>
                          <a:latin typeface="Calibri"/>
                        </a:rPr>
                        <a:t>16%</a:t>
                      </a:r>
                    </a:p>
                  </a:txBody>
                  <a:tcPr marL="9525" marR="9525" marT="9525" marB="0" anchor="b"/>
                </a:tc>
              </a:tr>
              <a:tr h="282493">
                <a:tc>
                  <a:txBody>
                    <a:bodyPr/>
                    <a:lstStyle/>
                    <a:p>
                      <a:pPr algn="l" fontAlgn="b"/>
                      <a:r>
                        <a:rPr lang="sv-SE" sz="1050" u="none" strike="noStrike">
                          <a:effectLst/>
                        </a:rPr>
                        <a:t>Stöd till personer med funktionsnedsättning</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100" b="0" i="0" u="none" strike="noStrike" dirty="0">
                          <a:solidFill>
                            <a:srgbClr val="000000"/>
                          </a:solidFill>
                          <a:effectLst/>
                          <a:latin typeface="Calibri"/>
                        </a:rPr>
                        <a:t>6%</a:t>
                      </a:r>
                    </a:p>
                  </a:txBody>
                  <a:tcPr marL="9525" marR="9525" marT="9525" marB="0" anchor="b">
                    <a:solidFill>
                      <a:schemeClr val="bg1"/>
                    </a:solidFill>
                  </a:tcPr>
                </a:tc>
                <a:tc>
                  <a:txBody>
                    <a:bodyPr/>
                    <a:lstStyle/>
                    <a:p>
                      <a:pPr algn="r" fontAlgn="b"/>
                      <a:r>
                        <a:rPr lang="sv-SE" sz="1100" b="0" i="0" u="none" strike="noStrike">
                          <a:solidFill>
                            <a:srgbClr val="000000"/>
                          </a:solidFill>
                          <a:effectLst/>
                          <a:latin typeface="Calibri"/>
                        </a:rPr>
                        <a:t>4%</a:t>
                      </a:r>
                    </a:p>
                  </a:txBody>
                  <a:tcPr marL="9525" marR="9525" marT="9525" marB="0" anchor="b"/>
                </a:tc>
                <a:tc>
                  <a:txBody>
                    <a:bodyPr/>
                    <a:lstStyle/>
                    <a:p>
                      <a:pPr algn="r" fontAlgn="b"/>
                      <a:r>
                        <a:rPr lang="sv-SE" sz="1100" b="0" i="0" u="none" strike="noStrike">
                          <a:solidFill>
                            <a:srgbClr val="000000"/>
                          </a:solidFill>
                          <a:effectLst/>
                          <a:latin typeface="Calibri"/>
                        </a:rPr>
                        <a:t>1%</a:t>
                      </a:r>
                    </a:p>
                  </a:txBody>
                  <a:tcPr marL="9525" marR="9525" marT="9525" marB="0" anchor="b"/>
                </a:tc>
                <a:tc>
                  <a:txBody>
                    <a:bodyPr/>
                    <a:lstStyle/>
                    <a:p>
                      <a:pPr algn="r" fontAlgn="b"/>
                      <a:r>
                        <a:rPr lang="sv-SE" sz="1100" b="0" i="0" u="none" strike="noStrike">
                          <a:solidFill>
                            <a:srgbClr val="000000"/>
                          </a:solidFill>
                          <a:effectLst/>
                          <a:latin typeface="Calibri"/>
                        </a:rPr>
                        <a:t>3%</a:t>
                      </a:r>
                    </a:p>
                  </a:txBody>
                  <a:tcPr marL="9525" marR="9525" marT="9525" marB="0" anchor="b"/>
                </a:tc>
                <a:tc>
                  <a:txBody>
                    <a:bodyPr/>
                    <a:lstStyle/>
                    <a:p>
                      <a:pPr algn="r" fontAlgn="b"/>
                      <a:r>
                        <a:rPr lang="sv-SE" sz="1100" b="0" i="0" u="none" strike="noStrike">
                          <a:solidFill>
                            <a:srgbClr val="000000"/>
                          </a:solidFill>
                          <a:effectLst/>
                          <a:latin typeface="Calibri"/>
                        </a:rPr>
                        <a:t>3%</a:t>
                      </a:r>
                    </a:p>
                  </a:txBody>
                  <a:tcPr marL="9525" marR="9525" marT="9525" marB="0" anchor="b"/>
                </a:tc>
                <a:tc>
                  <a:txBody>
                    <a:bodyPr/>
                    <a:lstStyle/>
                    <a:p>
                      <a:pPr algn="r" fontAlgn="b"/>
                      <a:r>
                        <a:rPr lang="sv-SE" sz="1100" b="0" i="0" u="none" strike="noStrike">
                          <a:solidFill>
                            <a:srgbClr val="000000"/>
                          </a:solidFill>
                          <a:effectLst/>
                          <a:latin typeface="Calibri"/>
                        </a:rPr>
                        <a:t>4%</a:t>
                      </a:r>
                    </a:p>
                  </a:txBody>
                  <a:tcPr marL="9525" marR="9525" marT="9525" marB="0" anchor="b"/>
                </a:tc>
                <a:tc>
                  <a:txBody>
                    <a:bodyPr/>
                    <a:lstStyle/>
                    <a:p>
                      <a:pPr algn="r" fontAlgn="b"/>
                      <a:r>
                        <a:rPr lang="sv-SE" sz="1100" b="0" i="0" u="none" strike="noStrike">
                          <a:solidFill>
                            <a:srgbClr val="000000"/>
                          </a:solidFill>
                          <a:effectLst/>
                          <a:latin typeface="Calibri"/>
                        </a:rPr>
                        <a:t>11%</a:t>
                      </a:r>
                    </a:p>
                  </a:txBody>
                  <a:tcPr marL="9525" marR="9525" marT="9525" marB="0" anchor="b"/>
                </a:tc>
              </a:tr>
              <a:tr h="282493">
                <a:tc>
                  <a:txBody>
                    <a:bodyPr/>
                    <a:lstStyle/>
                    <a:p>
                      <a:pPr algn="l" fontAlgn="b"/>
                      <a:r>
                        <a:rPr lang="sv-SE" sz="1050" u="none" strike="noStrike" dirty="0">
                          <a:effectLst/>
                        </a:rPr>
                        <a:t>Hemlöshet</a:t>
                      </a:r>
                      <a:endParaRPr lang="sv-SE" sz="1050" b="0" i="0" u="none" strike="noStrike" dirty="0">
                        <a:solidFill>
                          <a:srgbClr val="000000"/>
                        </a:solidFill>
                        <a:effectLst/>
                        <a:latin typeface="Calibri"/>
                      </a:endParaRPr>
                    </a:p>
                  </a:txBody>
                  <a:tcPr marL="6959" marR="6959" marT="6959" marB="0" anchor="b"/>
                </a:tc>
                <a:tc>
                  <a:txBody>
                    <a:bodyPr/>
                    <a:lstStyle/>
                    <a:p>
                      <a:pPr algn="r" fontAlgn="b"/>
                      <a:r>
                        <a:rPr lang="sv-SE" sz="1100" b="0" i="0" u="none" strike="noStrike" dirty="0">
                          <a:solidFill>
                            <a:srgbClr val="000000"/>
                          </a:solidFill>
                          <a:effectLst/>
                          <a:latin typeface="Calibri"/>
                        </a:rPr>
                        <a:t>19%</a:t>
                      </a:r>
                    </a:p>
                  </a:txBody>
                  <a:tcPr marL="9525" marR="9525" marT="9525" marB="0" anchor="b">
                    <a:solidFill>
                      <a:schemeClr val="bg1"/>
                    </a:solidFill>
                  </a:tcPr>
                </a:tc>
                <a:tc>
                  <a:txBody>
                    <a:bodyPr/>
                    <a:lstStyle/>
                    <a:p>
                      <a:pPr algn="r" fontAlgn="b"/>
                      <a:r>
                        <a:rPr lang="sv-SE" sz="1100" b="0" i="0" u="none" strike="noStrike">
                          <a:solidFill>
                            <a:srgbClr val="000000"/>
                          </a:solidFill>
                          <a:effectLst/>
                          <a:latin typeface="Calibri"/>
                        </a:rPr>
                        <a:t>16%</a:t>
                      </a:r>
                    </a:p>
                  </a:txBody>
                  <a:tcPr marL="9525" marR="9525" marT="9525" marB="0" anchor="b">
                    <a:solidFill>
                      <a:srgbClr val="FF0000"/>
                    </a:solidFill>
                  </a:tcPr>
                </a:tc>
                <a:tc>
                  <a:txBody>
                    <a:bodyPr/>
                    <a:lstStyle/>
                    <a:p>
                      <a:pPr algn="r" fontAlgn="b"/>
                      <a:r>
                        <a:rPr lang="sv-SE" sz="1100" b="0" i="0" u="none" strike="noStrike" dirty="0">
                          <a:solidFill>
                            <a:srgbClr val="000000"/>
                          </a:solidFill>
                          <a:effectLst/>
                          <a:latin typeface="Calibri"/>
                        </a:rPr>
                        <a:t>11%</a:t>
                      </a:r>
                    </a:p>
                  </a:txBody>
                  <a:tcPr marL="9525" marR="9525" marT="9525" marB="0" anchor="b">
                    <a:solidFill>
                      <a:schemeClr val="bg1"/>
                    </a:solidFill>
                  </a:tcPr>
                </a:tc>
                <a:tc>
                  <a:txBody>
                    <a:bodyPr/>
                    <a:lstStyle/>
                    <a:p>
                      <a:pPr algn="r" fontAlgn="b"/>
                      <a:r>
                        <a:rPr lang="sv-SE" sz="1100" b="0" i="0" u="none" strike="noStrike" dirty="0">
                          <a:solidFill>
                            <a:srgbClr val="000000"/>
                          </a:solidFill>
                          <a:effectLst/>
                          <a:latin typeface="Calibri"/>
                        </a:rPr>
                        <a:t>13%</a:t>
                      </a:r>
                    </a:p>
                  </a:txBody>
                  <a:tcPr marL="9525" marR="9525" marT="9525" marB="0" anchor="b">
                    <a:solidFill>
                      <a:schemeClr val="bg1"/>
                    </a:solidFill>
                  </a:tcPr>
                </a:tc>
                <a:tc>
                  <a:txBody>
                    <a:bodyPr/>
                    <a:lstStyle/>
                    <a:p>
                      <a:pPr algn="r" fontAlgn="b"/>
                      <a:r>
                        <a:rPr lang="sv-SE" sz="1100" b="0" i="0" u="none" strike="noStrike">
                          <a:solidFill>
                            <a:srgbClr val="000000"/>
                          </a:solidFill>
                          <a:effectLst/>
                          <a:latin typeface="Calibri"/>
                        </a:rPr>
                        <a:t>14%</a:t>
                      </a:r>
                    </a:p>
                  </a:txBody>
                  <a:tcPr marL="9525" marR="9525" marT="9525" marB="0" anchor="b">
                    <a:solidFill>
                      <a:srgbClr val="FF0000"/>
                    </a:solidFill>
                  </a:tcPr>
                </a:tc>
                <a:tc>
                  <a:txBody>
                    <a:bodyPr/>
                    <a:lstStyle/>
                    <a:p>
                      <a:pPr algn="r" fontAlgn="b"/>
                      <a:r>
                        <a:rPr lang="sv-SE" sz="1100" b="0" i="0" u="none" strike="noStrike">
                          <a:solidFill>
                            <a:srgbClr val="000000"/>
                          </a:solidFill>
                          <a:effectLst/>
                          <a:latin typeface="Calibri"/>
                        </a:rPr>
                        <a:t>13%</a:t>
                      </a:r>
                    </a:p>
                  </a:txBody>
                  <a:tcPr marL="9525" marR="9525" marT="9525" marB="0" anchor="b">
                    <a:solidFill>
                      <a:srgbClr val="FF0000"/>
                    </a:solidFill>
                  </a:tcPr>
                </a:tc>
                <a:tc>
                  <a:txBody>
                    <a:bodyPr/>
                    <a:lstStyle/>
                    <a:p>
                      <a:pPr algn="r" fontAlgn="b"/>
                      <a:r>
                        <a:rPr lang="sv-SE" sz="1100" b="0" i="0" u="none" strike="noStrike" dirty="0">
                          <a:solidFill>
                            <a:srgbClr val="000000"/>
                          </a:solidFill>
                          <a:effectLst/>
                          <a:latin typeface="Calibri"/>
                        </a:rPr>
                        <a:t>24%</a:t>
                      </a:r>
                    </a:p>
                  </a:txBody>
                  <a:tcPr marL="9525" marR="9525" marT="9525" marB="0" anchor="b">
                    <a:solidFill>
                      <a:srgbClr val="FF0000"/>
                    </a:solidFill>
                  </a:tcPr>
                </a:tc>
              </a:tr>
              <a:tr h="282493">
                <a:tc>
                  <a:txBody>
                    <a:bodyPr/>
                    <a:lstStyle/>
                    <a:p>
                      <a:pPr algn="l" fontAlgn="b"/>
                      <a:r>
                        <a:rPr lang="sv-SE" sz="1050" u="none" strike="noStrike">
                          <a:effectLst/>
                        </a:rPr>
                        <a:t>Stöd till brottsoffer</a:t>
                      </a:r>
                      <a:endParaRPr lang="sv-SE" sz="1050" b="0" i="0" u="none" strike="noStrike">
                        <a:solidFill>
                          <a:srgbClr val="000000"/>
                        </a:solidFill>
                        <a:effectLst/>
                        <a:latin typeface="Calibri"/>
                      </a:endParaRPr>
                    </a:p>
                  </a:txBody>
                  <a:tcPr marL="6959" marR="6959" marT="6959" marB="0" anchor="b"/>
                </a:tc>
                <a:tc>
                  <a:txBody>
                    <a:bodyPr/>
                    <a:lstStyle/>
                    <a:p>
                      <a:pPr algn="r" fontAlgn="b"/>
                      <a:r>
                        <a:rPr lang="sv-SE" sz="1100" b="0" i="0" u="none" strike="noStrike" dirty="0">
                          <a:solidFill>
                            <a:srgbClr val="000000"/>
                          </a:solidFill>
                          <a:effectLst/>
                          <a:latin typeface="Calibri"/>
                        </a:rPr>
                        <a:t>21%</a:t>
                      </a:r>
                    </a:p>
                  </a:txBody>
                  <a:tcPr marL="9525" marR="9525" marT="9525" marB="0" anchor="b">
                    <a:solidFill>
                      <a:srgbClr val="FF0000"/>
                    </a:solidFill>
                  </a:tcPr>
                </a:tc>
                <a:tc>
                  <a:txBody>
                    <a:bodyPr/>
                    <a:lstStyle/>
                    <a:p>
                      <a:pPr algn="r" fontAlgn="b"/>
                      <a:r>
                        <a:rPr lang="sv-SE" sz="1100" b="0" i="0" u="none" strike="noStrike" dirty="0">
                          <a:solidFill>
                            <a:srgbClr val="000000"/>
                          </a:solidFill>
                          <a:effectLst/>
                          <a:latin typeface="Calibri"/>
                        </a:rPr>
                        <a:t>16%</a:t>
                      </a:r>
                    </a:p>
                  </a:txBody>
                  <a:tcPr marL="9525" marR="9525" marT="9525" marB="0" anchor="b">
                    <a:solidFill>
                      <a:srgbClr val="FF0000"/>
                    </a:solidFill>
                  </a:tcPr>
                </a:tc>
                <a:tc>
                  <a:txBody>
                    <a:bodyPr/>
                    <a:lstStyle/>
                    <a:p>
                      <a:pPr algn="r" fontAlgn="b"/>
                      <a:r>
                        <a:rPr lang="sv-SE" sz="1100" b="0" i="0" u="none" strike="noStrike" dirty="0">
                          <a:solidFill>
                            <a:srgbClr val="000000"/>
                          </a:solidFill>
                          <a:effectLst/>
                          <a:latin typeface="Calibri"/>
                        </a:rPr>
                        <a:t>12%</a:t>
                      </a:r>
                    </a:p>
                  </a:txBody>
                  <a:tcPr marL="9525" marR="9525" marT="9525" marB="0" anchor="b">
                    <a:solidFill>
                      <a:srgbClr val="FF0000"/>
                    </a:solidFill>
                  </a:tcPr>
                </a:tc>
                <a:tc>
                  <a:txBody>
                    <a:bodyPr/>
                    <a:lstStyle/>
                    <a:p>
                      <a:pPr algn="r" fontAlgn="b"/>
                      <a:r>
                        <a:rPr lang="sv-SE" sz="1100" b="0" i="0" u="none" strike="noStrike" dirty="0">
                          <a:solidFill>
                            <a:srgbClr val="000000"/>
                          </a:solidFill>
                          <a:effectLst/>
                          <a:latin typeface="Calibri"/>
                        </a:rPr>
                        <a:t>14%</a:t>
                      </a:r>
                    </a:p>
                  </a:txBody>
                  <a:tcPr marL="9525" marR="9525" marT="9525" marB="0" anchor="b">
                    <a:solidFill>
                      <a:srgbClr val="FF0000"/>
                    </a:solidFill>
                  </a:tcPr>
                </a:tc>
                <a:tc>
                  <a:txBody>
                    <a:bodyPr/>
                    <a:lstStyle/>
                    <a:p>
                      <a:pPr algn="r" fontAlgn="b"/>
                      <a:r>
                        <a:rPr lang="sv-SE" sz="1100" b="0" i="0" u="none" strike="noStrike">
                          <a:solidFill>
                            <a:srgbClr val="000000"/>
                          </a:solidFill>
                          <a:effectLst/>
                          <a:latin typeface="Calibri"/>
                        </a:rPr>
                        <a:t>14%</a:t>
                      </a:r>
                    </a:p>
                  </a:txBody>
                  <a:tcPr marL="9525" marR="9525" marT="9525" marB="0" anchor="b"/>
                </a:tc>
                <a:tc>
                  <a:txBody>
                    <a:bodyPr/>
                    <a:lstStyle/>
                    <a:p>
                      <a:pPr algn="r" fontAlgn="b"/>
                      <a:r>
                        <a:rPr lang="sv-SE" sz="1100" b="0" i="0" u="none" strike="noStrike">
                          <a:solidFill>
                            <a:srgbClr val="000000"/>
                          </a:solidFill>
                          <a:effectLst/>
                          <a:latin typeface="Calibri"/>
                        </a:rPr>
                        <a:t>12%</a:t>
                      </a:r>
                    </a:p>
                  </a:txBody>
                  <a:tcPr marL="9525" marR="9525" marT="9525" marB="0" anchor="b"/>
                </a:tc>
                <a:tc>
                  <a:txBody>
                    <a:bodyPr/>
                    <a:lstStyle/>
                    <a:p>
                      <a:pPr algn="r" fontAlgn="b"/>
                      <a:r>
                        <a:rPr lang="sv-SE" sz="1100" b="0" i="0" u="none" strike="noStrike" dirty="0">
                          <a:solidFill>
                            <a:srgbClr val="000000"/>
                          </a:solidFill>
                          <a:effectLst/>
                          <a:latin typeface="Calibri"/>
                        </a:rPr>
                        <a:t>21%</a:t>
                      </a:r>
                    </a:p>
                  </a:txBody>
                  <a:tcPr marL="9525" marR="9525" marT="9525" marB="0" anchor="b"/>
                </a:tc>
              </a:tr>
            </a:tbl>
          </a:graphicData>
        </a:graphic>
      </p:graphicFrame>
    </p:spTree>
    <p:extLst>
      <p:ext uri="{BB962C8B-B14F-4D97-AF65-F5344CB8AC3E}">
        <p14:creationId xmlns:p14="http://schemas.microsoft.com/office/powerpoint/2010/main" val="2430687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nSpc>
                <a:spcPct val="150000"/>
              </a:lnSpc>
              <a:spcBef>
                <a:spcPts val="1200"/>
              </a:spcBef>
              <a:spcAft>
                <a:spcPts val="600"/>
              </a:spcAft>
            </a:pPr>
            <a:r>
              <a:rPr lang="sv-SE" sz="3100" dirty="0" smtClean="0"/>
              <a:t>Tematisering kommentarer</a:t>
            </a:r>
            <a:br>
              <a:rPr lang="sv-SE" sz="3100" dirty="0" smtClean="0"/>
            </a:br>
            <a:r>
              <a:rPr lang="sv-SE" sz="2200" dirty="0" smtClean="0"/>
              <a:t>”</a:t>
            </a:r>
            <a:r>
              <a:rPr lang="sv-SE" sz="2200" i="1" dirty="0" smtClean="0">
                <a:latin typeface="+mn-lt"/>
              </a:rPr>
              <a:t>Beskriv </a:t>
            </a:r>
            <a:r>
              <a:rPr lang="sv-SE" sz="2200" i="1" dirty="0">
                <a:latin typeface="+mn-lt"/>
              </a:rPr>
              <a:t>gärna hur ni använder </a:t>
            </a:r>
            <a:r>
              <a:rPr lang="sv-SE" sz="2200" i="1" dirty="0" smtClean="0">
                <a:latin typeface="+mn-lt"/>
              </a:rPr>
              <a:t>Öppna jämförelser.”</a:t>
            </a:r>
            <a:endParaRPr lang="sv-SE" sz="2200" i="1" dirty="0">
              <a:latin typeface="+mn-lt"/>
            </a:endParaRPr>
          </a:p>
        </p:txBody>
      </p:sp>
      <p:sp>
        <p:nvSpPr>
          <p:cNvPr id="3" name="Platshållare för innehåll 2"/>
          <p:cNvSpPr>
            <a:spLocks noGrp="1"/>
          </p:cNvSpPr>
          <p:nvPr>
            <p:ph idx="1"/>
          </p:nvPr>
        </p:nvSpPr>
        <p:spPr/>
        <p:txBody>
          <a:bodyPr>
            <a:normAutofit fontScale="92500" lnSpcReduction="10000"/>
          </a:bodyPr>
          <a:lstStyle/>
          <a:p>
            <a:r>
              <a:rPr lang="sv-SE" dirty="0" smtClean="0"/>
              <a:t>Resultat vävs in i kvalitetsrapporter, verksamhetsberättelser, försöker hitta kopplingar från ÖJ till egna verksamhetsmål</a:t>
            </a:r>
          </a:p>
          <a:p>
            <a:pPr lvl="1">
              <a:spcAft>
                <a:spcPts val="600"/>
              </a:spcAft>
            </a:pPr>
            <a:r>
              <a:rPr lang="sv-SE" sz="2400" i="1" dirty="0" smtClean="0"/>
              <a:t>”Förvaltningen har tagit fram mål och </a:t>
            </a:r>
            <a:r>
              <a:rPr lang="sv-SE" sz="2400" i="1" dirty="0" err="1" smtClean="0"/>
              <a:t>styrtal</a:t>
            </a:r>
            <a:r>
              <a:rPr lang="sv-SE" sz="2400" i="1" dirty="0" smtClean="0"/>
              <a:t> som är kopplade till Öppna jämförelser.”</a:t>
            </a:r>
          </a:p>
          <a:p>
            <a:pPr lvl="1">
              <a:spcAft>
                <a:spcPts val="600"/>
              </a:spcAft>
            </a:pPr>
            <a:r>
              <a:rPr lang="sv-SE" sz="2400" i="1" dirty="0" smtClean="0"/>
              <a:t>”Resultatet har nyttjats som ett underlag vid arbetet med systematiska kvalitetsarbetet, vi är alldeles i början och kommer att utveckla detta nyttjandet ytterligare”</a:t>
            </a:r>
          </a:p>
          <a:p>
            <a:pPr lvl="1">
              <a:spcAft>
                <a:spcPts val="600"/>
              </a:spcAft>
            </a:pPr>
            <a:r>
              <a:rPr lang="sv-SE" sz="2400" i="1" dirty="0" smtClean="0"/>
              <a:t>”Årliga </a:t>
            </a:r>
            <a:r>
              <a:rPr lang="sv-SE" sz="2400" i="1" dirty="0"/>
              <a:t>analyser som utgör en grund för vår kvalitetsrapport till nämnden. Utifrån denna görs en plan för kvalitetsåtgärder kommande år</a:t>
            </a:r>
            <a:r>
              <a:rPr lang="sv-SE" sz="2400" i="1" dirty="0" smtClean="0"/>
              <a:t>.”</a:t>
            </a:r>
            <a:endParaRPr lang="sv-SE" sz="2400" i="1" dirty="0"/>
          </a:p>
        </p:txBody>
      </p:sp>
    </p:spTree>
    <p:extLst>
      <p:ext uri="{BB962C8B-B14F-4D97-AF65-F5344CB8AC3E}">
        <p14:creationId xmlns:p14="http://schemas.microsoft.com/office/powerpoint/2010/main" val="38468962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Tematisering kommentarer</a:t>
            </a:r>
            <a:endParaRPr lang="sv-SE" dirty="0"/>
          </a:p>
        </p:txBody>
      </p:sp>
      <p:sp>
        <p:nvSpPr>
          <p:cNvPr id="3" name="Platshållare för innehåll 2"/>
          <p:cNvSpPr>
            <a:spLocks noGrp="1"/>
          </p:cNvSpPr>
          <p:nvPr>
            <p:ph idx="1"/>
          </p:nvPr>
        </p:nvSpPr>
        <p:spPr/>
        <p:txBody>
          <a:bodyPr>
            <a:normAutofit fontScale="85000" lnSpcReduction="20000"/>
          </a:bodyPr>
          <a:lstStyle/>
          <a:p>
            <a:r>
              <a:rPr lang="sv-SE" dirty="0" smtClean="0"/>
              <a:t>Inlämning</a:t>
            </a:r>
          </a:p>
          <a:p>
            <a:pPr lvl="1"/>
            <a:r>
              <a:rPr lang="sv-SE" sz="2000" i="1" dirty="0" smtClean="0"/>
              <a:t>”Det </a:t>
            </a:r>
            <a:r>
              <a:rPr lang="sv-SE" sz="2000" i="1" dirty="0"/>
              <a:t>gångna året har ett intensivt arbete pågått med att förbättra stödet till kvinnor som utsätts för våld och barn som bevittnar våld trots att detta inte avspeglar sig i ÖJ för </a:t>
            </a:r>
            <a:r>
              <a:rPr lang="sv-SE" sz="2000" i="1" dirty="0" smtClean="0"/>
              <a:t>vår kommuns del</a:t>
            </a:r>
            <a:r>
              <a:rPr lang="sv-SE" sz="2000" i="1" dirty="0"/>
              <a:t>. Orsaken till detta kan jag inte ange då jag inte känner till varför vi inte tycks ha besvarat enkäten i </a:t>
            </a:r>
            <a:r>
              <a:rPr lang="sv-SE" sz="2000" i="1" dirty="0" smtClean="0"/>
              <a:t>detta område.”</a:t>
            </a:r>
          </a:p>
          <a:p>
            <a:pPr lvl="1"/>
            <a:r>
              <a:rPr lang="sv-SE" sz="2000" i="1" dirty="0" smtClean="0"/>
              <a:t>”Kan </a:t>
            </a:r>
            <a:r>
              <a:rPr lang="sv-SE" sz="2000" i="1" dirty="0"/>
              <a:t>vara användbar i kommunikation med politiker och som underlag för verksamhetsutveckling men det förutsätter att "rätt person" hos oss besvarar enkäten, men det är ett inre kommunikationsproblem som inte Socialstyreslen behöver ta ansvarför. </a:t>
            </a:r>
            <a:r>
              <a:rPr lang="sv-SE" sz="2000" i="1" dirty="0" smtClean="0"/>
              <a:t>Vi </a:t>
            </a:r>
            <a:r>
              <a:rPr lang="sv-SE" sz="2000" i="1" dirty="0"/>
              <a:t>kommer att skärpa oss framöver</a:t>
            </a:r>
            <a:r>
              <a:rPr lang="sv-SE" sz="2000" i="1" dirty="0" smtClean="0"/>
              <a:t>.”</a:t>
            </a:r>
          </a:p>
          <a:p>
            <a:pPr lvl="1"/>
            <a:r>
              <a:rPr lang="sv-SE" sz="2000" i="1" dirty="0"/>
              <a:t>” En oro finns att kommunerna vill ha bra siffror snarare än att man svarar ärligt och/eller att man som vanligt uppfattar frågan olika och jämför därför olika saker och då försvinner naturligtvis tillförlitligheten i </a:t>
            </a:r>
            <a:r>
              <a:rPr lang="sv-SE" sz="2000" i="1" dirty="0" smtClean="0"/>
              <a:t>jämförelserna”</a:t>
            </a:r>
            <a:endParaRPr lang="sv-SE" sz="2000" i="1" dirty="0"/>
          </a:p>
          <a:p>
            <a:pPr lvl="1"/>
            <a:endParaRPr lang="sv-SE" dirty="0" smtClean="0"/>
          </a:p>
          <a:p>
            <a:pPr lvl="1"/>
            <a:endParaRPr lang="sv-SE" dirty="0" smtClean="0"/>
          </a:p>
          <a:p>
            <a:pPr lvl="1"/>
            <a:endParaRPr lang="sv-SE" dirty="0"/>
          </a:p>
        </p:txBody>
      </p:sp>
    </p:spTree>
    <p:extLst>
      <p:ext uri="{BB962C8B-B14F-4D97-AF65-F5344CB8AC3E}">
        <p14:creationId xmlns:p14="http://schemas.microsoft.com/office/powerpoint/2010/main" val="246798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Uppdraget</a:t>
            </a:r>
            <a:endParaRPr lang="sv-SE" dirty="0"/>
          </a:p>
        </p:txBody>
      </p:sp>
      <p:sp>
        <p:nvSpPr>
          <p:cNvPr id="3" name="Platshållare för innehåll 2"/>
          <p:cNvSpPr>
            <a:spLocks noGrp="1"/>
          </p:cNvSpPr>
          <p:nvPr>
            <p:ph idx="1"/>
          </p:nvPr>
        </p:nvSpPr>
        <p:spPr/>
        <p:txBody>
          <a:bodyPr>
            <a:normAutofit fontScale="92500" lnSpcReduction="10000"/>
          </a:bodyPr>
          <a:lstStyle/>
          <a:p>
            <a:pPr lvl="0"/>
            <a:r>
              <a:rPr lang="sv-SE" sz="2400" i="1" dirty="0"/>
              <a:t>Vad tycker förvaltningsledningen om värdet av ÖJ och användbarheten av ÖJ som en del av deras ledning och styrning?</a:t>
            </a:r>
          </a:p>
          <a:p>
            <a:pPr lvl="0"/>
            <a:r>
              <a:rPr lang="sv-SE" sz="2400" i="1" dirty="0"/>
              <a:t>Finns en eller flera av indikatorerna med i den ansvariga nämndens styrning och uppföljning?</a:t>
            </a:r>
          </a:p>
          <a:p>
            <a:pPr lvl="0"/>
            <a:r>
              <a:rPr lang="sv-SE" sz="2400" i="1" dirty="0"/>
              <a:t>Används resultatet till förbättring? Används resultat på annat sätt?</a:t>
            </a:r>
          </a:p>
          <a:p>
            <a:pPr lvl="0"/>
            <a:r>
              <a:rPr lang="sv-SE" sz="2400" i="1" dirty="0"/>
              <a:t>Fånga in utvecklingsområden för att öka användningen av </a:t>
            </a:r>
            <a:r>
              <a:rPr lang="sv-SE" sz="2400" i="1" dirty="0" smtClean="0"/>
              <a:t>Öppna jämförelser</a:t>
            </a:r>
          </a:p>
          <a:p>
            <a:pPr lvl="0"/>
            <a:r>
              <a:rPr lang="sv-SE" sz="2400" dirty="0" smtClean="0"/>
              <a:t>Uppdragets omfattning motsvarande 20 % under 3,5 månader</a:t>
            </a:r>
            <a:endParaRPr lang="sv-SE" sz="2400" dirty="0"/>
          </a:p>
          <a:p>
            <a:pPr marL="0" indent="0">
              <a:buNone/>
            </a:pPr>
            <a:endParaRPr lang="sv-SE" dirty="0"/>
          </a:p>
        </p:txBody>
      </p:sp>
    </p:spTree>
    <p:extLst>
      <p:ext uri="{BB962C8B-B14F-4D97-AF65-F5344CB8AC3E}">
        <p14:creationId xmlns:p14="http://schemas.microsoft.com/office/powerpoint/2010/main" val="2329933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Tematisering kommentarer</a:t>
            </a:r>
          </a:p>
        </p:txBody>
      </p:sp>
      <p:sp>
        <p:nvSpPr>
          <p:cNvPr id="3" name="Platshållare för innehåll 2"/>
          <p:cNvSpPr>
            <a:spLocks noGrp="1"/>
          </p:cNvSpPr>
          <p:nvPr>
            <p:ph idx="1"/>
          </p:nvPr>
        </p:nvSpPr>
        <p:spPr/>
        <p:txBody>
          <a:bodyPr>
            <a:normAutofit fontScale="92500" lnSpcReduction="10000"/>
          </a:bodyPr>
          <a:lstStyle/>
          <a:p>
            <a:r>
              <a:rPr lang="sv-SE" dirty="0" smtClean="0"/>
              <a:t>Förändringar i jämförelserna</a:t>
            </a:r>
          </a:p>
          <a:p>
            <a:pPr lvl="1"/>
            <a:r>
              <a:rPr lang="sv-SE" sz="2400" i="1" dirty="0" smtClean="0"/>
              <a:t>”För </a:t>
            </a:r>
            <a:r>
              <a:rPr lang="sv-SE" sz="2400" i="1" dirty="0"/>
              <a:t>att kunna göra jämförelser måste underlaget vara någotsånär intakt. Upplevelsen är att det ändras vilket medför att det är svårt att jämföra de egna siffrorna från år till år</a:t>
            </a:r>
            <a:r>
              <a:rPr lang="sv-SE" sz="2400" i="1" dirty="0" smtClean="0"/>
              <a:t>.”</a:t>
            </a:r>
          </a:p>
          <a:p>
            <a:pPr lvl="1"/>
            <a:r>
              <a:rPr lang="sv-SE" sz="2400" i="1" dirty="0" smtClean="0"/>
              <a:t>”På </a:t>
            </a:r>
            <a:r>
              <a:rPr lang="sv-SE" sz="2400" i="1" dirty="0"/>
              <a:t>olika vis men framför allt </a:t>
            </a:r>
            <a:r>
              <a:rPr lang="sv-SE" sz="2400" i="1" dirty="0" smtClean="0"/>
              <a:t>använt </a:t>
            </a:r>
            <a:r>
              <a:rPr lang="sv-SE" sz="2400" i="1" dirty="0"/>
              <a:t>oss av nationella brukarundersökningen, där politiken satt effektmål utifrån målsättningen att öka NKI inom relevanta områden. </a:t>
            </a:r>
            <a:r>
              <a:rPr lang="sv-SE" sz="2400" i="1" dirty="0" smtClean="0"/>
              <a:t>Detta </a:t>
            </a:r>
            <a:r>
              <a:rPr lang="sv-SE" sz="2400" i="1" dirty="0"/>
              <a:t>blev helt omkullkastat då </a:t>
            </a:r>
            <a:r>
              <a:rPr lang="sv-SE" sz="2400" i="1" dirty="0" smtClean="0"/>
              <a:t>Socialstyrelsen </a:t>
            </a:r>
            <a:r>
              <a:rPr lang="sv-SE" sz="2400" i="1" dirty="0"/>
              <a:t>valde en annan redovisningsmetod</a:t>
            </a:r>
            <a:r>
              <a:rPr lang="sv-SE" sz="2400" i="1" dirty="0" smtClean="0"/>
              <a:t>.”</a:t>
            </a:r>
          </a:p>
          <a:p>
            <a:pPr lvl="1"/>
            <a:endParaRPr lang="sv-SE" dirty="0"/>
          </a:p>
        </p:txBody>
      </p:sp>
    </p:spTree>
    <p:extLst>
      <p:ext uri="{BB962C8B-B14F-4D97-AF65-F5344CB8AC3E}">
        <p14:creationId xmlns:p14="http://schemas.microsoft.com/office/powerpoint/2010/main" val="3586644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Tematisering kommentarer</a:t>
            </a:r>
          </a:p>
        </p:txBody>
      </p:sp>
      <p:sp>
        <p:nvSpPr>
          <p:cNvPr id="3" name="Platshållare för innehåll 2"/>
          <p:cNvSpPr>
            <a:spLocks noGrp="1"/>
          </p:cNvSpPr>
          <p:nvPr>
            <p:ph idx="1"/>
          </p:nvPr>
        </p:nvSpPr>
        <p:spPr/>
        <p:txBody>
          <a:bodyPr/>
          <a:lstStyle/>
          <a:p>
            <a:r>
              <a:rPr lang="sv-SE" dirty="0" smtClean="0"/>
              <a:t>ÖJ är ett utvecklingsområde = ”dåligt samvete”</a:t>
            </a:r>
          </a:p>
          <a:p>
            <a:pPr lvl="1"/>
            <a:r>
              <a:rPr lang="sv-SE" sz="2400" i="1" dirty="0" smtClean="0"/>
              <a:t>”Vi skulle vilja använda dem i större utsträckning, utvecklingsområde hos oss.”</a:t>
            </a:r>
          </a:p>
          <a:p>
            <a:pPr lvl="1"/>
            <a:r>
              <a:rPr lang="sv-SE" sz="2400" i="1" dirty="0" smtClean="0"/>
              <a:t>”Vi avser att framöver ta större del av resultatet i utvecklingsarbetet.”</a:t>
            </a:r>
          </a:p>
          <a:p>
            <a:pPr lvl="1"/>
            <a:r>
              <a:rPr lang="sv-SE" sz="2400" i="1" dirty="0" smtClean="0"/>
              <a:t>”Tyvärr har vi inte kommit till någon regelmässig användning av öppna jämförelser ännu. Däremot har vi det som målsättning.”</a:t>
            </a:r>
            <a:endParaRPr lang="sv-SE" sz="2400" i="1" dirty="0"/>
          </a:p>
        </p:txBody>
      </p:sp>
    </p:spTree>
    <p:extLst>
      <p:ext uri="{BB962C8B-B14F-4D97-AF65-F5344CB8AC3E}">
        <p14:creationId xmlns:p14="http://schemas.microsoft.com/office/powerpoint/2010/main" val="3146002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06090"/>
          </a:xfrm>
        </p:spPr>
        <p:txBody>
          <a:bodyPr>
            <a:normAutofit/>
          </a:bodyPr>
          <a:lstStyle/>
          <a:p>
            <a:r>
              <a:rPr lang="sv-SE" sz="3000" dirty="0" smtClean="0"/>
              <a:t>Finns det stödresurser på regional nivå?</a:t>
            </a:r>
            <a:endParaRPr lang="sv-SE" sz="3000" dirty="0"/>
          </a:p>
        </p:txBody>
      </p:sp>
      <p:pic>
        <p:nvPicPr>
          <p:cNvPr id="1741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680" y="1340768"/>
            <a:ext cx="599004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 4"/>
          <p:cNvGraphicFramePr>
            <a:graphicFrameLocks noGrp="1"/>
          </p:cNvGraphicFramePr>
          <p:nvPr>
            <p:extLst>
              <p:ext uri="{D42A27DB-BD31-4B8C-83A1-F6EECF244321}">
                <p14:modId xmlns:p14="http://schemas.microsoft.com/office/powerpoint/2010/main" val="1814428720"/>
              </p:ext>
            </p:extLst>
          </p:nvPr>
        </p:nvGraphicFramePr>
        <p:xfrm>
          <a:off x="2843808" y="5157192"/>
          <a:ext cx="3672408" cy="1080120"/>
        </p:xfrm>
        <a:graphic>
          <a:graphicData uri="http://schemas.openxmlformats.org/drawingml/2006/table">
            <a:tbl>
              <a:tblPr/>
              <a:tblGrid>
                <a:gridCol w="2674266"/>
                <a:gridCol w="395490"/>
                <a:gridCol w="602652"/>
              </a:tblGrid>
              <a:tr h="270030">
                <a:tc>
                  <a:txBody>
                    <a:bodyPr/>
                    <a:lstStyle/>
                    <a:p>
                      <a:pPr algn="ctr" fontAlgn="ctr"/>
                      <a:r>
                        <a:rPr lang="sv-SE" sz="1000" b="1" i="0" u="none" strike="noStrike" dirty="0">
                          <a:solidFill>
                            <a:srgbClr val="000000"/>
                          </a:solidFill>
                          <a:effectLst/>
                          <a:latin typeface="Arial"/>
                        </a:rPr>
                        <a:t>Stödresurser på regional nivå</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sv-SE" sz="1100" b="1" i="0" u="none" strike="noStrike" dirty="0" smtClean="0">
                          <a:solidFill>
                            <a:srgbClr val="000000"/>
                          </a:solidFill>
                          <a:effectLst/>
                          <a:latin typeface="Calibri"/>
                        </a:rPr>
                        <a:t>Antal</a:t>
                      </a:r>
                      <a:endParaRPr lang="sv-SE"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100" b="1" i="0" u="none" strike="noStrike" dirty="0" smtClean="0">
                          <a:solidFill>
                            <a:srgbClr val="000000"/>
                          </a:solidFill>
                          <a:effectLst/>
                          <a:latin typeface="Calibri"/>
                        </a:rPr>
                        <a:t>%-andel</a:t>
                      </a:r>
                      <a:endParaRPr lang="sv-SE"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030">
                <a:tc>
                  <a:txBody>
                    <a:bodyPr/>
                    <a:lstStyle/>
                    <a:p>
                      <a:pPr algn="l" fontAlgn="ctr"/>
                      <a:r>
                        <a:rPr lang="sv-SE" sz="1000" b="0" i="0" u="none" strike="noStrike" dirty="0">
                          <a:solidFill>
                            <a:srgbClr val="000000"/>
                          </a:solidFill>
                          <a:effectLst/>
                          <a:latin typeface="Arial"/>
                        </a:rPr>
                        <a:t>Ja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dirty="0">
                          <a:solidFill>
                            <a:srgbClr val="000000"/>
                          </a:solidFill>
                          <a:effectLst/>
                          <a:latin typeface="Arial"/>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70030">
                <a:tc>
                  <a:txBody>
                    <a:bodyPr/>
                    <a:lstStyle/>
                    <a:p>
                      <a:pPr algn="l" fontAlgn="ctr"/>
                      <a:r>
                        <a:rPr lang="sv-SE" sz="1000" b="0" i="0" u="none" strike="noStrike">
                          <a:solidFill>
                            <a:srgbClr val="000000"/>
                          </a:solidFill>
                          <a:effectLst/>
                          <a:latin typeface="Arial"/>
                        </a:rPr>
                        <a:t>Nej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70030">
                <a:tc>
                  <a:txBody>
                    <a:bodyPr/>
                    <a:lstStyle/>
                    <a:p>
                      <a:pPr algn="l" fontAlgn="ctr"/>
                      <a:r>
                        <a:rPr lang="sv-SE" sz="1000" b="1" i="0" u="none" strike="noStrike">
                          <a:solidFill>
                            <a:srgbClr val="000000"/>
                          </a:solidFill>
                          <a:effectLst/>
                          <a:latin typeface="Arial"/>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531202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476672"/>
            <a:ext cx="3888432"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sv-SE" sz="2400" dirty="0" smtClean="0"/>
              <a:t>Om ja: Är resurserna ett bra stöd för er kommun?</a:t>
            </a:r>
            <a:endParaRPr lang="sv-SE" sz="2400" dirty="0"/>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4824536" cy="270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 4"/>
          <p:cNvGraphicFramePr>
            <a:graphicFrameLocks noGrp="1"/>
          </p:cNvGraphicFramePr>
          <p:nvPr>
            <p:extLst>
              <p:ext uri="{D42A27DB-BD31-4B8C-83A1-F6EECF244321}">
                <p14:modId xmlns:p14="http://schemas.microsoft.com/office/powerpoint/2010/main" val="2195104816"/>
              </p:ext>
            </p:extLst>
          </p:nvPr>
        </p:nvGraphicFramePr>
        <p:xfrm>
          <a:off x="179512" y="4653136"/>
          <a:ext cx="3960440" cy="952500"/>
        </p:xfrm>
        <a:graphic>
          <a:graphicData uri="http://schemas.openxmlformats.org/drawingml/2006/table">
            <a:tbl>
              <a:tblPr/>
              <a:tblGrid>
                <a:gridCol w="2631061"/>
                <a:gridCol w="443127"/>
                <a:gridCol w="886252"/>
              </a:tblGrid>
              <a:tr h="190500">
                <a:tc>
                  <a:txBody>
                    <a:bodyPr/>
                    <a:lstStyle/>
                    <a:p>
                      <a:pPr algn="ctr" fontAlgn="ctr"/>
                      <a:r>
                        <a:rPr lang="sv-SE" sz="1000" b="1" i="0" u="none" strike="noStrike" dirty="0" smtClean="0">
                          <a:solidFill>
                            <a:srgbClr val="000000"/>
                          </a:solidFill>
                          <a:effectLst/>
                          <a:latin typeface="Arial"/>
                        </a:rPr>
                        <a:t>Stödet</a:t>
                      </a:r>
                      <a:r>
                        <a:rPr lang="sv-SE" sz="1000" b="1" i="0" u="none" strike="noStrike" baseline="0" dirty="0" smtClean="0">
                          <a:solidFill>
                            <a:srgbClr val="000000"/>
                          </a:solidFill>
                          <a:effectLst/>
                          <a:latin typeface="Arial"/>
                        </a:rPr>
                        <a:t> för er kommun är bra</a:t>
                      </a:r>
                      <a:endParaRPr lang="sv-SE" sz="10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sv-SE" sz="1100" b="1" i="0" u="none" strike="noStrike" dirty="0" smtClean="0">
                          <a:solidFill>
                            <a:srgbClr val="000000"/>
                          </a:solidFill>
                          <a:effectLst/>
                          <a:latin typeface="Calibri"/>
                        </a:rPr>
                        <a:t>Antal</a:t>
                      </a:r>
                      <a:endParaRPr lang="sv-SE"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100" b="1" i="0" u="none" strike="noStrike" dirty="0" smtClean="0">
                          <a:solidFill>
                            <a:srgbClr val="000000"/>
                          </a:solidFill>
                          <a:effectLst/>
                          <a:latin typeface="Calibri"/>
                        </a:rPr>
                        <a:t>% andel</a:t>
                      </a:r>
                      <a:endParaRPr lang="sv-SE"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ctr"/>
                      <a:r>
                        <a:rPr lang="sv-SE" sz="1000" b="0" i="0" u="none" strike="noStrike" dirty="0">
                          <a:solidFill>
                            <a:srgbClr val="000000"/>
                          </a:solidFill>
                          <a:effectLst/>
                          <a:latin typeface="Arial"/>
                        </a:rPr>
                        <a:t>Ja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dirty="0">
                          <a:solidFill>
                            <a:srgbClr val="000000"/>
                          </a:solidFill>
                          <a:effectLst/>
                          <a:latin typeface="Arial"/>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0" i="0" u="none" strike="noStrike">
                          <a:solidFill>
                            <a:srgbClr val="000000"/>
                          </a:solidFill>
                          <a:effectLst/>
                          <a:latin typeface="Arial"/>
                        </a:rPr>
                        <a:t>Nej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0" i="0" u="none" strike="noStrike">
                          <a:solidFill>
                            <a:srgbClr val="000000"/>
                          </a:solidFill>
                          <a:effectLst/>
                          <a:latin typeface="Arial"/>
                        </a:rPr>
                        <a:t>Ingen uppfattning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1" i="0" u="none" strike="noStrike">
                          <a:solidFill>
                            <a:srgbClr val="000000"/>
                          </a:solidFill>
                          <a:effectLst/>
                          <a:latin typeface="Arial"/>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700808"/>
            <a:ext cx="4888728" cy="273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ell 7"/>
          <p:cNvGraphicFramePr>
            <a:graphicFrameLocks noGrp="1"/>
          </p:cNvGraphicFramePr>
          <p:nvPr>
            <p:extLst>
              <p:ext uri="{D42A27DB-BD31-4B8C-83A1-F6EECF244321}">
                <p14:modId xmlns:p14="http://schemas.microsoft.com/office/powerpoint/2010/main" val="2669318911"/>
              </p:ext>
            </p:extLst>
          </p:nvPr>
        </p:nvGraphicFramePr>
        <p:xfrm>
          <a:off x="4499992" y="4653136"/>
          <a:ext cx="4392488" cy="952500"/>
        </p:xfrm>
        <a:graphic>
          <a:graphicData uri="http://schemas.openxmlformats.org/drawingml/2006/table">
            <a:tbl>
              <a:tblPr/>
              <a:tblGrid>
                <a:gridCol w="2755920"/>
                <a:gridCol w="648451"/>
                <a:gridCol w="988117"/>
              </a:tblGrid>
              <a:tr h="190500">
                <a:tc>
                  <a:txBody>
                    <a:bodyPr/>
                    <a:lstStyle/>
                    <a:p>
                      <a:pPr algn="ctr" fontAlgn="ctr"/>
                      <a:r>
                        <a:rPr lang="sv-SE" sz="1000" b="1" i="0" u="none" strike="noStrike" dirty="0" smtClean="0">
                          <a:solidFill>
                            <a:srgbClr val="000000"/>
                          </a:solidFill>
                          <a:effectLst/>
                          <a:latin typeface="Arial"/>
                        </a:rPr>
                        <a:t>Skulle</a:t>
                      </a:r>
                      <a:r>
                        <a:rPr lang="sv-SE" sz="1000" b="1" i="0" u="none" strike="noStrike" baseline="0" dirty="0" smtClean="0">
                          <a:solidFill>
                            <a:srgbClr val="000000"/>
                          </a:solidFill>
                          <a:effectLst/>
                          <a:latin typeface="Arial"/>
                        </a:rPr>
                        <a:t> ett regionalt stöd underlätta?</a:t>
                      </a:r>
                      <a:endParaRPr lang="sv-SE" sz="10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sv-SE" sz="1100" b="1" i="0" u="none" strike="noStrike" dirty="0" smtClean="0">
                          <a:solidFill>
                            <a:srgbClr val="000000"/>
                          </a:solidFill>
                          <a:effectLst/>
                          <a:latin typeface="Calibri"/>
                        </a:rPr>
                        <a:t>Antal</a:t>
                      </a:r>
                      <a:endParaRPr lang="sv-SE"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100" b="1" i="0" u="none" strike="noStrike" dirty="0" smtClean="0">
                          <a:solidFill>
                            <a:srgbClr val="000000"/>
                          </a:solidFill>
                          <a:effectLst/>
                          <a:latin typeface="Calibri"/>
                        </a:rPr>
                        <a:t>% andel</a:t>
                      </a:r>
                      <a:endParaRPr lang="sv-SE"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ctr"/>
                      <a:r>
                        <a:rPr lang="sv-SE" sz="1000" b="0" i="0" u="none" strike="noStrike" dirty="0">
                          <a:solidFill>
                            <a:srgbClr val="000000"/>
                          </a:solidFill>
                          <a:effectLst/>
                          <a:latin typeface="Arial"/>
                        </a:rPr>
                        <a:t>Ja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dirty="0">
                          <a:solidFill>
                            <a:srgbClr val="000000"/>
                          </a:solidFill>
                          <a:effectLst/>
                          <a:latin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0" i="0" u="none" strike="noStrike">
                          <a:solidFill>
                            <a:srgbClr val="000000"/>
                          </a:solidFill>
                          <a:effectLst/>
                          <a:latin typeface="Arial"/>
                        </a:rPr>
                        <a:t>Nej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dirty="0">
                          <a:solidFill>
                            <a:srgbClr val="000000"/>
                          </a:solidFill>
                          <a:effectLst/>
                          <a:latin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0" i="0" u="none" strike="noStrike">
                          <a:solidFill>
                            <a:srgbClr val="000000"/>
                          </a:solidFill>
                          <a:effectLst/>
                          <a:latin typeface="Arial"/>
                        </a:rPr>
                        <a:t>Ingen uppfattning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1" i="0" u="none" strike="noStrike">
                          <a:solidFill>
                            <a:srgbClr val="000000"/>
                          </a:solidFill>
                          <a:effectLst/>
                          <a:latin typeface="Arial"/>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9" name="Rubrik 1"/>
          <p:cNvSpPr txBox="1">
            <a:spLocks/>
          </p:cNvSpPr>
          <p:nvPr/>
        </p:nvSpPr>
        <p:spPr>
          <a:xfrm>
            <a:off x="4427984" y="476672"/>
            <a:ext cx="4464496"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000" dirty="0" smtClean="0"/>
              <a:t>Om nej: Tror du ett regionalt stöd skulle underlätta er kommuns arbete med öppna jämförelser</a:t>
            </a:r>
            <a:r>
              <a:rPr lang="sv-SE" sz="3600" dirty="0" smtClean="0"/>
              <a:t>?</a:t>
            </a:r>
            <a:endParaRPr lang="sv-SE" sz="3600" dirty="0"/>
          </a:p>
        </p:txBody>
      </p:sp>
    </p:spTree>
    <p:extLst>
      <p:ext uri="{BB962C8B-B14F-4D97-AF65-F5344CB8AC3E}">
        <p14:creationId xmlns:p14="http://schemas.microsoft.com/office/powerpoint/2010/main" val="1999691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a:bodyPr>
          <a:lstStyle/>
          <a:p>
            <a:r>
              <a:rPr lang="sv-SE" dirty="0"/>
              <a:t>Används </a:t>
            </a:r>
            <a:r>
              <a:rPr lang="sv-SE" dirty="0" err="1" smtClean="0"/>
              <a:t>Kolada</a:t>
            </a:r>
            <a:r>
              <a:rPr lang="sv-SE" dirty="0" smtClean="0"/>
              <a:t> i </a:t>
            </a:r>
            <a:r>
              <a:rPr lang="sv-SE" dirty="0"/>
              <a:t>din kommun?</a:t>
            </a:r>
          </a:p>
        </p:txBody>
      </p:sp>
      <p:graphicFrame>
        <p:nvGraphicFramePr>
          <p:cNvPr id="4" name="Tabell 3"/>
          <p:cNvGraphicFramePr>
            <a:graphicFrameLocks noGrp="1"/>
          </p:cNvGraphicFramePr>
          <p:nvPr>
            <p:extLst>
              <p:ext uri="{D42A27DB-BD31-4B8C-83A1-F6EECF244321}">
                <p14:modId xmlns:p14="http://schemas.microsoft.com/office/powerpoint/2010/main" val="3956728590"/>
              </p:ext>
            </p:extLst>
          </p:nvPr>
        </p:nvGraphicFramePr>
        <p:xfrm>
          <a:off x="673933" y="5229200"/>
          <a:ext cx="6552728" cy="1143000"/>
        </p:xfrm>
        <a:graphic>
          <a:graphicData uri="http://schemas.openxmlformats.org/drawingml/2006/table">
            <a:tbl>
              <a:tblPr/>
              <a:tblGrid>
                <a:gridCol w="4354661"/>
                <a:gridCol w="870932"/>
                <a:gridCol w="1327135"/>
              </a:tblGrid>
              <a:tr h="190500">
                <a:tc>
                  <a:txBody>
                    <a:bodyPr/>
                    <a:lstStyle/>
                    <a:p>
                      <a:pPr algn="ctr" fontAlgn="ctr"/>
                      <a:r>
                        <a:rPr lang="sv-SE" sz="1000" b="1" i="0" u="none" strike="noStrike" dirty="0" smtClean="0">
                          <a:solidFill>
                            <a:srgbClr val="000000"/>
                          </a:solidFill>
                          <a:effectLst/>
                          <a:latin typeface="Arial"/>
                        </a:rPr>
                        <a:t>Används </a:t>
                      </a:r>
                      <a:r>
                        <a:rPr lang="sv-SE" sz="1000" b="1" i="0" u="none" strike="noStrike" dirty="0" err="1" smtClean="0">
                          <a:solidFill>
                            <a:srgbClr val="000000"/>
                          </a:solidFill>
                          <a:effectLst/>
                          <a:latin typeface="Arial"/>
                        </a:rPr>
                        <a:t>Kolada</a:t>
                      </a:r>
                      <a:r>
                        <a:rPr lang="sv-SE" sz="1000" b="1" i="0" u="none" strike="noStrike" dirty="0" smtClean="0">
                          <a:solidFill>
                            <a:srgbClr val="000000"/>
                          </a:solidFill>
                          <a:effectLst/>
                          <a:latin typeface="Arial"/>
                        </a:rPr>
                        <a:t> i din kommun?</a:t>
                      </a:r>
                      <a:endParaRPr lang="sv-SE" sz="10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sv-SE" sz="1100" b="1" i="0" u="none" strike="noStrike" dirty="0" smtClean="0">
                          <a:solidFill>
                            <a:srgbClr val="000000"/>
                          </a:solidFill>
                          <a:effectLst/>
                          <a:latin typeface="Calibri"/>
                        </a:rPr>
                        <a:t>Antal</a:t>
                      </a:r>
                      <a:endParaRPr lang="sv-SE"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100" b="1" i="0" u="none" strike="noStrike" dirty="0" smtClean="0">
                          <a:solidFill>
                            <a:srgbClr val="000000"/>
                          </a:solidFill>
                          <a:effectLst/>
                          <a:latin typeface="Calibri"/>
                        </a:rPr>
                        <a:t>Andel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ctr"/>
                      <a:r>
                        <a:rPr lang="sv-SE" sz="1000" b="0" i="0" u="none" strike="noStrike">
                          <a:solidFill>
                            <a:srgbClr val="000000"/>
                          </a:solidFill>
                          <a:effectLst/>
                          <a:latin typeface="Arial"/>
                        </a:rPr>
                        <a:t>Ja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0" i="0" u="none" strike="noStrike" dirty="0">
                          <a:solidFill>
                            <a:srgbClr val="000000"/>
                          </a:solidFill>
                          <a:effectLst/>
                          <a:latin typeface="Arial"/>
                        </a:rPr>
                        <a:t>Nej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0" i="0" u="none" strike="noStrike">
                          <a:solidFill>
                            <a:srgbClr val="000000"/>
                          </a:solidFill>
                          <a:effectLst/>
                          <a:latin typeface="Arial"/>
                        </a:rPr>
                        <a:t>Vet ej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0" i="0" u="none" strike="noStrike">
                          <a:solidFill>
                            <a:srgbClr val="000000"/>
                          </a:solidFill>
                          <a:effectLst/>
                          <a:latin typeface="Arial"/>
                        </a:rPr>
                        <a:t>Känner inte till Kolada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1" i="0" u="none" strike="noStrike">
                          <a:solidFill>
                            <a:srgbClr val="000000"/>
                          </a:solidFill>
                          <a:effectLst/>
                          <a:latin typeface="Arial"/>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42418"/>
            <a:ext cx="6552728" cy="393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121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922114"/>
          </a:xfrm>
        </p:spPr>
        <p:txBody>
          <a:bodyPr>
            <a:normAutofit/>
          </a:bodyPr>
          <a:lstStyle/>
          <a:p>
            <a:r>
              <a:rPr lang="sv-SE" dirty="0"/>
              <a:t>Används </a:t>
            </a:r>
            <a:r>
              <a:rPr lang="sv-SE" dirty="0" smtClean="0"/>
              <a:t>SKLs </a:t>
            </a:r>
            <a:r>
              <a:rPr lang="sv-SE" dirty="0"/>
              <a:t>a</a:t>
            </a:r>
            <a:r>
              <a:rPr lang="sv-SE" dirty="0" smtClean="0"/>
              <a:t>nalyshandbok </a:t>
            </a:r>
            <a:r>
              <a:rPr lang="sv-SE" dirty="0"/>
              <a:t>för </a:t>
            </a:r>
            <a:r>
              <a:rPr lang="sv-SE" dirty="0" smtClean="0"/>
              <a:t>Öppna </a:t>
            </a:r>
            <a:r>
              <a:rPr lang="sv-SE" dirty="0"/>
              <a:t>jämförelser i din kommun</a:t>
            </a:r>
            <a:r>
              <a:rPr lang="sv-SE" dirty="0" smtClean="0"/>
              <a:t>?</a:t>
            </a:r>
            <a:endParaRPr lang="sv-SE" dirty="0"/>
          </a:p>
        </p:txBody>
      </p:sp>
      <p:graphicFrame>
        <p:nvGraphicFramePr>
          <p:cNvPr id="4" name="Tabell 3"/>
          <p:cNvGraphicFramePr>
            <a:graphicFrameLocks noGrp="1"/>
          </p:cNvGraphicFramePr>
          <p:nvPr>
            <p:extLst>
              <p:ext uri="{D42A27DB-BD31-4B8C-83A1-F6EECF244321}">
                <p14:modId xmlns:p14="http://schemas.microsoft.com/office/powerpoint/2010/main" val="2884887197"/>
              </p:ext>
            </p:extLst>
          </p:nvPr>
        </p:nvGraphicFramePr>
        <p:xfrm>
          <a:off x="869769" y="5373216"/>
          <a:ext cx="6348981" cy="1143000"/>
        </p:xfrm>
        <a:graphic>
          <a:graphicData uri="http://schemas.openxmlformats.org/drawingml/2006/table">
            <a:tbl>
              <a:tblPr/>
              <a:tblGrid>
                <a:gridCol w="4754214"/>
                <a:gridCol w="631889"/>
                <a:gridCol w="962878"/>
              </a:tblGrid>
              <a:tr h="190500">
                <a:tc>
                  <a:txBody>
                    <a:bodyPr/>
                    <a:lstStyle/>
                    <a:p>
                      <a:pPr algn="ctr" fontAlgn="ctr"/>
                      <a:r>
                        <a:rPr lang="sv-SE" sz="1000" b="1" i="0" u="none" strike="noStrike" dirty="0">
                          <a:solidFill>
                            <a:srgbClr val="000000"/>
                          </a:solidFill>
                          <a:effectLst/>
                          <a:latin typeface="Arial"/>
                        </a:rPr>
                        <a:t>SKL Analyshandbok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sv-SE" sz="1100" b="1" i="0" u="none" strike="noStrike" dirty="0" smtClean="0">
                          <a:solidFill>
                            <a:srgbClr val="000000"/>
                          </a:solidFill>
                          <a:effectLst/>
                          <a:latin typeface="Calibri"/>
                        </a:rPr>
                        <a:t>Antal</a:t>
                      </a:r>
                      <a:endParaRPr lang="sv-SE"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100" b="1" i="0" u="none" strike="noStrike" dirty="0" smtClean="0">
                          <a:solidFill>
                            <a:srgbClr val="000000"/>
                          </a:solidFill>
                          <a:effectLst/>
                          <a:latin typeface="Calibri"/>
                        </a:rPr>
                        <a:t>Andel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ctr"/>
                      <a:r>
                        <a:rPr lang="sv-SE" sz="1000" b="0" i="0" u="none" strike="noStrike" dirty="0">
                          <a:solidFill>
                            <a:srgbClr val="000000"/>
                          </a:solidFill>
                          <a:effectLst/>
                          <a:latin typeface="Arial"/>
                        </a:rPr>
                        <a:t>Ja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dirty="0">
                          <a:solidFill>
                            <a:srgbClr val="000000"/>
                          </a:solidFill>
                          <a:effectLst/>
                          <a:latin typeface="Arial"/>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a:solidFill>
                            <a:srgbClr val="000000"/>
                          </a:solidFill>
                          <a:effectLst/>
                          <a:latin typeface="Arial"/>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0" i="0" u="none" strike="noStrike" dirty="0">
                          <a:solidFill>
                            <a:srgbClr val="000000"/>
                          </a:solidFill>
                          <a:effectLst/>
                          <a:latin typeface="Arial"/>
                        </a:rPr>
                        <a:t>Nej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dirty="0">
                          <a:solidFill>
                            <a:srgbClr val="000000"/>
                          </a:solidFill>
                          <a:effectLst/>
                          <a:latin typeface="Arial"/>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a:solidFill>
                            <a:srgbClr val="000000"/>
                          </a:solidFill>
                          <a:effectLst/>
                          <a:latin typeface="Arial"/>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0" i="0" u="none" strike="noStrike">
                          <a:solidFill>
                            <a:srgbClr val="000000"/>
                          </a:solidFill>
                          <a:effectLst/>
                          <a:latin typeface="Arial"/>
                        </a:rPr>
                        <a:t>Vet ej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0" i="0" u="none" strike="noStrike">
                          <a:solidFill>
                            <a:srgbClr val="000000"/>
                          </a:solidFill>
                          <a:effectLst/>
                          <a:latin typeface="Arial"/>
                        </a:rPr>
                        <a:t>Känner inte till Analyshandboken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1" i="0" u="none" strike="noStrike" dirty="0">
                          <a:solidFill>
                            <a:srgbClr val="000000"/>
                          </a:solidFill>
                          <a:effectLst/>
                          <a:latin typeface="Arial"/>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2777"/>
            <a:ext cx="6405973" cy="385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904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7748587"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93" y="3375323"/>
            <a:ext cx="7748587"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ruta 6"/>
          <p:cNvSpPr txBox="1"/>
          <p:nvPr/>
        </p:nvSpPr>
        <p:spPr>
          <a:xfrm>
            <a:off x="827584" y="6489998"/>
            <a:ext cx="6984776" cy="338554"/>
          </a:xfrm>
          <a:prstGeom prst="rect">
            <a:avLst/>
          </a:prstGeom>
          <a:noFill/>
        </p:spPr>
        <p:txBody>
          <a:bodyPr wrap="square" rtlCol="0">
            <a:spAutoFit/>
          </a:bodyPr>
          <a:lstStyle/>
          <a:p>
            <a:pPr algn="ctr"/>
            <a:r>
              <a:rPr lang="sv-SE" sz="1600" dirty="0" smtClean="0"/>
              <a:t>Diagrammen visar andel JA-svar</a:t>
            </a:r>
            <a:endParaRPr lang="sv-SE" sz="1600" dirty="0"/>
          </a:p>
        </p:txBody>
      </p:sp>
    </p:spTree>
    <p:extLst>
      <p:ext uri="{BB962C8B-B14F-4D97-AF65-F5344CB8AC3E}">
        <p14:creationId xmlns:p14="http://schemas.microsoft.com/office/powerpoint/2010/main" val="4266840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922114"/>
          </a:xfrm>
        </p:spPr>
        <p:txBody>
          <a:bodyPr>
            <a:normAutofit/>
          </a:bodyPr>
          <a:lstStyle/>
          <a:p>
            <a:r>
              <a:rPr lang="sv-SE" dirty="0"/>
              <a:t>Används Socialstyrelsens indikatorbibliotek i din kommun</a:t>
            </a:r>
            <a:r>
              <a:rPr lang="sv-SE" dirty="0" smtClean="0"/>
              <a:t>?</a:t>
            </a:r>
            <a:endParaRPr lang="sv-SE"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40768"/>
            <a:ext cx="646877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 3"/>
          <p:cNvGraphicFramePr>
            <a:graphicFrameLocks noGrp="1"/>
          </p:cNvGraphicFramePr>
          <p:nvPr>
            <p:extLst>
              <p:ext uri="{D42A27DB-BD31-4B8C-83A1-F6EECF244321}">
                <p14:modId xmlns:p14="http://schemas.microsoft.com/office/powerpoint/2010/main" val="3851752748"/>
              </p:ext>
            </p:extLst>
          </p:nvPr>
        </p:nvGraphicFramePr>
        <p:xfrm>
          <a:off x="755576" y="5301208"/>
          <a:ext cx="6485574" cy="1143000"/>
        </p:xfrm>
        <a:graphic>
          <a:graphicData uri="http://schemas.openxmlformats.org/drawingml/2006/table">
            <a:tbl>
              <a:tblPr/>
              <a:tblGrid>
                <a:gridCol w="4856496"/>
                <a:gridCol w="645484"/>
                <a:gridCol w="983594"/>
              </a:tblGrid>
              <a:tr h="190500">
                <a:tc>
                  <a:txBody>
                    <a:bodyPr/>
                    <a:lstStyle/>
                    <a:p>
                      <a:pPr algn="ctr" fontAlgn="ctr"/>
                      <a:r>
                        <a:rPr lang="sv-SE" sz="1000" b="1" i="0" u="none" strike="noStrike" dirty="0" smtClean="0">
                          <a:solidFill>
                            <a:srgbClr val="000000"/>
                          </a:solidFill>
                          <a:effectLst/>
                          <a:latin typeface="Arial"/>
                        </a:rPr>
                        <a:t>Används</a:t>
                      </a:r>
                      <a:r>
                        <a:rPr lang="sv-SE" sz="1000" b="1" i="0" u="none" strike="noStrike" baseline="0" dirty="0" smtClean="0">
                          <a:solidFill>
                            <a:srgbClr val="000000"/>
                          </a:solidFill>
                          <a:effectLst/>
                          <a:latin typeface="Arial"/>
                        </a:rPr>
                        <a:t> Socialstyrelens indikatorbibliotek i din kommun?</a:t>
                      </a:r>
                      <a:endParaRPr lang="sv-SE" sz="10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sv-SE" sz="1100" b="1" i="0" u="none" strike="noStrike" dirty="0" smtClean="0">
                          <a:solidFill>
                            <a:srgbClr val="000000"/>
                          </a:solidFill>
                          <a:effectLst/>
                          <a:latin typeface="Calibri"/>
                        </a:rPr>
                        <a:t>Antal</a:t>
                      </a:r>
                      <a:endParaRPr lang="sv-SE"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100" b="1" i="0" u="none" strike="noStrike" dirty="0" smtClean="0">
                          <a:solidFill>
                            <a:srgbClr val="000000"/>
                          </a:solidFill>
                          <a:effectLst/>
                          <a:latin typeface="Calibri"/>
                        </a:rPr>
                        <a:t>Andel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ctr"/>
                      <a:r>
                        <a:rPr lang="sv-SE" sz="1000" b="0" i="0" u="none" strike="noStrike" dirty="0">
                          <a:solidFill>
                            <a:srgbClr val="000000"/>
                          </a:solidFill>
                          <a:effectLst/>
                          <a:latin typeface="Arial"/>
                        </a:rPr>
                        <a:t>Ja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dirty="0">
                          <a:solidFill>
                            <a:srgbClr val="000000"/>
                          </a:solidFill>
                          <a:effectLst/>
                          <a:latin typeface="Arial"/>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a:solidFill>
                            <a:srgbClr val="000000"/>
                          </a:solidFill>
                          <a:effectLst/>
                          <a:latin typeface="Arial"/>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0" i="0" u="none" strike="noStrike">
                          <a:solidFill>
                            <a:srgbClr val="000000"/>
                          </a:solidFill>
                          <a:effectLst/>
                          <a:latin typeface="Arial"/>
                        </a:rPr>
                        <a:t>Nej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dirty="0">
                          <a:solidFill>
                            <a:srgbClr val="000000"/>
                          </a:solidFill>
                          <a:effectLst/>
                          <a:latin typeface="Arial"/>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0" i="0" u="none" strike="noStrike">
                          <a:solidFill>
                            <a:srgbClr val="000000"/>
                          </a:solidFill>
                          <a:effectLst/>
                          <a:latin typeface="Arial"/>
                        </a:rPr>
                        <a:t>Vet ej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0" i="0" u="none" strike="noStrike">
                          <a:solidFill>
                            <a:srgbClr val="000000"/>
                          </a:solidFill>
                          <a:effectLst/>
                          <a:latin typeface="Arial"/>
                        </a:rPr>
                        <a:t>Känner inte till Indikatorbiblioteket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000" b="1" i="0" u="none" strike="noStrike" dirty="0">
                          <a:solidFill>
                            <a:srgbClr val="000000"/>
                          </a:solidFill>
                          <a:effectLst/>
                          <a:latin typeface="Arial"/>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91188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50106"/>
          </a:xfrm>
        </p:spPr>
        <p:txBody>
          <a:bodyPr>
            <a:noAutofit/>
          </a:bodyPr>
          <a:lstStyle/>
          <a:p>
            <a:r>
              <a:rPr lang="sv-SE" sz="2200" dirty="0" smtClean="0"/>
              <a:t>Vad behöver prioriteras för att ÖJ ska bli ett än mer aktivt verktyg för verksamhetsutveckling i min kommun?</a:t>
            </a:r>
            <a:endParaRPr lang="sv-SE" sz="22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93" y="1196752"/>
            <a:ext cx="870443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 3"/>
          <p:cNvGraphicFramePr>
            <a:graphicFrameLocks noGrp="1"/>
          </p:cNvGraphicFramePr>
          <p:nvPr>
            <p:extLst>
              <p:ext uri="{D42A27DB-BD31-4B8C-83A1-F6EECF244321}">
                <p14:modId xmlns:p14="http://schemas.microsoft.com/office/powerpoint/2010/main" val="220581492"/>
              </p:ext>
            </p:extLst>
          </p:nvPr>
        </p:nvGraphicFramePr>
        <p:xfrm>
          <a:off x="185893" y="4614394"/>
          <a:ext cx="7776864" cy="1556385"/>
        </p:xfrm>
        <a:graphic>
          <a:graphicData uri="http://schemas.openxmlformats.org/drawingml/2006/table">
            <a:tbl>
              <a:tblPr/>
              <a:tblGrid>
                <a:gridCol w="6552727"/>
                <a:gridCol w="576064"/>
                <a:gridCol w="648073"/>
              </a:tblGrid>
              <a:tr h="190500">
                <a:tc>
                  <a:txBody>
                    <a:bodyPr/>
                    <a:lstStyle/>
                    <a:p>
                      <a:pPr algn="ctr" fontAlgn="ctr"/>
                      <a:r>
                        <a:rPr lang="sv-SE" sz="1100" b="1" i="0" u="none" strike="noStrike" dirty="0" smtClean="0">
                          <a:solidFill>
                            <a:srgbClr val="000000"/>
                          </a:solidFill>
                          <a:effectLst/>
                          <a:latin typeface="Arial"/>
                        </a:rPr>
                        <a:t>Vad behöver prioriteras?</a:t>
                      </a:r>
                      <a:endParaRPr lang="sv-SE" sz="11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sv-SE" sz="1400" b="1" i="0" u="none" strike="noStrike" dirty="0" smtClean="0">
                          <a:solidFill>
                            <a:srgbClr val="000000"/>
                          </a:solidFill>
                          <a:effectLst/>
                          <a:latin typeface="Calibri"/>
                        </a:rPr>
                        <a:t>Antal</a:t>
                      </a:r>
                      <a:endParaRPr lang="sv-SE"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smtClean="0">
                          <a:solidFill>
                            <a:srgbClr val="000000"/>
                          </a:solidFill>
                          <a:effectLst/>
                          <a:latin typeface="Calibri"/>
                        </a:rPr>
                        <a:t>Andel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ctr"/>
                      <a:r>
                        <a:rPr lang="sv-SE" sz="1100" b="0" i="0" u="none" strike="noStrike" dirty="0">
                          <a:solidFill>
                            <a:srgbClr val="000000"/>
                          </a:solidFill>
                          <a:effectLst/>
                          <a:latin typeface="Arial"/>
                        </a:rPr>
                        <a:t>Ökad datakvalitet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100" b="1" i="0" u="none" strike="noStrike" dirty="0">
                          <a:solidFill>
                            <a:srgbClr val="000000"/>
                          </a:solidFill>
                          <a:effectLst/>
                          <a:latin typeface="Arial"/>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100" b="1" i="0" u="none" strike="noStrike">
                          <a:solidFill>
                            <a:srgbClr val="000000"/>
                          </a:solidFill>
                          <a:effectLst/>
                          <a:latin typeface="Arial"/>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100" b="0" i="0" u="none" strike="noStrike" dirty="0">
                          <a:solidFill>
                            <a:srgbClr val="000000"/>
                          </a:solidFill>
                          <a:effectLst/>
                          <a:latin typeface="Arial"/>
                        </a:rPr>
                        <a:t>Aktualitet i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100" b="1" i="0" u="none" strike="noStrike" dirty="0">
                          <a:solidFill>
                            <a:srgbClr val="000000"/>
                          </a:solidFill>
                          <a:effectLst/>
                          <a:latin typeface="Arial"/>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100" b="1" i="0" u="none" strike="noStrike">
                          <a:solidFill>
                            <a:srgbClr val="000000"/>
                          </a:solidFill>
                          <a:effectLst/>
                          <a:latin typeface="Arial"/>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100" b="0" i="0" u="none" strike="noStrike" dirty="0">
                          <a:solidFill>
                            <a:srgbClr val="000000"/>
                          </a:solidFill>
                          <a:effectLst/>
                          <a:latin typeface="Arial"/>
                        </a:rPr>
                        <a:t>Analysstöd nationell nivå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100" b="1" i="0" u="none" strike="noStrike" dirty="0">
                          <a:solidFill>
                            <a:srgbClr val="000000"/>
                          </a:solidFill>
                          <a:effectLst/>
                          <a:latin typeface="Arial"/>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100" b="1" i="0" u="none" strike="noStrike" dirty="0">
                          <a:solidFill>
                            <a:srgbClr val="000000"/>
                          </a:solidFill>
                          <a:effectLst/>
                          <a:latin typeface="Arial"/>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100" b="0" i="0" u="none" strike="noStrike" dirty="0">
                          <a:solidFill>
                            <a:srgbClr val="000000"/>
                          </a:solidFill>
                          <a:effectLst/>
                          <a:latin typeface="Arial"/>
                        </a:rPr>
                        <a:t>Analysstöd regional nivå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100" b="1" i="0" u="none" strike="noStrike" dirty="0">
                          <a:solidFill>
                            <a:srgbClr val="000000"/>
                          </a:solidFill>
                          <a:effectLst/>
                          <a:latin typeface="Aria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100" b="1" i="0" u="none" strike="noStrike" dirty="0">
                          <a:solidFill>
                            <a:srgbClr val="000000"/>
                          </a:solidFill>
                          <a:effectLst/>
                          <a:latin typeface="Arial"/>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100" b="0" i="0" u="none" strike="noStrike" dirty="0">
                          <a:solidFill>
                            <a:srgbClr val="000000"/>
                          </a:solidFill>
                          <a:effectLst/>
                          <a:latin typeface="Arial"/>
                        </a:rPr>
                        <a:t>Bättre paketering av resultat (för att underlätta presentation, spridning lokalt)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100" b="1" i="0" u="none" strike="noStrike" dirty="0">
                          <a:solidFill>
                            <a:srgbClr val="000000"/>
                          </a:solidFill>
                          <a:effectLst/>
                          <a:latin typeface="Arial"/>
                        </a:rPr>
                        <a:t>114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100" b="1" i="0" u="none" strike="noStrike" dirty="0">
                          <a:solidFill>
                            <a:srgbClr val="000000"/>
                          </a:solidFill>
                          <a:effectLst/>
                          <a:latin typeface="Arial"/>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100" b="0" i="0" u="none" strike="noStrike" dirty="0">
                          <a:solidFill>
                            <a:srgbClr val="000000"/>
                          </a:solidFill>
                          <a:effectLst/>
                          <a:latin typeface="Arial"/>
                        </a:rPr>
                        <a:t>Brukarundersökning på nationell nivå inom fler områden än äldreomsorg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100" b="1" i="0" u="none" strike="noStrike" dirty="0">
                          <a:solidFill>
                            <a:srgbClr val="000000"/>
                          </a:solidFill>
                          <a:effectLst/>
                          <a:latin typeface="Arial"/>
                        </a:rPr>
                        <a:t>102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100" b="1" i="0" u="none" strike="noStrike" dirty="0">
                          <a:solidFill>
                            <a:srgbClr val="000000"/>
                          </a:solidFill>
                          <a:effectLst/>
                          <a:latin typeface="Arial"/>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0500">
                <a:tc>
                  <a:txBody>
                    <a:bodyPr/>
                    <a:lstStyle/>
                    <a:p>
                      <a:pPr algn="l" fontAlgn="ctr"/>
                      <a:r>
                        <a:rPr lang="sv-SE" sz="1100" b="1" i="0" u="none" strike="noStrike">
                          <a:solidFill>
                            <a:srgbClr val="000000"/>
                          </a:solidFill>
                          <a:effectLst/>
                          <a:latin typeface="Arial"/>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100" b="1" i="0" u="none" strike="noStrike" dirty="0">
                          <a:solidFill>
                            <a:srgbClr val="000000"/>
                          </a:solidFill>
                          <a:effectLst/>
                          <a:latin typeface="Arial"/>
                        </a:rPr>
                        <a:t>193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100" b="1" i="0" u="none" strike="noStrike" dirty="0">
                          <a:solidFill>
                            <a:srgbClr val="000000"/>
                          </a:solidFill>
                          <a:effectLst/>
                          <a:latin typeface="Arial"/>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93845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nSpc>
                <a:spcPct val="150000"/>
              </a:lnSpc>
            </a:pPr>
            <a:r>
              <a:rPr lang="sv-SE" sz="3100" dirty="0" smtClean="0"/>
              <a:t>Tematisering kommentarer</a:t>
            </a:r>
            <a:r>
              <a:rPr lang="sv-SE" dirty="0" smtClean="0"/>
              <a:t/>
            </a:r>
            <a:br>
              <a:rPr lang="sv-SE" dirty="0" smtClean="0"/>
            </a:br>
            <a:r>
              <a:rPr lang="sv-SE" sz="2200" i="1" dirty="0" smtClean="0"/>
              <a:t>”Annat som kan göra ÖJ mer användbart i din kommun”</a:t>
            </a:r>
            <a:endParaRPr lang="sv-SE" sz="2200" i="1" dirty="0"/>
          </a:p>
        </p:txBody>
      </p:sp>
      <p:sp>
        <p:nvSpPr>
          <p:cNvPr id="3" name="Platshållare för innehåll 2"/>
          <p:cNvSpPr>
            <a:spLocks noGrp="1"/>
          </p:cNvSpPr>
          <p:nvPr>
            <p:ph idx="1"/>
          </p:nvPr>
        </p:nvSpPr>
        <p:spPr/>
        <p:txBody>
          <a:bodyPr>
            <a:normAutofit/>
          </a:bodyPr>
          <a:lstStyle/>
          <a:p>
            <a:r>
              <a:rPr lang="sv-SE" dirty="0" smtClean="0"/>
              <a:t>Undvika förändringar i enkät</a:t>
            </a:r>
          </a:p>
          <a:p>
            <a:pPr lvl="1"/>
            <a:r>
              <a:rPr lang="sv-SE" sz="2400" i="1" dirty="0" smtClean="0"/>
              <a:t>”Mer </a:t>
            </a:r>
            <a:r>
              <a:rPr lang="sv-SE" sz="2400" i="1" dirty="0"/>
              <a:t>l</a:t>
            </a:r>
            <a:r>
              <a:rPr lang="sv-SE" sz="2400" i="1" dirty="0" smtClean="0"/>
              <a:t>ångsiktighet </a:t>
            </a:r>
            <a:r>
              <a:rPr lang="sv-SE" sz="2400" i="1" dirty="0"/>
              <a:t>inom enkäter</a:t>
            </a:r>
            <a:r>
              <a:rPr lang="sv-SE" sz="2400" i="1" dirty="0" smtClean="0"/>
              <a:t>.”</a:t>
            </a:r>
          </a:p>
          <a:p>
            <a:pPr lvl="1"/>
            <a:r>
              <a:rPr lang="sv-SE" sz="2400" i="1" dirty="0" smtClean="0"/>
              <a:t>”För </a:t>
            </a:r>
            <a:r>
              <a:rPr lang="sv-SE" sz="2400" i="1" dirty="0"/>
              <a:t>många förändringar från år till år gör det svårt att jämföra resultatet med tidigare år</a:t>
            </a:r>
            <a:r>
              <a:rPr lang="sv-SE" sz="2400" i="1" dirty="0" smtClean="0"/>
              <a:t>.”</a:t>
            </a:r>
          </a:p>
          <a:p>
            <a:pPr lvl="1"/>
            <a:r>
              <a:rPr lang="sv-SE" sz="2400" i="1" dirty="0" smtClean="0"/>
              <a:t>”Tycker </a:t>
            </a:r>
            <a:r>
              <a:rPr lang="sv-SE" sz="2400" i="1" dirty="0"/>
              <a:t>också att det är viktigt att man inte byter alltför många indikatorer. Indikatorerna används som </a:t>
            </a:r>
            <a:r>
              <a:rPr lang="sv-SE" sz="2400" i="1" dirty="0" err="1"/>
              <a:t>styrtal</a:t>
            </a:r>
            <a:r>
              <a:rPr lang="sv-SE" sz="2400" i="1" dirty="0"/>
              <a:t> i vår verksamhet. Då krävs det en viss långsiktighet för att vi ska kunna mäta </a:t>
            </a:r>
            <a:r>
              <a:rPr lang="sv-SE" sz="2400" i="1" dirty="0" smtClean="0"/>
              <a:t>resultat.”</a:t>
            </a:r>
            <a:endParaRPr lang="sv-SE" sz="2400" i="1" dirty="0"/>
          </a:p>
          <a:p>
            <a:endParaRPr lang="sv-SE" dirty="0"/>
          </a:p>
          <a:p>
            <a:endParaRPr lang="sv-SE" dirty="0" smtClean="0"/>
          </a:p>
          <a:p>
            <a:endParaRPr lang="sv-SE" dirty="0"/>
          </a:p>
        </p:txBody>
      </p:sp>
    </p:spTree>
    <p:extLst>
      <p:ext uri="{BB962C8B-B14F-4D97-AF65-F5344CB8AC3E}">
        <p14:creationId xmlns:p14="http://schemas.microsoft.com/office/powerpoint/2010/main" val="269503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r>
              <a:rPr lang="sv-SE" dirty="0" smtClean="0"/>
              <a:t>Stort tack till </a:t>
            </a:r>
          </a:p>
          <a:p>
            <a:pPr lvl="1"/>
            <a:r>
              <a:rPr lang="sv-SE" dirty="0" smtClean="0"/>
              <a:t>Marie Kullgren för hjälp med distribution av enkät</a:t>
            </a:r>
          </a:p>
          <a:p>
            <a:pPr lvl="1"/>
            <a:r>
              <a:rPr lang="sv-SE" dirty="0" smtClean="0"/>
              <a:t>Edith </a:t>
            </a:r>
            <a:r>
              <a:rPr lang="sv-SE" dirty="0" err="1" smtClean="0"/>
              <a:t>Ringmar</a:t>
            </a:r>
            <a:r>
              <a:rPr lang="sv-SE" dirty="0" smtClean="0"/>
              <a:t> för granskning, feedback och ypperligt ”bollplankande”</a:t>
            </a:r>
          </a:p>
          <a:p>
            <a:pPr lvl="1"/>
            <a:endParaRPr lang="sv-SE" dirty="0" smtClean="0"/>
          </a:p>
          <a:p>
            <a:endParaRPr lang="sv-SE" dirty="0"/>
          </a:p>
        </p:txBody>
      </p:sp>
    </p:spTree>
    <p:extLst>
      <p:ext uri="{BB962C8B-B14F-4D97-AF65-F5344CB8AC3E}">
        <p14:creationId xmlns:p14="http://schemas.microsoft.com/office/powerpoint/2010/main" val="617750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1143000"/>
          </a:xfrm>
        </p:spPr>
        <p:txBody>
          <a:bodyPr>
            <a:normAutofit fontScale="90000"/>
          </a:bodyPr>
          <a:lstStyle/>
          <a:p>
            <a:pPr>
              <a:lnSpc>
                <a:spcPct val="150000"/>
              </a:lnSpc>
            </a:pPr>
            <a:r>
              <a:rPr lang="sv-SE" sz="3100" dirty="0"/>
              <a:t>Tematisering kommentarer</a:t>
            </a:r>
            <a:r>
              <a:rPr lang="sv-SE" dirty="0"/>
              <a:t/>
            </a:r>
            <a:br>
              <a:rPr lang="sv-SE" dirty="0"/>
            </a:br>
            <a:r>
              <a:rPr lang="sv-SE" sz="2200" i="1" dirty="0" smtClean="0"/>
              <a:t>”Annat </a:t>
            </a:r>
            <a:r>
              <a:rPr lang="sv-SE" sz="2200" i="1" dirty="0"/>
              <a:t>som kan göra ÖJ mer användbart i din </a:t>
            </a:r>
            <a:r>
              <a:rPr lang="sv-SE" sz="2200" i="1" dirty="0" smtClean="0"/>
              <a:t>kommun”</a:t>
            </a:r>
            <a:endParaRPr lang="sv-SE" sz="2200" dirty="0"/>
          </a:p>
        </p:txBody>
      </p:sp>
      <p:sp>
        <p:nvSpPr>
          <p:cNvPr id="3" name="Platshållare för innehåll 2"/>
          <p:cNvSpPr>
            <a:spLocks noGrp="1"/>
          </p:cNvSpPr>
          <p:nvPr>
            <p:ph idx="1"/>
          </p:nvPr>
        </p:nvSpPr>
        <p:spPr>
          <a:xfrm>
            <a:off x="467544" y="1268760"/>
            <a:ext cx="8229600" cy="4709120"/>
          </a:xfrm>
        </p:spPr>
        <p:txBody>
          <a:bodyPr>
            <a:noAutofit/>
          </a:bodyPr>
          <a:lstStyle/>
          <a:p>
            <a:pPr>
              <a:spcAft>
                <a:spcPts val="300"/>
              </a:spcAft>
            </a:pPr>
            <a:r>
              <a:rPr lang="sv-SE" sz="1700" dirty="0" smtClean="0"/>
              <a:t>Gemensam tolkning/instruktioner</a:t>
            </a:r>
          </a:p>
          <a:p>
            <a:pPr lvl="1">
              <a:spcAft>
                <a:spcPts val="300"/>
              </a:spcAft>
            </a:pPr>
            <a:r>
              <a:rPr lang="sv-SE" sz="1700" i="1" dirty="0" smtClean="0"/>
              <a:t>”Tydligare instruktioner så att resultatet blir mer jämförbart”</a:t>
            </a:r>
          </a:p>
          <a:p>
            <a:pPr lvl="1">
              <a:spcAft>
                <a:spcPts val="300"/>
              </a:spcAft>
            </a:pPr>
            <a:r>
              <a:rPr lang="sv-SE" sz="1700" i="1" dirty="0" smtClean="0"/>
              <a:t>”En </a:t>
            </a:r>
            <a:r>
              <a:rPr lang="sv-SE" sz="1700" i="1" dirty="0"/>
              <a:t>tydlighet i vilka uppgifter som ska lämnas och vad som ska räknas </a:t>
            </a:r>
            <a:r>
              <a:rPr lang="sv-SE" sz="1700" i="1" dirty="0" smtClean="0"/>
              <a:t>in”</a:t>
            </a:r>
            <a:endParaRPr lang="sv-SE" sz="1700" i="1" dirty="0"/>
          </a:p>
          <a:p>
            <a:pPr lvl="1">
              <a:spcAft>
                <a:spcPts val="300"/>
              </a:spcAft>
            </a:pPr>
            <a:r>
              <a:rPr lang="sv-SE" sz="1700" i="1" dirty="0" smtClean="0"/>
              <a:t>”Regionala diskussioner innan enkäterna besvaras för att kommunerna ska tänka lika inför frågorna. Jämförelser med andra kommuner är då lättare att göra. Vissa frågor kan tolkas på olika sätt.”</a:t>
            </a:r>
          </a:p>
          <a:p>
            <a:pPr lvl="1">
              <a:spcAft>
                <a:spcPts val="300"/>
              </a:spcAft>
            </a:pPr>
            <a:r>
              <a:rPr lang="sv-SE" sz="1700" i="1" dirty="0" smtClean="0"/>
              <a:t>”Ökad datakvalitet inom ÖJ äldre behövs (att minska risk för olika tolkningsmöjligheter mm).”</a:t>
            </a:r>
          </a:p>
          <a:p>
            <a:pPr lvl="1">
              <a:spcAft>
                <a:spcPts val="300"/>
              </a:spcAft>
            </a:pPr>
            <a:r>
              <a:rPr lang="sv-SE" sz="1700" i="1" dirty="0" smtClean="0"/>
              <a:t>”Mer samordnade indikatorer”</a:t>
            </a:r>
          </a:p>
          <a:p>
            <a:pPr lvl="1">
              <a:spcAft>
                <a:spcPts val="300"/>
              </a:spcAft>
            </a:pPr>
            <a:r>
              <a:rPr lang="sv-SE" sz="1700" i="1" dirty="0" smtClean="0"/>
              <a:t>”Olika </a:t>
            </a:r>
            <a:r>
              <a:rPr lang="sv-SE" sz="1700" i="1" dirty="0"/>
              <a:t>datasystem och hantering av dessa gör skillnader i redovisning. Även samma verksamhetssystem kan byggas på olika sätt i olika </a:t>
            </a:r>
            <a:r>
              <a:rPr lang="sv-SE" sz="1700" i="1" dirty="0" smtClean="0"/>
              <a:t>kommuner”</a:t>
            </a:r>
          </a:p>
        </p:txBody>
      </p:sp>
    </p:spTree>
    <p:extLst>
      <p:ext uri="{BB962C8B-B14F-4D97-AF65-F5344CB8AC3E}">
        <p14:creationId xmlns:p14="http://schemas.microsoft.com/office/powerpoint/2010/main" val="1933848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nSpc>
                <a:spcPct val="150000"/>
              </a:lnSpc>
            </a:pPr>
            <a:r>
              <a:rPr lang="sv-SE" sz="3100" dirty="0"/>
              <a:t>Tematisering kommentarer</a:t>
            </a:r>
            <a:r>
              <a:rPr lang="sv-SE" dirty="0"/>
              <a:t/>
            </a:r>
            <a:br>
              <a:rPr lang="sv-SE" dirty="0"/>
            </a:br>
            <a:r>
              <a:rPr lang="sv-SE" dirty="0" smtClean="0"/>
              <a:t>”</a:t>
            </a:r>
            <a:r>
              <a:rPr lang="sv-SE" sz="2200" i="1" dirty="0" smtClean="0"/>
              <a:t>Annat </a:t>
            </a:r>
            <a:r>
              <a:rPr lang="sv-SE" sz="2200" i="1" dirty="0"/>
              <a:t>som kan göra ÖJ mer användbart i din </a:t>
            </a:r>
            <a:r>
              <a:rPr lang="sv-SE" sz="2200" i="1" dirty="0" smtClean="0"/>
              <a:t>kommun”</a:t>
            </a:r>
            <a:endParaRPr lang="sv-SE" sz="2200" dirty="0"/>
          </a:p>
        </p:txBody>
      </p:sp>
      <p:sp>
        <p:nvSpPr>
          <p:cNvPr id="3" name="Platshållare för innehåll 2"/>
          <p:cNvSpPr>
            <a:spLocks noGrp="1"/>
          </p:cNvSpPr>
          <p:nvPr>
            <p:ph idx="1"/>
          </p:nvPr>
        </p:nvSpPr>
        <p:spPr>
          <a:xfrm>
            <a:off x="457200" y="1484784"/>
            <a:ext cx="8229600" cy="4176242"/>
          </a:xfrm>
        </p:spPr>
        <p:txBody>
          <a:bodyPr>
            <a:noAutofit/>
          </a:bodyPr>
          <a:lstStyle/>
          <a:p>
            <a:pPr>
              <a:spcAft>
                <a:spcPts val="600"/>
              </a:spcAft>
            </a:pPr>
            <a:r>
              <a:rPr lang="sv-SE" sz="1900" dirty="0"/>
              <a:t>Stöd i analys/implementering </a:t>
            </a:r>
          </a:p>
          <a:p>
            <a:pPr lvl="1">
              <a:spcAft>
                <a:spcPts val="600"/>
              </a:spcAft>
            </a:pPr>
            <a:r>
              <a:rPr lang="sv-SE" sz="1900" i="1" dirty="0"/>
              <a:t>”Det måste investeras mkt energi i implementeringen. Vi i små kommuner arbetar under mkt ansträngda förhållanden och vår egen energi räcker inte till en snabb anpassning till nya verktyg.”</a:t>
            </a:r>
          </a:p>
          <a:p>
            <a:pPr lvl="1">
              <a:spcAft>
                <a:spcPts val="600"/>
              </a:spcAft>
            </a:pPr>
            <a:r>
              <a:rPr lang="sv-SE" sz="1900" i="1" dirty="0"/>
              <a:t>”Analysstöd och stöd i att sätta igång regionala arbetsgrupper för att utveckla sådant som saknas i vår kommun. Ex hur man ska arbeta med att ta fram resultat av vård och andra insatser.”</a:t>
            </a:r>
          </a:p>
          <a:p>
            <a:pPr lvl="1">
              <a:spcAft>
                <a:spcPts val="600"/>
              </a:spcAft>
            </a:pPr>
            <a:r>
              <a:rPr lang="sv-SE" sz="1900" i="1" dirty="0"/>
              <a:t>”Man behöver ha resurser på den egna kommunala nivån för att kunna hantera alla jämförelser, kommunicera samt använda i förbättringsarbete. </a:t>
            </a:r>
            <a:r>
              <a:rPr lang="sv-SE" sz="1900" i="1" dirty="0" smtClean="0"/>
              <a:t>”</a:t>
            </a:r>
            <a:endParaRPr lang="sv-SE" sz="1900" i="1" dirty="0"/>
          </a:p>
        </p:txBody>
      </p:sp>
    </p:spTree>
    <p:extLst>
      <p:ext uri="{BB962C8B-B14F-4D97-AF65-F5344CB8AC3E}">
        <p14:creationId xmlns:p14="http://schemas.microsoft.com/office/powerpoint/2010/main" val="2412612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7200"/>
            <a:ext cx="4752528" cy="309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7828" y="3284984"/>
            <a:ext cx="5302622" cy="345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öger 3"/>
          <p:cNvSpPr/>
          <p:nvPr/>
        </p:nvSpPr>
        <p:spPr>
          <a:xfrm>
            <a:off x="540664" y="4689140"/>
            <a:ext cx="3312368" cy="1224136"/>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sv-SE" sz="1600" dirty="0" smtClean="0"/>
              <a:t>Kommuner under 20000 invånare</a:t>
            </a:r>
            <a:endParaRPr lang="sv-SE" dirty="0"/>
          </a:p>
        </p:txBody>
      </p:sp>
      <p:sp>
        <p:nvSpPr>
          <p:cNvPr id="5" name="Vänster 4"/>
          <p:cNvSpPr/>
          <p:nvPr/>
        </p:nvSpPr>
        <p:spPr>
          <a:xfrm>
            <a:off x="5076056" y="1606082"/>
            <a:ext cx="3312368" cy="1080120"/>
          </a:xfrm>
          <a:prstGeom prst="lef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sv-SE" sz="1600" dirty="0" smtClean="0"/>
              <a:t>Kommuner över 75 000 invånare</a:t>
            </a:r>
            <a:endParaRPr lang="sv-SE" sz="1600" dirty="0"/>
          </a:p>
        </p:txBody>
      </p:sp>
      <p:sp>
        <p:nvSpPr>
          <p:cNvPr id="7" name="Ellips 6"/>
          <p:cNvSpPr/>
          <p:nvPr/>
        </p:nvSpPr>
        <p:spPr>
          <a:xfrm>
            <a:off x="1763688" y="1268760"/>
            <a:ext cx="792088" cy="1152128"/>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1" name="Ellips 10"/>
          <p:cNvSpPr/>
          <p:nvPr/>
        </p:nvSpPr>
        <p:spPr>
          <a:xfrm>
            <a:off x="5681276" y="4941168"/>
            <a:ext cx="792088" cy="1152128"/>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9" name="Ellips 8"/>
          <p:cNvSpPr/>
          <p:nvPr/>
        </p:nvSpPr>
        <p:spPr>
          <a:xfrm>
            <a:off x="3853032" y="845096"/>
            <a:ext cx="792088" cy="1152128"/>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1178459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490066"/>
          </a:xfrm>
        </p:spPr>
        <p:txBody>
          <a:bodyPr>
            <a:normAutofit/>
          </a:bodyPr>
          <a:lstStyle/>
          <a:p>
            <a:r>
              <a:rPr lang="sv-SE" dirty="0" smtClean="0"/>
              <a:t>Prioritet ÖJ-områden</a:t>
            </a:r>
            <a:endParaRPr lang="sv-SE" dirty="0"/>
          </a:p>
        </p:txBody>
      </p:sp>
      <p:graphicFrame>
        <p:nvGraphicFramePr>
          <p:cNvPr id="5" name="Tabell 4"/>
          <p:cNvGraphicFramePr>
            <a:graphicFrameLocks noGrp="1"/>
          </p:cNvGraphicFramePr>
          <p:nvPr>
            <p:extLst>
              <p:ext uri="{D42A27DB-BD31-4B8C-83A1-F6EECF244321}">
                <p14:modId xmlns:p14="http://schemas.microsoft.com/office/powerpoint/2010/main" val="2378901953"/>
              </p:ext>
            </p:extLst>
          </p:nvPr>
        </p:nvGraphicFramePr>
        <p:xfrm>
          <a:off x="251520" y="4869160"/>
          <a:ext cx="8784976" cy="1943472"/>
        </p:xfrm>
        <a:graphic>
          <a:graphicData uri="http://schemas.openxmlformats.org/drawingml/2006/table">
            <a:tbl>
              <a:tblPr/>
              <a:tblGrid>
                <a:gridCol w="746995"/>
                <a:gridCol w="1151618"/>
                <a:gridCol w="1151618"/>
                <a:gridCol w="1276118"/>
                <a:gridCol w="1248882"/>
                <a:gridCol w="1680739"/>
                <a:gridCol w="1529006"/>
              </a:tblGrid>
              <a:tr h="648072">
                <a:tc>
                  <a:txBody>
                    <a:bodyPr/>
                    <a:lstStyle/>
                    <a:p>
                      <a:pPr algn="l" fontAlgn="b"/>
                      <a:r>
                        <a:rPr lang="sv-SE" sz="1000" b="0" i="0" u="none" strike="noStrike" dirty="0">
                          <a:effectLst/>
                          <a:latin typeface="MS Sans Serif"/>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1000" b="0" i="0" u="none" strike="noStrike" dirty="0">
                          <a:effectLst/>
                          <a:latin typeface="Arial"/>
                        </a:rPr>
                        <a:t>Ökad datakvalitet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078"/>
                    </a:solidFill>
                  </a:tcPr>
                </a:tc>
                <a:tc>
                  <a:txBody>
                    <a:bodyPr/>
                    <a:lstStyle/>
                    <a:p>
                      <a:pPr algn="l" fontAlgn="ctr"/>
                      <a:r>
                        <a:rPr lang="sv-SE" sz="1000" b="0" i="0" u="none" strike="noStrike" dirty="0">
                          <a:effectLst/>
                          <a:latin typeface="Arial"/>
                        </a:rPr>
                        <a:t>Aktualitet i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078"/>
                    </a:solidFill>
                  </a:tcPr>
                </a:tc>
                <a:tc>
                  <a:txBody>
                    <a:bodyPr/>
                    <a:lstStyle/>
                    <a:p>
                      <a:pPr algn="l" fontAlgn="ctr"/>
                      <a:r>
                        <a:rPr lang="sv-SE" sz="1000" b="0" i="0" u="none" strike="noStrike" dirty="0">
                          <a:effectLst/>
                          <a:latin typeface="Arial"/>
                        </a:rPr>
                        <a:t>Analysstöd nationell nivå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078"/>
                    </a:solidFill>
                  </a:tcPr>
                </a:tc>
                <a:tc>
                  <a:txBody>
                    <a:bodyPr/>
                    <a:lstStyle/>
                    <a:p>
                      <a:pPr algn="l" fontAlgn="ctr"/>
                      <a:r>
                        <a:rPr lang="sv-SE" sz="1000" b="0" i="0" u="none" strike="noStrike" dirty="0">
                          <a:effectLst/>
                          <a:latin typeface="Arial"/>
                        </a:rPr>
                        <a:t>Analysstöd regional nivå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078"/>
                    </a:solidFill>
                  </a:tcPr>
                </a:tc>
                <a:tc>
                  <a:txBody>
                    <a:bodyPr/>
                    <a:lstStyle/>
                    <a:p>
                      <a:pPr algn="l" fontAlgn="ctr"/>
                      <a:r>
                        <a:rPr lang="sv-SE" sz="1000" b="0" i="0" u="none" strike="noStrike" dirty="0">
                          <a:effectLst/>
                          <a:latin typeface="Arial"/>
                        </a:rPr>
                        <a:t>Bättre paketering av resultat (för att underlätta presentation, spridning lokalt)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078"/>
                    </a:solidFill>
                  </a:tcPr>
                </a:tc>
                <a:tc>
                  <a:txBody>
                    <a:bodyPr/>
                    <a:lstStyle/>
                    <a:p>
                      <a:pPr algn="l" fontAlgn="ctr"/>
                      <a:r>
                        <a:rPr lang="sv-SE" sz="1000" b="0" i="0" u="none" strike="noStrike" dirty="0">
                          <a:effectLst/>
                          <a:latin typeface="Arial"/>
                        </a:rPr>
                        <a:t>Brukarundersökning på nationell nivå inom fler områden än äldreomsorg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078"/>
                    </a:solidFill>
                  </a:tcPr>
                </a:tc>
              </a:tr>
              <a:tr h="161925">
                <a:tc>
                  <a:txBody>
                    <a:bodyPr/>
                    <a:lstStyle/>
                    <a:p>
                      <a:pPr algn="l" fontAlgn="b"/>
                      <a:r>
                        <a:rPr lang="sv-SE" sz="1000" b="0" i="0" u="none" strike="noStrike">
                          <a:effectLst/>
                          <a:latin typeface="MS Sans Serif"/>
                        </a:rPr>
                        <a:t>Götaland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MS Sans Serif"/>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MS Sans Serif"/>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MS Sans Serif"/>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MS Sans Serif"/>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dirty="0">
                          <a:effectLst/>
                          <a:latin typeface="MS Sans Serif"/>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sv-SE" sz="1000" b="0" i="0" u="none" strike="noStrike" dirty="0">
                          <a:effectLst/>
                          <a:latin typeface="MS Sans Serif"/>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61925">
                <a:tc>
                  <a:txBody>
                    <a:bodyPr/>
                    <a:lstStyle/>
                    <a:p>
                      <a:pPr algn="l" fontAlgn="b"/>
                      <a:r>
                        <a:rPr lang="sv-SE" sz="1000" b="0" i="0" u="none" strike="noStrike">
                          <a:effectLst/>
                          <a:latin typeface="MS Sans Serif"/>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MS Sans Serif"/>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MS Sans Serif"/>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MS Sans Serif"/>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MS Sans Serif"/>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dirty="0">
                          <a:effectLst/>
                          <a:latin typeface="MS Sans Serif"/>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sv-SE" sz="1000" b="0" i="0" u="none" strike="noStrike" dirty="0">
                          <a:effectLst/>
                          <a:latin typeface="MS Sans Serif"/>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61925">
                <a:tc>
                  <a:txBody>
                    <a:bodyPr/>
                    <a:lstStyle/>
                    <a:p>
                      <a:pPr algn="l" fontAlgn="b"/>
                      <a:r>
                        <a:rPr lang="sv-SE" sz="1000" b="0" i="0" u="none" strike="noStrike" dirty="0">
                          <a:effectLst/>
                          <a:latin typeface="MS Sans Serif"/>
                        </a:rPr>
                        <a:t>Svealand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0" i="0" u="none" strike="noStrike" dirty="0">
                          <a:effectLst/>
                          <a:latin typeface="MS Sans Serif"/>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sv-SE" sz="1000" b="0" i="0" u="none" strike="noStrike">
                          <a:effectLst/>
                          <a:latin typeface="MS Sans Serif"/>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0" i="0" u="none" strike="noStrike">
                          <a:effectLst/>
                          <a:latin typeface="MS Sans Serif"/>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0" i="0" u="none" strike="noStrike">
                          <a:effectLst/>
                          <a:latin typeface="MS Sans Serif"/>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0" i="0" u="none" strike="noStrike" dirty="0">
                          <a:effectLst/>
                          <a:latin typeface="MS Sans Serif"/>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sv-SE" sz="1000" b="0" i="0" u="none" strike="noStrike" dirty="0">
                          <a:effectLst/>
                          <a:latin typeface="MS Sans Serif"/>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1925">
                <a:tc>
                  <a:txBody>
                    <a:bodyPr/>
                    <a:lstStyle/>
                    <a:p>
                      <a:pPr algn="l" fontAlgn="b"/>
                      <a:r>
                        <a:rPr lang="sv-SE" sz="1000" b="0" i="0" u="none" strike="noStrike">
                          <a:effectLst/>
                          <a:latin typeface="MS Sans Serif"/>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0" i="0" u="none" strike="noStrike" dirty="0">
                          <a:effectLst/>
                          <a:latin typeface="MS Sans Serif"/>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sv-SE" sz="1000" b="0" i="0" u="none" strike="noStrike">
                          <a:effectLst/>
                          <a:latin typeface="MS Sans Serif"/>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0" i="0" u="none" strike="noStrike">
                          <a:effectLst/>
                          <a:latin typeface="MS Sans Serif"/>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0" i="0" u="none" strike="noStrike">
                          <a:effectLst/>
                          <a:latin typeface="MS Sans Serif"/>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0" i="0" u="none" strike="noStrike" dirty="0">
                          <a:effectLst/>
                          <a:latin typeface="MS Sans Serif"/>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sv-SE" sz="1000" b="0" i="0" u="none" strike="noStrike" dirty="0">
                          <a:effectLst/>
                          <a:latin typeface="MS Sans Serif"/>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1925">
                <a:tc>
                  <a:txBody>
                    <a:bodyPr/>
                    <a:lstStyle/>
                    <a:p>
                      <a:pPr algn="l" fontAlgn="b"/>
                      <a:r>
                        <a:rPr lang="sv-SE" sz="1000" b="0" i="0" u="none" strike="noStrike">
                          <a:effectLst/>
                          <a:latin typeface="MS Sans Serif"/>
                        </a:rPr>
                        <a:t>Norrland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dirty="0">
                          <a:effectLst/>
                          <a:latin typeface="MS Sans Serif"/>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sv-SE" sz="1000" b="0" i="0" u="none" strike="noStrike">
                          <a:effectLst/>
                          <a:latin typeface="MS Sans Serif"/>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MS Sans Serif"/>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dirty="0">
                          <a:effectLst/>
                          <a:latin typeface="MS Sans Serif"/>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sv-SE" sz="1000" b="0" i="0" u="none" strike="noStrike" dirty="0">
                          <a:effectLst/>
                          <a:latin typeface="MS Sans Serif"/>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dirty="0">
                          <a:effectLst/>
                          <a:latin typeface="MS Sans Serif"/>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sv-SE" sz="1000" b="0" i="0" u="none" strike="noStrike">
                          <a:effectLst/>
                          <a:latin typeface="MS Sans Serif"/>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dirty="0">
                          <a:effectLst/>
                          <a:latin typeface="MS Sans Serif"/>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sv-SE" sz="1000" b="0" i="0" u="none" strike="noStrike">
                          <a:effectLst/>
                          <a:latin typeface="MS Sans Serif"/>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MS Sans Serif"/>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dirty="0">
                          <a:effectLst/>
                          <a:latin typeface="MS Sans Serif"/>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sv-SE" sz="1000" b="0" i="0" u="none" strike="noStrike">
                          <a:effectLst/>
                          <a:latin typeface="MS Sans Serif"/>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dirty="0">
                          <a:effectLst/>
                          <a:latin typeface="MS Sans Serif"/>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sv-SE" sz="1000" b="1" i="0" u="none" strike="noStrike">
                          <a:effectLst/>
                          <a:latin typeface="MS Sans Serif"/>
                        </a:rPr>
                        <a:t>Riket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1" i="0" u="none" strike="noStrike">
                          <a:effectLst/>
                          <a:latin typeface="MS Sans Serif"/>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1" i="0" u="none" strike="noStrike">
                          <a:effectLst/>
                          <a:latin typeface="MS Sans Serif"/>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1" i="0" u="none" strike="noStrike">
                          <a:effectLst/>
                          <a:latin typeface="MS Sans Serif"/>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1" i="0" u="none" strike="noStrike">
                          <a:effectLst/>
                          <a:latin typeface="MS Sans Serif"/>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1" i="0" u="none" strike="noStrike" dirty="0">
                          <a:effectLst/>
                          <a:latin typeface="MS Sans Serif"/>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sv-SE" sz="1000" b="1" i="0" u="none" strike="noStrike" dirty="0">
                          <a:effectLst/>
                          <a:latin typeface="MS Sans Serif"/>
                        </a:rPr>
                        <a:t>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61925">
                <a:tc>
                  <a:txBody>
                    <a:bodyPr/>
                    <a:lstStyle/>
                    <a:p>
                      <a:pPr algn="l" fontAlgn="b"/>
                      <a:r>
                        <a:rPr lang="sv-SE" sz="1000" b="1" i="0" u="none" strike="noStrike">
                          <a:effectLst/>
                          <a:latin typeface="MS Sans Serif"/>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1" i="0" u="none" strike="noStrike">
                          <a:effectLst/>
                          <a:latin typeface="MS Sans Serif"/>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1" i="0" u="none" strike="noStrike">
                          <a:effectLst/>
                          <a:latin typeface="MS Sans Serif"/>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1" i="0" u="none" strike="noStrike">
                          <a:effectLst/>
                          <a:latin typeface="MS Sans Serif"/>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1" i="0" u="none" strike="noStrike">
                          <a:effectLst/>
                          <a:latin typeface="MS Sans Serif"/>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1000" b="1" i="0" u="none" strike="noStrike">
                          <a:effectLst/>
                          <a:latin typeface="MS Sans Serif"/>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sv-SE" sz="1000" b="1" i="0" u="none" strike="noStrike" dirty="0">
                          <a:effectLst/>
                          <a:latin typeface="MS Sans Serif"/>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8720"/>
            <a:ext cx="6447373" cy="395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1016732"/>
            <a:ext cx="1589748" cy="373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8345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6632"/>
            <a:ext cx="8229600" cy="864096"/>
          </a:xfrm>
        </p:spPr>
        <p:txBody>
          <a:bodyPr>
            <a:noAutofit/>
          </a:bodyPr>
          <a:lstStyle/>
          <a:p>
            <a:r>
              <a:rPr lang="sv-SE" sz="2800" dirty="0" smtClean="0"/>
              <a:t>Jämförelse regionalt stöd och </a:t>
            </a:r>
            <a:br>
              <a:rPr lang="sv-SE" sz="2800" dirty="0" smtClean="0"/>
            </a:br>
            <a:r>
              <a:rPr lang="sv-SE" sz="2800" dirty="0" smtClean="0"/>
              <a:t>inte regionalt stöd</a:t>
            </a:r>
            <a:endParaRPr lang="sv-SE" sz="28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873019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8973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78098"/>
          </a:xfrm>
        </p:spPr>
        <p:txBody>
          <a:bodyPr/>
          <a:lstStyle/>
          <a:p>
            <a:r>
              <a:rPr lang="sv-SE" dirty="0" smtClean="0"/>
              <a:t>Reflektioner</a:t>
            </a:r>
            <a:endParaRPr lang="sv-SE" dirty="0"/>
          </a:p>
        </p:txBody>
      </p:sp>
      <p:sp>
        <p:nvSpPr>
          <p:cNvPr id="3" name="Platshållare för innehåll 2"/>
          <p:cNvSpPr>
            <a:spLocks noGrp="1"/>
          </p:cNvSpPr>
          <p:nvPr>
            <p:ph idx="1"/>
          </p:nvPr>
        </p:nvSpPr>
        <p:spPr>
          <a:xfrm>
            <a:off x="457200" y="1196752"/>
            <a:ext cx="8229600" cy="4464274"/>
          </a:xfrm>
        </p:spPr>
        <p:txBody>
          <a:bodyPr>
            <a:normAutofit fontScale="70000" lnSpcReduction="20000"/>
          </a:bodyPr>
          <a:lstStyle/>
          <a:p>
            <a:pPr lvl="0">
              <a:spcAft>
                <a:spcPts val="600"/>
              </a:spcAft>
            </a:pPr>
            <a:r>
              <a:rPr lang="sv-SE" sz="2300" i="1" dirty="0"/>
              <a:t>Vad tycker förvaltningsledningen om värdet av ÖJ och användbarheten av ÖJ som en del av deras ledning och styrning?</a:t>
            </a:r>
            <a:endParaRPr lang="sv-SE" sz="2300" dirty="0"/>
          </a:p>
          <a:p>
            <a:pPr lvl="1">
              <a:spcAft>
                <a:spcPts val="600"/>
              </a:spcAft>
            </a:pPr>
            <a:r>
              <a:rPr lang="sv-SE" dirty="0"/>
              <a:t>Ca 80 % av de svarande inom ÖJ Äldre svarar </a:t>
            </a:r>
            <a:r>
              <a:rPr lang="sv-SE" dirty="0" smtClean="0"/>
              <a:t>att de </a:t>
            </a:r>
            <a:r>
              <a:rPr lang="sv-SE" dirty="0"/>
              <a:t>instämmer helt/delvis på frågan om ÖJ används kontinuerligt som en del av ledning och styrning. Bortsett från Hemlöshet och </a:t>
            </a:r>
            <a:r>
              <a:rPr lang="sv-SE" dirty="0" smtClean="0"/>
              <a:t>Brottsoffer </a:t>
            </a:r>
            <a:r>
              <a:rPr lang="sv-SE" dirty="0"/>
              <a:t>ligger övriga områden runt 55-65 %. </a:t>
            </a:r>
          </a:p>
          <a:p>
            <a:pPr lvl="1">
              <a:spcAft>
                <a:spcPts val="600"/>
              </a:spcAft>
            </a:pPr>
            <a:r>
              <a:rPr lang="sv-SE" dirty="0"/>
              <a:t>Datas aktualitet i jämförelserna får överlag </a:t>
            </a:r>
            <a:r>
              <a:rPr lang="sv-SE" dirty="0" smtClean="0"/>
              <a:t>en </a:t>
            </a:r>
            <a:r>
              <a:rPr lang="sv-SE" dirty="0"/>
              <a:t>lägre andel instämmande </a:t>
            </a:r>
            <a:r>
              <a:rPr lang="sv-SE" dirty="0" smtClean="0"/>
              <a:t>svar, </a:t>
            </a:r>
            <a:r>
              <a:rPr lang="sv-SE" dirty="0"/>
              <a:t>vilket till viss del kan påverka hur </a:t>
            </a:r>
            <a:r>
              <a:rPr lang="sv-SE" dirty="0" smtClean="0"/>
              <a:t>ÖJ-resultatet </a:t>
            </a:r>
            <a:r>
              <a:rPr lang="sv-SE" dirty="0"/>
              <a:t>används i ledning och styrning. Dock syns detta inte lika tydligt inom ÖJ Äldre. </a:t>
            </a:r>
          </a:p>
          <a:p>
            <a:pPr lvl="1">
              <a:spcAft>
                <a:spcPts val="600"/>
              </a:spcAft>
            </a:pPr>
            <a:r>
              <a:rPr lang="sv-SE" dirty="0"/>
              <a:t>Jämförelser görs överlag med andra kommuner, 5 av 7 </a:t>
            </a:r>
            <a:r>
              <a:rPr lang="sv-SE" dirty="0" smtClean="0"/>
              <a:t>ÖJ-områden </a:t>
            </a:r>
            <a:r>
              <a:rPr lang="sv-SE" dirty="0"/>
              <a:t>har instämmande (delvis/helt) svar motsvarande 75 % eller högre i undersökningen. </a:t>
            </a:r>
          </a:p>
          <a:p>
            <a:pPr lvl="0">
              <a:spcAft>
                <a:spcPts val="600"/>
              </a:spcAft>
            </a:pPr>
            <a:r>
              <a:rPr lang="sv-SE" sz="2300" i="1" dirty="0"/>
              <a:t>Finns en eller flera av indikatorerna med i den ansvariga nämndens styrning och uppföljning?</a:t>
            </a:r>
            <a:endParaRPr lang="sv-SE" sz="2300" dirty="0"/>
          </a:p>
          <a:p>
            <a:pPr lvl="1">
              <a:spcAft>
                <a:spcPts val="600"/>
              </a:spcAft>
            </a:pPr>
            <a:r>
              <a:rPr lang="sv-SE" dirty="0"/>
              <a:t>I kommentarer framkommer att ÖJ används i olika styrande dokument/processer. Som nämnts ovan används i viss omfattning ÖJ kontinuerligt som en del i ledningen och styrning av verksamheten. Politiken får också redovisningar av </a:t>
            </a:r>
            <a:r>
              <a:rPr lang="sv-SE" dirty="0" smtClean="0"/>
              <a:t>ÖJ, men </a:t>
            </a:r>
            <a:r>
              <a:rPr lang="sv-SE" dirty="0"/>
              <a:t>i olika omfattning där skiftningar finns från 85 % gällande ÖJ Äldre till 50-65 % för övriga. </a:t>
            </a:r>
          </a:p>
        </p:txBody>
      </p:sp>
    </p:spTree>
    <p:extLst>
      <p:ext uri="{BB962C8B-B14F-4D97-AF65-F5344CB8AC3E}">
        <p14:creationId xmlns:p14="http://schemas.microsoft.com/office/powerpoint/2010/main" val="1590546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576064"/>
          </a:xfrm>
        </p:spPr>
        <p:txBody>
          <a:bodyPr/>
          <a:lstStyle/>
          <a:p>
            <a:r>
              <a:rPr lang="sv-SE" dirty="0" smtClean="0"/>
              <a:t>Reflektioner</a:t>
            </a:r>
            <a:endParaRPr lang="sv-SE" dirty="0"/>
          </a:p>
        </p:txBody>
      </p:sp>
      <p:sp>
        <p:nvSpPr>
          <p:cNvPr id="3" name="Platshållare för innehåll 2"/>
          <p:cNvSpPr>
            <a:spLocks noGrp="1"/>
          </p:cNvSpPr>
          <p:nvPr>
            <p:ph idx="1"/>
          </p:nvPr>
        </p:nvSpPr>
        <p:spPr>
          <a:xfrm>
            <a:off x="467544" y="692696"/>
            <a:ext cx="8229600" cy="5285184"/>
          </a:xfrm>
        </p:spPr>
        <p:txBody>
          <a:bodyPr>
            <a:normAutofit fontScale="62500" lnSpcReduction="20000"/>
          </a:bodyPr>
          <a:lstStyle/>
          <a:p>
            <a:pPr lvl="0">
              <a:spcAft>
                <a:spcPts val="300"/>
              </a:spcAft>
            </a:pPr>
            <a:r>
              <a:rPr lang="sv-SE" i="1" dirty="0"/>
              <a:t>Används resultatet till förbättring? Används resultat på annat sätt?</a:t>
            </a:r>
            <a:endParaRPr lang="sv-SE" dirty="0"/>
          </a:p>
          <a:p>
            <a:pPr lvl="1">
              <a:spcAft>
                <a:spcPts val="300"/>
              </a:spcAft>
            </a:pPr>
            <a:r>
              <a:rPr lang="sv-SE" dirty="0"/>
              <a:t>Förutom ÖJ Hemlöshet och </a:t>
            </a:r>
            <a:r>
              <a:rPr lang="sv-SE" dirty="0" smtClean="0"/>
              <a:t>Brottsoffer </a:t>
            </a:r>
            <a:r>
              <a:rPr lang="sv-SE" dirty="0"/>
              <a:t>svarar kommunerna i undersökningen instämmande motsvarande </a:t>
            </a:r>
            <a:r>
              <a:rPr lang="sv-SE" dirty="0" smtClean="0"/>
              <a:t>75-80 </a:t>
            </a:r>
            <a:r>
              <a:rPr lang="sv-SE" dirty="0"/>
              <a:t>% gällande att jämförelserna är användbara för att hitta förbättringsarbeten. Avvikande från detta är även ÖJ Äldre som har 91 </a:t>
            </a:r>
            <a:r>
              <a:rPr lang="sv-SE" dirty="0" smtClean="0"/>
              <a:t>% </a:t>
            </a:r>
            <a:r>
              <a:rPr lang="sv-SE" dirty="0"/>
              <a:t>instämmande kring frågan att hitta förbättringsområden. </a:t>
            </a:r>
          </a:p>
          <a:p>
            <a:pPr lvl="1">
              <a:spcAft>
                <a:spcPts val="300"/>
              </a:spcAft>
            </a:pPr>
            <a:r>
              <a:rPr lang="sv-SE" dirty="0"/>
              <a:t>När det gäller om ÖJ bidragit till förbättringsarbete sjunker andel instämmande generellt över samtliga </a:t>
            </a:r>
            <a:r>
              <a:rPr lang="sv-SE" dirty="0" smtClean="0"/>
              <a:t>ÖJ-områden</a:t>
            </a:r>
            <a:r>
              <a:rPr lang="sv-SE" dirty="0"/>
              <a:t>. Detta kan tolkas som en svårighet i att komma till ”verkstad” efter att jämförelser analyserats etcetera. Dock ska det direkt sägas att hela 80 % av svarande kommuner </a:t>
            </a:r>
            <a:r>
              <a:rPr lang="sv-SE" dirty="0" smtClean="0"/>
              <a:t>inom </a:t>
            </a:r>
            <a:r>
              <a:rPr lang="sv-SE" dirty="0"/>
              <a:t>ÖJ Äldre angivit att jämförelser bidragit till förbättringsarbete delvis eller helt. Spridningen bland övriga är från ca 70 % instämmande gällande ÖJ Funktionsnedsättning till 45 % gällande ÖJ Hemlöshet. </a:t>
            </a:r>
          </a:p>
          <a:p>
            <a:pPr lvl="1">
              <a:spcAft>
                <a:spcPts val="300"/>
              </a:spcAft>
            </a:pPr>
            <a:r>
              <a:rPr lang="sv-SE" dirty="0"/>
              <a:t>Som tidigare nämnts så framkommer det i flera kommentarer att ÖJ används i underlag till politiken, </a:t>
            </a:r>
            <a:r>
              <a:rPr lang="sv-SE" dirty="0" smtClean="0"/>
              <a:t>styrdokument, styrkort </a:t>
            </a:r>
            <a:r>
              <a:rPr lang="sv-SE" dirty="0"/>
              <a:t>etcetera. </a:t>
            </a:r>
          </a:p>
          <a:p>
            <a:pPr lvl="0">
              <a:spcAft>
                <a:spcPts val="300"/>
              </a:spcAft>
            </a:pPr>
            <a:r>
              <a:rPr lang="sv-SE" i="1" dirty="0"/>
              <a:t>Fånga in utvecklingsområden för att öka användningen av </a:t>
            </a:r>
            <a:r>
              <a:rPr lang="sv-SE" i="1" dirty="0" smtClean="0"/>
              <a:t>Öppna </a:t>
            </a:r>
            <a:r>
              <a:rPr lang="sv-SE" i="1" dirty="0"/>
              <a:t>jämförelser</a:t>
            </a:r>
            <a:endParaRPr lang="sv-SE" dirty="0"/>
          </a:p>
          <a:p>
            <a:pPr lvl="1">
              <a:spcAft>
                <a:spcPts val="300"/>
              </a:spcAft>
            </a:pPr>
            <a:r>
              <a:rPr lang="sv-SE" dirty="0"/>
              <a:t>Tydligt att bättre paketering efterfrågas.  Nästan 60 % av kommunerna i undersökningen önskade detta. </a:t>
            </a:r>
            <a:endParaRPr lang="sv-SE" dirty="0" smtClean="0"/>
          </a:p>
          <a:p>
            <a:pPr lvl="1">
              <a:spcAft>
                <a:spcPts val="300"/>
              </a:spcAft>
            </a:pPr>
            <a:r>
              <a:rPr lang="sv-SE" dirty="0" smtClean="0"/>
              <a:t>Därefter </a:t>
            </a:r>
            <a:r>
              <a:rPr lang="sv-SE" dirty="0"/>
              <a:t>följde </a:t>
            </a:r>
            <a:r>
              <a:rPr lang="sv-SE" dirty="0" smtClean="0"/>
              <a:t>brukarundersökning </a:t>
            </a:r>
            <a:r>
              <a:rPr lang="sv-SE" dirty="0"/>
              <a:t>på nationell nivå med nästan 55 %. Det är i större omfattning stöd på regional </a:t>
            </a:r>
            <a:r>
              <a:rPr lang="sv-SE" dirty="0" smtClean="0"/>
              <a:t>än </a:t>
            </a:r>
            <a:r>
              <a:rPr lang="sv-SE" dirty="0"/>
              <a:t>nationell nivå som </a:t>
            </a:r>
            <a:r>
              <a:rPr lang="sv-SE" dirty="0" smtClean="0"/>
              <a:t>efterfrågas. </a:t>
            </a:r>
          </a:p>
          <a:p>
            <a:pPr lvl="1">
              <a:spcAft>
                <a:spcPts val="300"/>
              </a:spcAft>
            </a:pPr>
            <a:r>
              <a:rPr lang="sv-SE" dirty="0" smtClean="0"/>
              <a:t>Något </a:t>
            </a:r>
            <a:r>
              <a:rPr lang="sv-SE" dirty="0"/>
              <a:t>som syns särskilt tydligt hos mindre kommuner (20 000 och mindre invånare) än hos större kommuner (75 000 och fler) är just efterfrågan av regionalt stöd. Efterfrågan av regionalt stöd tenderar att bli tydligare </a:t>
            </a:r>
            <a:r>
              <a:rPr lang="sv-SE" dirty="0" smtClean="0"/>
              <a:t>ju </a:t>
            </a:r>
            <a:r>
              <a:rPr lang="sv-SE" dirty="0"/>
              <a:t>mindre kommunen är. </a:t>
            </a:r>
            <a:endParaRPr lang="sv-SE" dirty="0" smtClean="0"/>
          </a:p>
          <a:p>
            <a:pPr lvl="1">
              <a:spcAft>
                <a:spcPts val="300"/>
              </a:spcAft>
            </a:pPr>
            <a:r>
              <a:rPr lang="sv-SE" dirty="0" smtClean="0"/>
              <a:t>Bör/kan ÖJ Äldre vara en förebild för övriga områden?</a:t>
            </a:r>
            <a:endParaRPr lang="sv-SE" dirty="0"/>
          </a:p>
          <a:p>
            <a:endParaRPr lang="sv-SE" dirty="0"/>
          </a:p>
        </p:txBody>
      </p:sp>
    </p:spTree>
    <p:extLst>
      <p:ext uri="{BB962C8B-B14F-4D97-AF65-F5344CB8AC3E}">
        <p14:creationId xmlns:p14="http://schemas.microsoft.com/office/powerpoint/2010/main" val="231450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Arbetsprocess</a:t>
            </a:r>
            <a:endParaRPr lang="sv-SE"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2060848"/>
            <a:ext cx="859920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14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Bortfallsanalys</a:t>
            </a:r>
            <a:endParaRPr lang="sv-SE" dirty="0"/>
          </a:p>
        </p:txBody>
      </p:sp>
      <p:sp>
        <p:nvSpPr>
          <p:cNvPr id="3" name="Platshållare för innehåll 2"/>
          <p:cNvSpPr>
            <a:spLocks noGrp="1"/>
          </p:cNvSpPr>
          <p:nvPr>
            <p:ph idx="1"/>
          </p:nvPr>
        </p:nvSpPr>
        <p:spPr/>
        <p:txBody>
          <a:bodyPr/>
          <a:lstStyle/>
          <a:p>
            <a:r>
              <a:rPr lang="sv-SE" dirty="0" smtClean="0"/>
              <a:t>Enkäten spänner över samtliga sju områden, komplicerat för kommuner med dubbla förvaltningar</a:t>
            </a:r>
          </a:p>
          <a:p>
            <a:pPr lvl="1"/>
            <a:r>
              <a:rPr lang="sv-SE" dirty="0" smtClean="0"/>
              <a:t>Missivbrev och enkät med tydliga instruktioner</a:t>
            </a:r>
          </a:p>
          <a:p>
            <a:pPr lvl="1"/>
            <a:r>
              <a:rPr lang="sv-SE" dirty="0" smtClean="0"/>
              <a:t>Skillnader i totalt antal svar mellan de olika områden </a:t>
            </a:r>
          </a:p>
          <a:p>
            <a:pPr lvl="2"/>
            <a:r>
              <a:rPr lang="sv-SE" dirty="0" smtClean="0"/>
              <a:t>Varierar mellan ca 130 – 180 svar</a:t>
            </a:r>
          </a:p>
          <a:p>
            <a:pPr lvl="1"/>
            <a:r>
              <a:rPr lang="sv-SE" dirty="0" smtClean="0"/>
              <a:t>Svarsfrekvens ligger inom acceptabelt område</a:t>
            </a:r>
          </a:p>
          <a:p>
            <a:pPr lvl="1"/>
            <a:endParaRPr lang="sv-SE" dirty="0" smtClean="0"/>
          </a:p>
          <a:p>
            <a:pPr lvl="2"/>
            <a:endParaRPr lang="sv-SE" dirty="0" smtClean="0"/>
          </a:p>
          <a:p>
            <a:pPr lvl="1"/>
            <a:endParaRPr lang="sv-SE" dirty="0" smtClean="0"/>
          </a:p>
        </p:txBody>
      </p:sp>
    </p:spTree>
    <p:extLst>
      <p:ext uri="{BB962C8B-B14F-4D97-AF65-F5344CB8AC3E}">
        <p14:creationId xmlns:p14="http://schemas.microsoft.com/office/powerpoint/2010/main" val="87608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274638"/>
            <a:ext cx="8219256" cy="634082"/>
          </a:xfrm>
        </p:spPr>
        <p:txBody>
          <a:bodyPr/>
          <a:lstStyle/>
          <a:p>
            <a:r>
              <a:rPr lang="sv-SE" dirty="0" smtClean="0"/>
              <a:t>Svarsfrekvens</a:t>
            </a:r>
            <a:endParaRPr lang="sv-SE" dirty="0"/>
          </a:p>
        </p:txBody>
      </p:sp>
      <p:graphicFrame>
        <p:nvGraphicFramePr>
          <p:cNvPr id="10" name="Tabell 9"/>
          <p:cNvGraphicFramePr>
            <a:graphicFrameLocks noGrp="1"/>
          </p:cNvGraphicFramePr>
          <p:nvPr>
            <p:extLst>
              <p:ext uri="{D42A27DB-BD31-4B8C-83A1-F6EECF244321}">
                <p14:modId xmlns:p14="http://schemas.microsoft.com/office/powerpoint/2010/main" val="217453000"/>
              </p:ext>
            </p:extLst>
          </p:nvPr>
        </p:nvGraphicFramePr>
        <p:xfrm>
          <a:off x="2195736" y="4797152"/>
          <a:ext cx="4536505" cy="1232039"/>
        </p:xfrm>
        <a:graphic>
          <a:graphicData uri="http://schemas.openxmlformats.org/drawingml/2006/table">
            <a:tbl>
              <a:tblPr/>
              <a:tblGrid>
                <a:gridCol w="2715029"/>
                <a:gridCol w="721717"/>
                <a:gridCol w="1099759"/>
              </a:tblGrid>
              <a:tr h="403947">
                <a:tc>
                  <a:txBody>
                    <a:bodyPr/>
                    <a:lstStyle/>
                    <a:p>
                      <a:pPr algn="l" fontAlgn="ctr"/>
                      <a:r>
                        <a:rPr lang="sv-SE" sz="1000" b="0" i="0" u="none" strike="noStrike" dirty="0" smtClean="0">
                          <a:solidFill>
                            <a:srgbClr val="000000"/>
                          </a:solidFill>
                          <a:effectLst/>
                          <a:latin typeface="Arial"/>
                        </a:rPr>
                        <a:t>Svar</a:t>
                      </a:r>
                      <a:endParaRPr lang="sv-SE" sz="1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sv-SE" sz="1000" b="0" i="0" u="none" strike="noStrike" dirty="0" smtClean="0">
                          <a:solidFill>
                            <a:srgbClr val="000000"/>
                          </a:solidFill>
                          <a:effectLst/>
                          <a:latin typeface="Arial"/>
                        </a:rPr>
                        <a:t>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0" i="0" u="none" strike="noStrike" dirty="0" smtClean="0">
                          <a:solidFill>
                            <a:srgbClr val="000000"/>
                          </a:solidFill>
                          <a:effectLst/>
                          <a:latin typeface="Arial"/>
                        </a:rPr>
                        <a:t>72%</a:t>
                      </a:r>
                      <a:endParaRPr lang="sv-SE" sz="1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03947">
                <a:tc>
                  <a:txBody>
                    <a:bodyPr/>
                    <a:lstStyle/>
                    <a:p>
                      <a:pPr algn="l" fontAlgn="ctr"/>
                      <a:r>
                        <a:rPr lang="sv-SE" sz="1000" b="0" i="0" u="none" strike="noStrike" dirty="0" smtClean="0">
                          <a:solidFill>
                            <a:schemeClr val="bg1"/>
                          </a:solidFill>
                          <a:effectLst/>
                          <a:latin typeface="Arial"/>
                        </a:rPr>
                        <a:t>Ej svar</a:t>
                      </a:r>
                      <a:endParaRPr lang="sv-SE" sz="1000" b="0"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sv-SE" sz="1000" b="0" i="0" u="none" strike="noStrike" dirty="0" smtClean="0">
                          <a:solidFill>
                            <a:srgbClr val="000000"/>
                          </a:solidFill>
                          <a:effectLst/>
                          <a:latin typeface="Arial"/>
                        </a:rPr>
                        <a:t>82</a:t>
                      </a:r>
                      <a:endParaRPr lang="sv-SE" sz="1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0" i="0" u="none" strike="noStrike" dirty="0" smtClean="0">
                          <a:solidFill>
                            <a:srgbClr val="000000"/>
                          </a:solidFill>
                          <a:effectLst/>
                          <a:latin typeface="Arial"/>
                        </a:rPr>
                        <a:t>28%</a:t>
                      </a:r>
                      <a:endParaRPr lang="sv-SE" sz="1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24145">
                <a:tc>
                  <a:txBody>
                    <a:bodyPr/>
                    <a:lstStyle/>
                    <a:p>
                      <a:pPr algn="l" fontAlgn="ctr"/>
                      <a:r>
                        <a:rPr lang="sv-SE" sz="1000" b="1" i="0" u="none" strike="noStrike" dirty="0">
                          <a:solidFill>
                            <a:srgbClr val="000000"/>
                          </a:solidFill>
                          <a:effectLst/>
                          <a:latin typeface="Arial"/>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78"/>
                    </a:solidFill>
                  </a:tcPr>
                </a:tc>
                <a:tc>
                  <a:txBody>
                    <a:bodyPr/>
                    <a:lstStyle/>
                    <a:p>
                      <a:pPr algn="ctr" fontAlgn="ctr"/>
                      <a:r>
                        <a:rPr lang="sv-SE" sz="1000" b="1" i="0" u="none" strike="noStrike">
                          <a:solidFill>
                            <a:srgbClr val="000000"/>
                          </a:solidFill>
                          <a:effectLst/>
                          <a:latin typeface="Arial"/>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sv-SE" sz="1000" b="1" i="0" u="none" strike="noStrike" dirty="0">
                          <a:solidFill>
                            <a:srgbClr val="000000"/>
                          </a:solidFill>
                          <a:effectLst/>
                          <a:latin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680" y="1124744"/>
            <a:ext cx="5334462" cy="333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456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 y="260648"/>
            <a:ext cx="910906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Rak 3"/>
          <p:cNvCxnSpPr/>
          <p:nvPr/>
        </p:nvCxnSpPr>
        <p:spPr>
          <a:xfrm>
            <a:off x="6588224" y="913700"/>
            <a:ext cx="0" cy="518457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674162"/>
      </p:ext>
    </p:extLst>
  </p:cSld>
  <p:clrMapOvr>
    <a:masterClrMapping/>
  </p:clrMapOvr>
</p:sld>
</file>

<file path=ppt/theme/theme1.xml><?xml version="1.0" encoding="utf-8"?>
<a:theme xmlns:a="http://schemas.openxmlformats.org/drawingml/2006/main" name="SKL Orange">
  <a:themeElements>
    <a:clrScheme name="SKL">
      <a:dk1>
        <a:sysClr val="windowText" lastClr="000000"/>
      </a:dk1>
      <a:lt1>
        <a:sysClr val="window" lastClr="FFFFFF"/>
      </a:lt1>
      <a:dk2>
        <a:srgbClr val="4D4D4D"/>
      </a:dk2>
      <a:lt2>
        <a:srgbClr val="EEECE1"/>
      </a:lt2>
      <a:accent1>
        <a:srgbClr val="006428"/>
      </a:accent1>
      <a:accent2>
        <a:srgbClr val="005A9B"/>
      </a:accent2>
      <a:accent3>
        <a:srgbClr val="B9141E"/>
      </a:accent3>
      <a:accent4>
        <a:srgbClr val="5A5A96"/>
      </a:accent4>
      <a:accent5>
        <a:srgbClr val="8C7D6E"/>
      </a:accent5>
      <a:accent6>
        <a:srgbClr val="E6460A"/>
      </a:accent6>
      <a:hlink>
        <a:srgbClr val="0000FF"/>
      </a:hlink>
      <a:folHlink>
        <a:srgbClr val="800080"/>
      </a:folHlink>
    </a:clrScheme>
    <a:fontScheme name="_SK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TotalTime>
  <Words>2780</Words>
  <Application>Microsoft Office PowerPoint</Application>
  <PresentationFormat>Bildspel på skärmen (4:3)</PresentationFormat>
  <Paragraphs>665</Paragraphs>
  <Slides>56</Slides>
  <Notes>56</Notes>
  <HiddenSlides>0</HiddenSlides>
  <MMClips>0</MMClips>
  <ScaleCrop>false</ScaleCrop>
  <HeadingPairs>
    <vt:vector size="4" baseType="variant">
      <vt:variant>
        <vt:lpstr>Tema</vt:lpstr>
      </vt:variant>
      <vt:variant>
        <vt:i4>1</vt:i4>
      </vt:variant>
      <vt:variant>
        <vt:lpstr>Bildrubriker</vt:lpstr>
      </vt:variant>
      <vt:variant>
        <vt:i4>56</vt:i4>
      </vt:variant>
    </vt:vector>
  </HeadingPairs>
  <TitlesOfParts>
    <vt:vector size="57" baseType="lpstr">
      <vt:lpstr>SKL Orange</vt:lpstr>
      <vt:lpstr>Kartläggning Öppna jämförelser inom socialtjänsten</vt:lpstr>
      <vt:lpstr>Bakgrund</vt:lpstr>
      <vt:lpstr>Mål och syfte</vt:lpstr>
      <vt:lpstr>Uppdraget</vt:lpstr>
      <vt:lpstr>PowerPoint-presentation</vt:lpstr>
      <vt:lpstr>Arbetsprocess</vt:lpstr>
      <vt:lpstr>Bortfallsanalys</vt:lpstr>
      <vt:lpstr>Svarsfrekvens</vt:lpstr>
      <vt:lpstr>PowerPoint-presentation</vt:lpstr>
      <vt:lpstr>PowerPoint-presentation</vt:lpstr>
      <vt:lpstr>Har du ansvar för följande områden?</vt:lpstr>
      <vt:lpstr>Känner du till aktuellt ÖJ-område?</vt:lpstr>
      <vt:lpstr>Hur presenteras Öppna jämförelser?</vt:lpstr>
      <vt:lpstr>Hur presenteras Öppna jämförelser?</vt:lpstr>
      <vt:lpstr>Presentation av ÖJ Äldre på hemsida</vt:lpstr>
      <vt:lpstr>Påståendefrågor för varje ÖJ-område</vt:lpstr>
      <vt:lpstr>Samtliga svar påståenden</vt:lpstr>
      <vt:lpstr>PowerPoint-presentation</vt:lpstr>
      <vt:lpstr>Påståenden om ÖJ utifrån aktuellt område</vt:lpstr>
      <vt:lpstr>PowerPoint-presentation</vt:lpstr>
      <vt:lpstr>PowerPoint-presentation</vt:lpstr>
      <vt:lpstr>PowerPoint-presentation</vt:lpstr>
      <vt:lpstr>PowerPoint-presentation</vt:lpstr>
      <vt:lpstr>PowerPoint-presentation</vt:lpstr>
      <vt:lpstr>PowerPoint-presentation</vt:lpstr>
      <vt:lpstr>Vård och omsorg om äldre, samtliga frågor</vt:lpstr>
      <vt:lpstr>Funktionsnedsättning, samtliga frågor</vt:lpstr>
      <vt:lpstr>Social barn- och ungdomsvård, samtliga frågor</vt:lpstr>
      <vt:lpstr>Missbruks- och beroendevård, samtliga frågor</vt:lpstr>
      <vt:lpstr>Ekonomiskt bistånd, samtliga frågor</vt:lpstr>
      <vt:lpstr>Hemlöshet, samtliga frågor</vt:lpstr>
      <vt:lpstr>Brottsoffer, samtliga frågor</vt:lpstr>
      <vt:lpstr>PowerPoint-presentation</vt:lpstr>
      <vt:lpstr>Spridning instämmer, utifrån ÖJ-område</vt:lpstr>
      <vt:lpstr>Fördelning andel instämmer</vt:lpstr>
      <vt:lpstr>Spridning kan ej bedöma per ÖJ-område</vt:lpstr>
      <vt:lpstr>Fördelning kan ej bedöma</vt:lpstr>
      <vt:lpstr>Tematisering kommentarer ”Beskriv gärna hur ni använder Öppna jämförelser.”</vt:lpstr>
      <vt:lpstr>Tematisering kommentarer</vt:lpstr>
      <vt:lpstr>Tematisering kommentarer</vt:lpstr>
      <vt:lpstr>Tematisering kommentarer</vt:lpstr>
      <vt:lpstr>Finns det stödresurser på regional nivå?</vt:lpstr>
      <vt:lpstr>Om ja: Är resurserna ett bra stöd för er kommun?</vt:lpstr>
      <vt:lpstr>Används Kolada i din kommun?</vt:lpstr>
      <vt:lpstr>Används SKLs analyshandbok för Öppna jämförelser i din kommun?</vt:lpstr>
      <vt:lpstr>PowerPoint-presentation</vt:lpstr>
      <vt:lpstr>Används Socialstyrelsens indikatorbibliotek i din kommun?</vt:lpstr>
      <vt:lpstr>Vad behöver prioriteras för att ÖJ ska bli ett än mer aktivt verktyg för verksamhetsutveckling i min kommun?</vt:lpstr>
      <vt:lpstr>Tematisering kommentarer ”Annat som kan göra ÖJ mer användbart i din kommun”</vt:lpstr>
      <vt:lpstr>Tematisering kommentarer ”Annat som kan göra ÖJ mer användbart i din kommun”</vt:lpstr>
      <vt:lpstr>Tematisering kommentarer ”Annat som kan göra ÖJ mer användbart i din kommun”</vt:lpstr>
      <vt:lpstr>PowerPoint-presentation</vt:lpstr>
      <vt:lpstr>Prioritet ÖJ-områden</vt:lpstr>
      <vt:lpstr>Jämförelse regionalt stöd och  inte regionalt stöd</vt:lpstr>
      <vt:lpstr>Reflektioner</vt:lpstr>
      <vt:lpstr>Reflektioner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Learningpoint</dc:creator>
  <cp:lastModifiedBy>Sandbacka Sonja</cp:lastModifiedBy>
  <cp:revision>18</cp:revision>
  <dcterms:created xsi:type="dcterms:W3CDTF">2010-02-19T14:28:28Z</dcterms:created>
  <dcterms:modified xsi:type="dcterms:W3CDTF">2014-05-13T11:59:07Z</dcterms:modified>
</cp:coreProperties>
</file>