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5" r:id="rId2"/>
    <p:sldId id="402" r:id="rId3"/>
    <p:sldId id="405" r:id="rId4"/>
    <p:sldId id="343" r:id="rId5"/>
    <p:sldId id="303" r:id="rId6"/>
    <p:sldId id="277" r:id="rId7"/>
    <p:sldId id="305" r:id="rId8"/>
    <p:sldId id="304" r:id="rId9"/>
    <p:sldId id="310" r:id="rId10"/>
    <p:sldId id="400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1" autoAdjust="0"/>
    <p:restoredTop sz="94755" autoAdjust="0"/>
  </p:normalViewPr>
  <p:slideViewPr>
    <p:cSldViewPr snapToGrid="0">
      <p:cViewPr varScale="1">
        <p:scale>
          <a:sx n="86" d="100"/>
          <a:sy n="86" d="100"/>
        </p:scale>
        <p:origin x="8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756C5-FCB4-4950-966A-516EC27673E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B5D1719-C525-4A84-8792-5BA4DBDD6A50}">
      <dgm:prSet phldrT="[Text]"/>
      <dgm:spPr/>
      <dgm:t>
        <a:bodyPr/>
        <a:lstStyle/>
        <a:p>
          <a:r>
            <a:rPr lang="sv-SE" dirty="0"/>
            <a:t>Vem ansvarar för vad?</a:t>
          </a:r>
        </a:p>
      </dgm:t>
    </dgm:pt>
    <dgm:pt modelId="{BCE5BF46-DBDB-40C4-A6CD-7040844ABF30}" type="parTrans" cxnId="{064CE70E-C808-4FFF-925F-68FE474416CF}">
      <dgm:prSet/>
      <dgm:spPr/>
      <dgm:t>
        <a:bodyPr/>
        <a:lstStyle/>
        <a:p>
          <a:endParaRPr lang="sv-SE"/>
        </a:p>
      </dgm:t>
    </dgm:pt>
    <dgm:pt modelId="{C9929986-CB21-44C9-83D7-D256C0A22DEC}" type="sibTrans" cxnId="{064CE70E-C808-4FFF-925F-68FE474416CF}">
      <dgm:prSet/>
      <dgm:spPr/>
      <dgm:t>
        <a:bodyPr/>
        <a:lstStyle/>
        <a:p>
          <a:endParaRPr lang="sv-SE"/>
        </a:p>
      </dgm:t>
    </dgm:pt>
    <dgm:pt modelId="{15E30BF4-10DA-4B31-B1B6-24CB3512B039}">
      <dgm:prSet phldrT="[Text]"/>
      <dgm:spPr/>
      <dgm:t>
        <a:bodyPr/>
        <a:lstStyle/>
        <a:p>
          <a:r>
            <a:rPr lang="sv-SE" dirty="0"/>
            <a:t>Vad bestämde vi?</a:t>
          </a:r>
        </a:p>
      </dgm:t>
    </dgm:pt>
    <dgm:pt modelId="{81BD522C-9F9B-48B9-A847-30217D1C923A}" type="parTrans" cxnId="{5BA45F97-CBBB-4FD7-ABD7-C78ACB353F98}">
      <dgm:prSet/>
      <dgm:spPr/>
      <dgm:t>
        <a:bodyPr/>
        <a:lstStyle/>
        <a:p>
          <a:endParaRPr lang="sv-SE"/>
        </a:p>
      </dgm:t>
    </dgm:pt>
    <dgm:pt modelId="{1B3FD0DB-513B-43FF-AB47-25A6DAA3FC2D}" type="sibTrans" cxnId="{5BA45F97-CBBB-4FD7-ABD7-C78ACB353F98}">
      <dgm:prSet/>
      <dgm:spPr/>
      <dgm:t>
        <a:bodyPr/>
        <a:lstStyle/>
        <a:p>
          <a:endParaRPr lang="sv-SE"/>
        </a:p>
      </dgm:t>
    </dgm:pt>
    <dgm:pt modelId="{43CD2023-AD86-4F47-BA65-A9FE39D09BBA}">
      <dgm:prSet phldrT="[Text]"/>
      <dgm:spPr/>
      <dgm:t>
        <a:bodyPr/>
        <a:lstStyle/>
        <a:p>
          <a:r>
            <a:rPr lang="sv-SE" dirty="0"/>
            <a:t>Hur går vi vidare?</a:t>
          </a:r>
        </a:p>
      </dgm:t>
    </dgm:pt>
    <dgm:pt modelId="{3B45D16A-4127-405D-889E-B51997C65931}" type="sibTrans" cxnId="{43574D53-EAF8-4451-B2F4-5BA75E8B7137}">
      <dgm:prSet/>
      <dgm:spPr/>
      <dgm:t>
        <a:bodyPr/>
        <a:lstStyle/>
        <a:p>
          <a:endParaRPr lang="sv-SE"/>
        </a:p>
      </dgm:t>
    </dgm:pt>
    <dgm:pt modelId="{5745AC23-6C93-4994-B557-3B68B78BFC53}" type="parTrans" cxnId="{43574D53-EAF8-4451-B2F4-5BA75E8B7137}">
      <dgm:prSet/>
      <dgm:spPr/>
      <dgm:t>
        <a:bodyPr/>
        <a:lstStyle/>
        <a:p>
          <a:endParaRPr lang="sv-SE"/>
        </a:p>
      </dgm:t>
    </dgm:pt>
    <dgm:pt modelId="{4AEFC36C-FE69-48E7-B846-14E4E8798F72}">
      <dgm:prSet phldrT="[Text]"/>
      <dgm:spPr/>
      <dgm:t>
        <a:bodyPr/>
        <a:lstStyle/>
        <a:p>
          <a:r>
            <a:rPr lang="sv-SE" dirty="0"/>
            <a:t>Nästa möte?</a:t>
          </a:r>
        </a:p>
      </dgm:t>
    </dgm:pt>
    <dgm:pt modelId="{020011AC-777A-4211-A4E3-00F3CBAD9A38}" type="sibTrans" cxnId="{1F569E04-9973-42A5-93B1-A6E3AE121F62}">
      <dgm:prSet/>
      <dgm:spPr/>
      <dgm:t>
        <a:bodyPr/>
        <a:lstStyle/>
        <a:p>
          <a:endParaRPr lang="sv-SE"/>
        </a:p>
      </dgm:t>
    </dgm:pt>
    <dgm:pt modelId="{F84424A5-BBCB-4682-83A5-6E4F96D95730}" type="parTrans" cxnId="{1F569E04-9973-42A5-93B1-A6E3AE121F62}">
      <dgm:prSet/>
      <dgm:spPr/>
      <dgm:t>
        <a:bodyPr/>
        <a:lstStyle/>
        <a:p>
          <a:endParaRPr lang="sv-SE"/>
        </a:p>
      </dgm:t>
    </dgm:pt>
    <dgm:pt modelId="{AEC2C3C2-6844-4FA6-A493-C83149CA5EF4}" type="pres">
      <dgm:prSet presAssocID="{016756C5-FCB4-4950-966A-516EC27673E4}" presName="CompostProcess" presStyleCnt="0">
        <dgm:presLayoutVars>
          <dgm:dir/>
          <dgm:resizeHandles val="exact"/>
        </dgm:presLayoutVars>
      </dgm:prSet>
      <dgm:spPr/>
    </dgm:pt>
    <dgm:pt modelId="{2987D5C3-F007-4186-86E5-9F2454E55E11}" type="pres">
      <dgm:prSet presAssocID="{016756C5-FCB4-4950-966A-516EC27673E4}" presName="arrow" presStyleLbl="bgShp" presStyleIdx="0" presStyleCnt="1" custScaleX="117647" custLinFactNeighborX="-11143" custLinFactNeighborY="713"/>
      <dgm:spPr/>
    </dgm:pt>
    <dgm:pt modelId="{E96CD167-9D1C-47C2-91D8-82951C9B8E2E}" type="pres">
      <dgm:prSet presAssocID="{016756C5-FCB4-4950-966A-516EC27673E4}" presName="linearProcess" presStyleCnt="0"/>
      <dgm:spPr/>
    </dgm:pt>
    <dgm:pt modelId="{FEBA4348-410C-433C-B362-F2F7F6F0C2BB}" type="pres">
      <dgm:prSet presAssocID="{15E30BF4-10DA-4B31-B1B6-24CB3512B039}" presName="textNode" presStyleLbl="node1" presStyleIdx="0" presStyleCnt="4" custScaleX="62209" custLinFactNeighborX="-48853" custLinFactNeighborY="-979">
        <dgm:presLayoutVars>
          <dgm:bulletEnabled val="1"/>
        </dgm:presLayoutVars>
      </dgm:prSet>
      <dgm:spPr/>
    </dgm:pt>
    <dgm:pt modelId="{981B5000-8806-4CDE-A68C-81380C4DF246}" type="pres">
      <dgm:prSet presAssocID="{1B3FD0DB-513B-43FF-AB47-25A6DAA3FC2D}" presName="sibTrans" presStyleCnt="0"/>
      <dgm:spPr/>
    </dgm:pt>
    <dgm:pt modelId="{313463C3-9521-4EBC-80BE-49FCFA98BBA8}" type="pres">
      <dgm:prSet presAssocID="{43CD2023-AD86-4F47-BA65-A9FE39D09BBA}" presName="textNode" presStyleLbl="node1" presStyleIdx="1" presStyleCnt="4" custScaleX="62209" custLinFactNeighborX="-49304" custLinFactNeighborY="-2674">
        <dgm:presLayoutVars>
          <dgm:bulletEnabled val="1"/>
        </dgm:presLayoutVars>
      </dgm:prSet>
      <dgm:spPr/>
    </dgm:pt>
    <dgm:pt modelId="{4CCFEB96-D8DB-499B-AA38-934FE1FC8163}" type="pres">
      <dgm:prSet presAssocID="{3B45D16A-4127-405D-889E-B51997C65931}" presName="sibTrans" presStyleCnt="0"/>
      <dgm:spPr/>
    </dgm:pt>
    <dgm:pt modelId="{F5F2AF10-013B-41B3-A419-D2891588C189}" type="pres">
      <dgm:prSet presAssocID="{4AEFC36C-FE69-48E7-B846-14E4E8798F72}" presName="textNode" presStyleLbl="node1" presStyleIdx="2" presStyleCnt="4" custScaleX="62209" custLinFactX="59605" custLinFactNeighborX="100000" custLinFactNeighborY="-845">
        <dgm:presLayoutVars>
          <dgm:bulletEnabled val="1"/>
        </dgm:presLayoutVars>
      </dgm:prSet>
      <dgm:spPr/>
    </dgm:pt>
    <dgm:pt modelId="{1F817967-A8C7-47E9-AC35-0AD886827359}" type="pres">
      <dgm:prSet presAssocID="{020011AC-777A-4211-A4E3-00F3CBAD9A38}" presName="sibTrans" presStyleCnt="0"/>
      <dgm:spPr/>
    </dgm:pt>
    <dgm:pt modelId="{E1869645-4C30-41D6-AD2D-977DD48AD815}" type="pres">
      <dgm:prSet presAssocID="{AB5D1719-C525-4A84-8792-5BA4DBDD6A50}" presName="textNode" presStyleLbl="node1" presStyleIdx="3" presStyleCnt="4" custScaleX="63616" custLinFactX="-64559" custLinFactNeighborX="-100000" custLinFactNeighborY="-3588">
        <dgm:presLayoutVars>
          <dgm:bulletEnabled val="1"/>
        </dgm:presLayoutVars>
      </dgm:prSet>
      <dgm:spPr/>
    </dgm:pt>
  </dgm:ptLst>
  <dgm:cxnLst>
    <dgm:cxn modelId="{1F569E04-9973-42A5-93B1-A6E3AE121F62}" srcId="{016756C5-FCB4-4950-966A-516EC27673E4}" destId="{4AEFC36C-FE69-48E7-B846-14E4E8798F72}" srcOrd="2" destOrd="0" parTransId="{F84424A5-BBCB-4682-83A5-6E4F96D95730}" sibTransId="{020011AC-777A-4211-A4E3-00F3CBAD9A38}"/>
    <dgm:cxn modelId="{640B6507-507F-4926-B4FE-87661807BF42}" type="presOf" srcId="{4AEFC36C-FE69-48E7-B846-14E4E8798F72}" destId="{F5F2AF10-013B-41B3-A419-D2891588C189}" srcOrd="0" destOrd="0" presId="urn:microsoft.com/office/officeart/2005/8/layout/hProcess9"/>
    <dgm:cxn modelId="{064CE70E-C808-4FFF-925F-68FE474416CF}" srcId="{016756C5-FCB4-4950-966A-516EC27673E4}" destId="{AB5D1719-C525-4A84-8792-5BA4DBDD6A50}" srcOrd="3" destOrd="0" parTransId="{BCE5BF46-DBDB-40C4-A6CD-7040844ABF30}" sibTransId="{C9929986-CB21-44C9-83D7-D256C0A22DEC}"/>
    <dgm:cxn modelId="{67874F1C-2406-4161-B75D-304205703FBD}" type="presOf" srcId="{AB5D1719-C525-4A84-8792-5BA4DBDD6A50}" destId="{E1869645-4C30-41D6-AD2D-977DD48AD815}" srcOrd="0" destOrd="0" presId="urn:microsoft.com/office/officeart/2005/8/layout/hProcess9"/>
    <dgm:cxn modelId="{73B4FB5D-910E-43E9-B543-09635CDAD75E}" type="presOf" srcId="{43CD2023-AD86-4F47-BA65-A9FE39D09BBA}" destId="{313463C3-9521-4EBC-80BE-49FCFA98BBA8}" srcOrd="0" destOrd="0" presId="urn:microsoft.com/office/officeart/2005/8/layout/hProcess9"/>
    <dgm:cxn modelId="{22B46B6A-CF32-4592-ACF9-54F3AD89A48D}" type="presOf" srcId="{15E30BF4-10DA-4B31-B1B6-24CB3512B039}" destId="{FEBA4348-410C-433C-B362-F2F7F6F0C2BB}" srcOrd="0" destOrd="0" presId="urn:microsoft.com/office/officeart/2005/8/layout/hProcess9"/>
    <dgm:cxn modelId="{43574D53-EAF8-4451-B2F4-5BA75E8B7137}" srcId="{016756C5-FCB4-4950-966A-516EC27673E4}" destId="{43CD2023-AD86-4F47-BA65-A9FE39D09BBA}" srcOrd="1" destOrd="0" parTransId="{5745AC23-6C93-4994-B557-3B68B78BFC53}" sibTransId="{3B45D16A-4127-405D-889E-B51997C65931}"/>
    <dgm:cxn modelId="{5BA45F97-CBBB-4FD7-ABD7-C78ACB353F98}" srcId="{016756C5-FCB4-4950-966A-516EC27673E4}" destId="{15E30BF4-10DA-4B31-B1B6-24CB3512B039}" srcOrd="0" destOrd="0" parTransId="{81BD522C-9F9B-48B9-A847-30217D1C923A}" sibTransId="{1B3FD0DB-513B-43FF-AB47-25A6DAA3FC2D}"/>
    <dgm:cxn modelId="{34A1F0F1-5E4E-403D-962A-2D1A100376C4}" type="presOf" srcId="{016756C5-FCB4-4950-966A-516EC27673E4}" destId="{AEC2C3C2-6844-4FA6-A493-C83149CA5EF4}" srcOrd="0" destOrd="0" presId="urn:microsoft.com/office/officeart/2005/8/layout/hProcess9"/>
    <dgm:cxn modelId="{A9494652-86B4-4B40-828C-F4F54F22ADD8}" type="presParOf" srcId="{AEC2C3C2-6844-4FA6-A493-C83149CA5EF4}" destId="{2987D5C3-F007-4186-86E5-9F2454E55E11}" srcOrd="0" destOrd="0" presId="urn:microsoft.com/office/officeart/2005/8/layout/hProcess9"/>
    <dgm:cxn modelId="{4BF008B9-199D-4B2D-A977-84A6C74BC0F8}" type="presParOf" srcId="{AEC2C3C2-6844-4FA6-A493-C83149CA5EF4}" destId="{E96CD167-9D1C-47C2-91D8-82951C9B8E2E}" srcOrd="1" destOrd="0" presId="urn:microsoft.com/office/officeart/2005/8/layout/hProcess9"/>
    <dgm:cxn modelId="{0E82E185-DAB6-4D98-8660-6FDA92396A6A}" type="presParOf" srcId="{E96CD167-9D1C-47C2-91D8-82951C9B8E2E}" destId="{FEBA4348-410C-433C-B362-F2F7F6F0C2BB}" srcOrd="0" destOrd="0" presId="urn:microsoft.com/office/officeart/2005/8/layout/hProcess9"/>
    <dgm:cxn modelId="{697052A7-5681-4F1D-B7A4-9F531637B837}" type="presParOf" srcId="{E96CD167-9D1C-47C2-91D8-82951C9B8E2E}" destId="{981B5000-8806-4CDE-A68C-81380C4DF246}" srcOrd="1" destOrd="0" presId="urn:microsoft.com/office/officeart/2005/8/layout/hProcess9"/>
    <dgm:cxn modelId="{FABCD732-1347-4191-AEBF-0ABE8E8F58B3}" type="presParOf" srcId="{E96CD167-9D1C-47C2-91D8-82951C9B8E2E}" destId="{313463C3-9521-4EBC-80BE-49FCFA98BBA8}" srcOrd="2" destOrd="0" presId="urn:microsoft.com/office/officeart/2005/8/layout/hProcess9"/>
    <dgm:cxn modelId="{64D0BEA1-19F1-4F1E-83BD-1B9FED8DD42E}" type="presParOf" srcId="{E96CD167-9D1C-47C2-91D8-82951C9B8E2E}" destId="{4CCFEB96-D8DB-499B-AA38-934FE1FC8163}" srcOrd="3" destOrd="0" presId="urn:microsoft.com/office/officeart/2005/8/layout/hProcess9"/>
    <dgm:cxn modelId="{DF39CBC7-82D2-4CD8-85BD-FB87E174EFB4}" type="presParOf" srcId="{E96CD167-9D1C-47C2-91D8-82951C9B8E2E}" destId="{F5F2AF10-013B-41B3-A419-D2891588C189}" srcOrd="4" destOrd="0" presId="urn:microsoft.com/office/officeart/2005/8/layout/hProcess9"/>
    <dgm:cxn modelId="{E5E30BFD-0FD5-4F35-9BA8-F05500787A95}" type="presParOf" srcId="{E96CD167-9D1C-47C2-91D8-82951C9B8E2E}" destId="{1F817967-A8C7-47E9-AC35-0AD886827359}" srcOrd="5" destOrd="0" presId="urn:microsoft.com/office/officeart/2005/8/layout/hProcess9"/>
    <dgm:cxn modelId="{F1E09FD0-BF78-4E1A-8292-27D0497D4A94}" type="presParOf" srcId="{E96CD167-9D1C-47C2-91D8-82951C9B8E2E}" destId="{E1869645-4C30-41D6-AD2D-977DD48AD81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7D5C3-F007-4186-86E5-9F2454E55E11}">
      <dsp:nvSpPr>
        <dsp:cNvPr id="0" name=""/>
        <dsp:cNvSpPr/>
      </dsp:nvSpPr>
      <dsp:spPr>
        <a:xfrm>
          <a:off x="0" y="0"/>
          <a:ext cx="10416534" cy="537633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4348-410C-433C-B362-F2F7F6F0C2BB}">
      <dsp:nvSpPr>
        <dsp:cNvPr id="0" name=""/>
        <dsp:cNvSpPr/>
      </dsp:nvSpPr>
      <dsp:spPr>
        <a:xfrm>
          <a:off x="486223" y="1591846"/>
          <a:ext cx="2085758" cy="2150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dirty="0"/>
            <a:t>Vad bestämde vi?</a:t>
          </a:r>
        </a:p>
      </dsp:txBody>
      <dsp:txXfrm>
        <a:off x="588041" y="1693664"/>
        <a:ext cx="1882122" cy="1946897"/>
      </dsp:txXfrm>
    </dsp:sp>
    <dsp:sp modelId="{313463C3-9521-4EBC-80BE-49FCFA98BBA8}">
      <dsp:nvSpPr>
        <dsp:cNvPr id="0" name=""/>
        <dsp:cNvSpPr/>
      </dsp:nvSpPr>
      <dsp:spPr>
        <a:xfrm>
          <a:off x="2835777" y="1555394"/>
          <a:ext cx="2085758" cy="2150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dirty="0"/>
            <a:t>Hur går vi vidare?</a:t>
          </a:r>
        </a:p>
      </dsp:txBody>
      <dsp:txXfrm>
        <a:off x="2937595" y="1657212"/>
        <a:ext cx="1882122" cy="1946897"/>
      </dsp:txXfrm>
    </dsp:sp>
    <dsp:sp modelId="{F5F2AF10-013B-41B3-A419-D2891588C189}">
      <dsp:nvSpPr>
        <dsp:cNvPr id="0" name=""/>
        <dsp:cNvSpPr/>
      </dsp:nvSpPr>
      <dsp:spPr>
        <a:xfrm>
          <a:off x="7580620" y="1594728"/>
          <a:ext cx="2085758" cy="2150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dirty="0"/>
            <a:t>Nästa möte?</a:t>
          </a:r>
        </a:p>
      </dsp:txBody>
      <dsp:txXfrm>
        <a:off x="7682438" y="1696546"/>
        <a:ext cx="1882122" cy="1946897"/>
      </dsp:txXfrm>
    </dsp:sp>
    <dsp:sp modelId="{E1869645-4C30-41D6-AD2D-977DD48AD815}">
      <dsp:nvSpPr>
        <dsp:cNvPr id="0" name=""/>
        <dsp:cNvSpPr/>
      </dsp:nvSpPr>
      <dsp:spPr>
        <a:xfrm>
          <a:off x="5238387" y="1535739"/>
          <a:ext cx="2132932" cy="2150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dirty="0"/>
            <a:t>Vem ansvarar för vad?</a:t>
          </a:r>
        </a:p>
      </dsp:txBody>
      <dsp:txXfrm>
        <a:off x="5342508" y="1639860"/>
        <a:ext cx="1924690" cy="1942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408F0-1F40-42B9-8037-58DE3019D563}" type="datetimeFigureOut">
              <a:rPr lang="sv-SE" smtClean="0"/>
              <a:t>2022-01-12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23B6B-5627-4103-A17B-86AC1D3D8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57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23B6B-5627-4103-A17B-86AC1D3D80D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6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86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2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46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00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99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2022-01-12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AFE77D5-E6A8-5349-801B-9C0BC74F5A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</p:spTree>
    <p:extLst>
      <p:ext uri="{BB962C8B-B14F-4D97-AF65-F5344CB8AC3E}">
        <p14:creationId xmlns:p14="http://schemas.microsoft.com/office/powerpoint/2010/main" val="260316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151467" y="524932"/>
            <a:ext cx="9884834" cy="94350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51665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CB9A45-442A-4D28-80F7-7BAE1E66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B2ABF0-5580-4533-AC69-224469CFE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9F3BEF-E119-4437-A87B-9446499A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C2D5-E227-42E4-9137-B94FAC3129C0}" type="datetimeFigureOut">
              <a:rPr lang="sv-SE" smtClean="0"/>
              <a:t>2022-01-12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FFCCC0-2B05-424C-9B36-3FD2DE1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9781FA-7FD9-4D67-B0E3-E2BB7E78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7903-3C0E-4787-AE3B-58354EE63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9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558873-1AAF-4A59-B37E-60646B50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B49ED06-A76C-478B-A9E5-961DC9BD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A5F3-AC7D-4AED-B3A8-5FEB5F6291AE}" type="datetimeFigureOut">
              <a:rPr lang="sv-SE" smtClean="0"/>
              <a:t>2022-01-12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F1B03AB-2D47-4107-A50A-6E71E61A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FF6C8A3-B5FF-4EE0-8FF7-479FE8C1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24AD-3148-4318-90CE-B21BDA499C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04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2022-01-12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BDAC5BC-2A0F-E04C-B66D-CDD5B88B7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35267-D6CF-AF4B-A67D-0DF86F8E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D44-2B9E-284A-B2A0-063057A0E642}" type="datetime1">
              <a:rPr lang="sv-SE" smtClean="0"/>
              <a:t>2022-01-12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812A69-D3A9-464E-B9BA-3DC8AFDE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AECF44-5D25-7045-96B3-0F7A2749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E0F5E09-DE4F-594B-A169-4119F31C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841248"/>
            <a:ext cx="7200000" cy="1157611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Platshållare för innehåll 12">
            <a:extLst>
              <a:ext uri="{FF2B5EF4-FFF2-40B4-BE49-F238E27FC236}">
                <a16:creationId xmlns:a16="http://schemas.microsoft.com/office/drawing/2014/main" id="{F80C3969-9B0D-7A44-89F5-6763967198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96344" y="2121408"/>
            <a:ext cx="7199312" cy="3822192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F09CEEA-847C-2043-A4F1-7B9932ACD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0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D21E-4B9C-BD48-83ED-687125A0AAC2}" type="datetime1">
              <a:rPr lang="sv-SE" smtClean="0"/>
              <a:t>2022-01-12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73ED106-44D1-F449-80BC-68E0126F01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2905" y="902208"/>
            <a:ext cx="4140001" cy="9056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9AEC935-79E3-2843-94CD-615F513776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2905" y="902207"/>
            <a:ext cx="4140000" cy="9096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08DC353-D64A-9D49-8B6E-DFAE9749D67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205318DB-871B-1E42-8F2A-0A02A56687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A3FEF5E-474F-A940-9A55-DBD8F289E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1227-0980-2342-BDA6-5F46F300C73E}" type="datetime1">
              <a:rPr lang="sv-SE" smtClean="0"/>
              <a:t>2022-01-12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0011" y="0"/>
            <a:ext cx="6091989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582744ED-6FA4-E54E-B65A-8A9358E5D8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3053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8BC15B31-3089-B549-AE64-95F41A88C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03053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30261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1"/>
            <a:ext cx="6096000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02EEAD-AAEB-B84E-B58A-75801BA94065}" type="datetime1">
              <a:rPr lang="sv-SE" smtClean="0"/>
              <a:t>2022-01-12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7611ABB-245A-1445-9549-18C63A8A97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74669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3881505-801A-CF46-9A03-4C38C97D7D9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74669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0522CC-FB96-C64D-BFBE-B04A035F5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9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2022-01-12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3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2022-01-12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0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151466" y="1566340"/>
            <a:ext cx="10871200" cy="4525963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Arial" charset="0"/>
              <a:buChar char="•"/>
              <a:defRPr sz="2400">
                <a:latin typeface="Verdana" charset="0"/>
                <a:ea typeface="Verdana" charset="0"/>
                <a:cs typeface="Verdana" charset="0"/>
              </a:defRPr>
            </a:lvl1pPr>
            <a:lvl3pPr algn="l">
              <a:defRPr/>
            </a:lvl3pPr>
          </a:lstStyle>
          <a:p>
            <a:pPr lvl="0"/>
            <a:r>
              <a:rPr lang="sv-SE" dirty="0"/>
              <a:t>Punktlista</a:t>
            </a:r>
          </a:p>
          <a:p>
            <a:pPr lvl="0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51466" y="501026"/>
            <a:ext cx="10814755" cy="94350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619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E5065FE-EF68-B143-BB95-E412486E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E2A5BD-7E68-D841-B1F1-6A7043D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E07796-DCBE-6E4F-B796-61D6AF92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9576" y="6485426"/>
            <a:ext cx="1045464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6920204-227C-CE45-A747-B8F9D59A1873}" type="datetime1">
              <a:rPr lang="sv-SE" smtClean="0"/>
              <a:t>2022-01-12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77C0EA-6AAF-4C47-929A-2EBF2DDC5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0" y="6485426"/>
            <a:ext cx="3017520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AEB3BD-C2FB-AE41-A0C9-A72BE3544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1432" y="6484709"/>
            <a:ext cx="667512" cy="12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047A1EB-4259-3348-BF98-567C98640325}"/>
              </a:ext>
            </a:extLst>
          </p:cNvPr>
          <p:cNvSpPr/>
          <p:nvPr userDrawn="1"/>
        </p:nvSpPr>
        <p:spPr>
          <a:xfrm>
            <a:off x="0" y="6638693"/>
            <a:ext cx="1219200" cy="226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ABC8234-AF03-A348-8C21-686FCA070924}"/>
              </a:ext>
            </a:extLst>
          </p:cNvPr>
          <p:cNvSpPr/>
          <p:nvPr userDrawn="1"/>
        </p:nvSpPr>
        <p:spPr>
          <a:xfrm>
            <a:off x="1219200" y="6638693"/>
            <a:ext cx="1219200" cy="226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D9ACE6-DBA7-F746-B736-E9B38199DF26}"/>
              </a:ext>
            </a:extLst>
          </p:cNvPr>
          <p:cNvSpPr/>
          <p:nvPr userDrawn="1"/>
        </p:nvSpPr>
        <p:spPr>
          <a:xfrm>
            <a:off x="2438400" y="6638693"/>
            <a:ext cx="1219200" cy="226210"/>
          </a:xfrm>
          <a:prstGeom prst="rect">
            <a:avLst/>
          </a:prstGeom>
          <a:solidFill>
            <a:srgbClr val="E5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6B70056-09D5-E749-BB35-E2AB4E14DA16}"/>
              </a:ext>
            </a:extLst>
          </p:cNvPr>
          <p:cNvSpPr/>
          <p:nvPr userDrawn="1"/>
        </p:nvSpPr>
        <p:spPr>
          <a:xfrm>
            <a:off x="3657600" y="6638693"/>
            <a:ext cx="1219200" cy="22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47EF725-4AD2-2D4F-B8CC-9A900B860997}"/>
              </a:ext>
            </a:extLst>
          </p:cNvPr>
          <p:cNvSpPr/>
          <p:nvPr userDrawn="1"/>
        </p:nvSpPr>
        <p:spPr>
          <a:xfrm>
            <a:off x="4876800" y="6638693"/>
            <a:ext cx="1219200" cy="226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9F80AA-58CF-034F-960D-EB72AC9BAD82}"/>
              </a:ext>
            </a:extLst>
          </p:cNvPr>
          <p:cNvSpPr/>
          <p:nvPr userDrawn="1"/>
        </p:nvSpPr>
        <p:spPr>
          <a:xfrm>
            <a:off x="6096000" y="6638693"/>
            <a:ext cx="1219200" cy="226210"/>
          </a:xfrm>
          <a:prstGeom prst="rect">
            <a:avLst/>
          </a:prstGeom>
          <a:solidFill>
            <a:srgbClr val="3B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0F92766-98A8-6845-816E-FCA4DC797E11}"/>
              </a:ext>
            </a:extLst>
          </p:cNvPr>
          <p:cNvSpPr/>
          <p:nvPr userDrawn="1"/>
        </p:nvSpPr>
        <p:spPr>
          <a:xfrm>
            <a:off x="7315200" y="6638693"/>
            <a:ext cx="1219200" cy="226210"/>
          </a:xfrm>
          <a:prstGeom prst="rect">
            <a:avLst/>
          </a:prstGeom>
          <a:solidFill>
            <a:srgbClr val="79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D28C89A-ABD1-4645-A3E2-7B29609D3F1B}"/>
              </a:ext>
            </a:extLst>
          </p:cNvPr>
          <p:cNvSpPr/>
          <p:nvPr userDrawn="1"/>
        </p:nvSpPr>
        <p:spPr>
          <a:xfrm>
            <a:off x="8534400" y="6638693"/>
            <a:ext cx="1219200" cy="226210"/>
          </a:xfrm>
          <a:prstGeom prst="rect">
            <a:avLst/>
          </a:prstGeom>
          <a:solidFill>
            <a:srgbClr val="5D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896A6E6-62BC-E347-9161-363D5F21487B}"/>
              </a:ext>
            </a:extLst>
          </p:cNvPr>
          <p:cNvSpPr/>
          <p:nvPr userDrawn="1"/>
        </p:nvSpPr>
        <p:spPr>
          <a:xfrm>
            <a:off x="9753600" y="6638693"/>
            <a:ext cx="1219200" cy="226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F02FAA5-5874-784C-A133-E59B01CEA654}"/>
              </a:ext>
            </a:extLst>
          </p:cNvPr>
          <p:cNvSpPr/>
          <p:nvPr userDrawn="1"/>
        </p:nvSpPr>
        <p:spPr>
          <a:xfrm>
            <a:off x="10972800" y="6638693"/>
            <a:ext cx="1219200" cy="22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604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  <p:sldLayoutId id="2147483674" r:id="rId10"/>
    <p:sldLayoutId id="2147483675" r:id="rId11"/>
    <p:sldLayoutId id="2147483678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r.se/primarvardskvalite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kr.se/primarvardskvalitet/anvandningprimarvardskvalitet/vardcentralochrehab/fokusettsattattlaraochutveckla/fokusdel3larkannaeradata.58537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9A292A0-823C-4900-8B9E-A3A9AA00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089" y="2690335"/>
            <a:ext cx="10237822" cy="1477329"/>
          </a:xfrm>
        </p:spPr>
        <p:txBody>
          <a:bodyPr/>
          <a:lstStyle/>
          <a:p>
            <a:r>
              <a:rPr lang="sv-SE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sv-S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tema - Säker vård i primärvård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Del 4 Riskfylld behandling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BFABCC3-BA75-4C9A-A5EC-1DD570BCDBD9}"/>
              </a:ext>
            </a:extLst>
          </p:cNvPr>
          <p:cNvSpPr txBox="1"/>
          <p:nvPr/>
        </p:nvSpPr>
        <p:spPr>
          <a:xfrm>
            <a:off x="8013043" y="169076"/>
            <a:ext cx="40495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>
                <a:latin typeface="Calibri" panose="020F0502020204030204" pitchFamily="34" charset="0"/>
                <a:cs typeface="Calibri" panose="020F0502020204030204" pitchFamily="34" charset="0"/>
              </a:rPr>
              <a:t>Innehåll </a:t>
            </a:r>
            <a:r>
              <a:rPr lang="sv-SE" u="sng" dirty="0" err="1"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sv-SE" u="sng" dirty="0">
                <a:latin typeface="Calibri" panose="020F0502020204030204" pitchFamily="34" charset="0"/>
                <a:cs typeface="Calibri" panose="020F0502020204030204" pitchFamily="34" charset="0"/>
              </a:rPr>
              <a:t> Patientsäkerhet</a:t>
            </a:r>
          </a:p>
          <a:p>
            <a:pPr marL="342900" indent="-342900">
              <a:buAutoNum type="arabicPeriod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Introduktion</a:t>
            </a:r>
          </a:p>
          <a:p>
            <a:pPr marL="342900" indent="-342900">
              <a:buAutoNum type="arabicPeriod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Diagnostik</a:t>
            </a:r>
          </a:p>
          <a:p>
            <a:pPr marL="342900" indent="-342900">
              <a:buAutoNum type="arabicPeriod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Tillgång till behandling/rehabilitering </a:t>
            </a:r>
          </a:p>
          <a:p>
            <a:pPr marL="342900" indent="-342900">
              <a:buAutoNum type="arabicPeriod"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Riskfylld</a:t>
            </a:r>
            <a:r>
              <a:rPr lang="sv-SE" b="1" dirty="0"/>
              <a:t> 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behandling</a:t>
            </a:r>
          </a:p>
          <a:p>
            <a:pPr marL="342900" indent="-342900">
              <a:buAutoNum type="arabicPeriod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Uppföljning</a:t>
            </a:r>
          </a:p>
          <a:p>
            <a:pPr marL="342900" indent="-342900">
              <a:buAutoNum type="arabicPeriod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Avslutning och nästa steg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94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C40CAD8-1484-4681-81C3-504CC976C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502" y="1745916"/>
            <a:ext cx="8708994" cy="1683084"/>
          </a:xfrm>
        </p:spPr>
        <p:txBody>
          <a:bodyPr/>
          <a:lstStyle/>
          <a:p>
            <a:r>
              <a:rPr lang="sv-SE" dirty="0">
                <a:hlinkClick r:id="rId2"/>
              </a:rPr>
              <a:t>www.skr.se/primarvardskvalitet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350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566B49-2947-4B41-A22F-F7652034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Innan ni börjar</a:t>
            </a:r>
          </a:p>
        </p:txBody>
      </p:sp>
      <p:sp>
        <p:nvSpPr>
          <p:cNvPr id="4" name="Google Shape;190;p9">
            <a:extLst>
              <a:ext uri="{FF2B5EF4-FFF2-40B4-BE49-F238E27FC236}">
                <a16:creationId xmlns:a16="http://schemas.microsoft.com/office/drawing/2014/main" id="{165A586C-5CE5-462D-9130-72ED1CD695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08263" y="2648506"/>
            <a:ext cx="9539795" cy="461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Diskussionsfrågorna markeras med en grön ruta</a:t>
            </a:r>
            <a:endParaRPr dirty="0"/>
          </a:p>
        </p:txBody>
      </p:sp>
      <p:sp>
        <p:nvSpPr>
          <p:cNvPr id="5" name="Google Shape;168;p8">
            <a:extLst>
              <a:ext uri="{FF2B5EF4-FFF2-40B4-BE49-F238E27FC236}">
                <a16:creationId xmlns:a16="http://schemas.microsoft.com/office/drawing/2014/main" id="{817C265D-6583-4EFF-9D1F-24287484CCB4}"/>
              </a:ext>
            </a:extLst>
          </p:cNvPr>
          <p:cNvSpPr txBox="1">
            <a:spLocks/>
          </p:cNvSpPr>
          <p:nvPr/>
        </p:nvSpPr>
        <p:spPr>
          <a:xfrm>
            <a:off x="838200" y="1844560"/>
            <a:ext cx="9679922" cy="8808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Titta på era data tillsammans när ni funderar över frågorna!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8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7201" y="80757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Riskfylld behandling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36302"/>
              </p:ext>
            </p:extLst>
          </p:nvPr>
        </p:nvGraphicFramePr>
        <p:xfrm>
          <a:off x="727585" y="2460443"/>
          <a:ext cx="10933473" cy="3845560"/>
        </p:xfrm>
        <a:graphic>
          <a:graphicData uri="http://schemas.openxmlformats.org/drawingml/2006/table">
            <a:tbl>
              <a:tblPr firstRow="1" bandCol="1">
                <a:tableStyleId>{B301B821-A1FF-4177-AEE7-76D212191A09}</a:tableStyleId>
              </a:tblPr>
              <a:tblGrid>
                <a:gridCol w="6233654">
                  <a:extLst>
                    <a:ext uri="{9D8B030D-6E8A-4147-A177-3AD203B41FA5}">
                      <a16:colId xmlns:a16="http://schemas.microsoft.com/office/drawing/2014/main" val="2746501630"/>
                    </a:ext>
                  </a:extLst>
                </a:gridCol>
                <a:gridCol w="4699819">
                  <a:extLst>
                    <a:ext uri="{9D8B030D-6E8A-4147-A177-3AD203B41FA5}">
                      <a16:colId xmlns:a16="http://schemas.microsoft.com/office/drawing/2014/main" val="608162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Indikator</a:t>
                      </a:r>
                      <a:endParaRPr lang="sv-SE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mäter…</a:t>
                      </a:r>
                      <a:endParaRPr lang="sv-SE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201070"/>
                  </a:ext>
                </a:extLst>
              </a:tr>
              <a:tr h="388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PVQ Läkemedel Lm2: Andel patienter med förhöjd kardiovaskulär risk som behandlats med NSAID</a:t>
                      </a:r>
                      <a:endParaRPr lang="sv-SE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patienter </a:t>
                      </a:r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med förhöjd kardiovaskulär risk som har NSAID som</a:t>
                      </a:r>
                      <a:r>
                        <a:rPr lang="sv-SE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insatt behandling</a:t>
                      </a:r>
                      <a:endParaRPr lang="sv-SE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24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PVQ Läkemedel Lm4: Andel patienter med långvarigt bruk av </a:t>
                      </a:r>
                      <a:r>
                        <a:rPr lang="sv-SE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bensodiazepinliknande</a:t>
                      </a:r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sömnläkemedel</a:t>
                      </a:r>
                      <a:endParaRPr lang="sv-SE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sv-SE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långvarigt bruk </a:t>
                      </a:r>
                      <a:r>
                        <a:rPr lang="sv-SE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 </a:t>
                      </a:r>
                      <a:r>
                        <a:rPr lang="sv-SE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bensodiazepiner</a:t>
                      </a:r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och </a:t>
                      </a:r>
                      <a:r>
                        <a:rPr lang="sv-SE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bensodiazepinliknande</a:t>
                      </a:r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sömnläkemedel</a:t>
                      </a:r>
                      <a:endParaRPr lang="sv-SE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64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PVQ Läkemedel Lm7: Andel patienter med långvarigt bruk av </a:t>
                      </a:r>
                      <a:r>
                        <a:rPr lang="sv-SE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bensodiazepiner</a:t>
                      </a:r>
                      <a:endParaRPr lang="sv-SE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20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PVQ Äldre Äld1: Andel personer ≥ 75 år som behandlas med läkemedel som bör undvikas</a:t>
                      </a:r>
                      <a:endParaRPr lang="sv-SE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</a:t>
                      </a:r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äldre som har läkemedel som bör undvikas </a:t>
                      </a:r>
                      <a:endParaRPr lang="sv-SE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679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PVQ Äldre Äld2: Andel personer ≥75 år som har uppmätt njurfunktion av dem som behandlas med läkemedel som påverkas av njurfunktion</a:t>
                      </a:r>
                      <a:endParaRPr lang="sv-SE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äldre som har läkemedel där</a:t>
                      </a:r>
                      <a:r>
                        <a:rPr lang="sv-SE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kontroll av</a:t>
                      </a:r>
                      <a:r>
                        <a:rPr lang="sv-SE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njurfunktion är nödvändig vid behandling </a:t>
                      </a:r>
                      <a:endParaRPr lang="sv-SE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685501"/>
                  </a:ext>
                </a:extLst>
              </a:tr>
            </a:tbl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417871" y="1238832"/>
            <a:ext cx="11243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alibri"/>
                <a:ea typeface="Calibri"/>
                <a:cs typeface="Calibri"/>
                <a:sym typeface="Calibri"/>
              </a:rPr>
              <a:t>Att förvissa sig om att den behandling som patienten får inte ger mer skada än nytta är en viktig del i ett patientsäkert arbete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alibri"/>
                <a:ea typeface="Calibri"/>
                <a:cs typeface="Calibri"/>
                <a:sym typeface="Calibri"/>
              </a:rPr>
              <a:t>I ”Säker vård” ingår några indikatorer som mäter behandling som kan vara riskfylld</a:t>
            </a:r>
            <a:endParaRPr lang="sv-SE" sz="2000" dirty="0"/>
          </a:p>
          <a:p>
            <a:endParaRPr lang="sv-SE" sz="20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97461E2-15B4-427B-809D-EAC97881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830" y="134792"/>
            <a:ext cx="1392622" cy="11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1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Riskfylld behandling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90DD79B-C019-46CD-BFA0-C2C7AB6F4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42235"/>
              </p:ext>
            </p:extLst>
          </p:nvPr>
        </p:nvGraphicFramePr>
        <p:xfrm>
          <a:off x="838200" y="1475102"/>
          <a:ext cx="10515600" cy="5028591"/>
        </p:xfrm>
        <a:graphic>
          <a:graphicData uri="http://schemas.openxmlformats.org/drawingml/2006/table">
            <a:tbl>
              <a:tblPr firstRow="1" bandCol="1">
                <a:tableStyleId>{B301B821-A1FF-4177-AEE7-76D212191A09}</a:tableStyleId>
              </a:tblPr>
              <a:tblGrid>
                <a:gridCol w="6530340">
                  <a:extLst>
                    <a:ext uri="{9D8B030D-6E8A-4147-A177-3AD203B41FA5}">
                      <a16:colId xmlns:a16="http://schemas.microsoft.com/office/drawing/2014/main" val="1815758147"/>
                    </a:ext>
                  </a:extLst>
                </a:gridCol>
                <a:gridCol w="3985260">
                  <a:extLst>
                    <a:ext uri="{9D8B030D-6E8A-4147-A177-3AD203B41FA5}">
                      <a16:colId xmlns:a16="http://schemas.microsoft.com/office/drawing/2014/main" val="3781212313"/>
                    </a:ext>
                  </a:extLst>
                </a:gridCol>
              </a:tblGrid>
              <a:tr h="3688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Indikator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mäter….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679630"/>
                  </a:ext>
                </a:extLst>
              </a:tr>
              <a:tr h="7410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PVQ Diabetes Di07;0: Andel listade patienter som behandlas med </a:t>
                      </a:r>
                      <a:r>
                        <a:rPr lang="sv-SE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metformin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och som saknar aktuellt värde på njurfunktion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om njurfunktion vid </a:t>
                      </a:r>
                      <a:r>
                        <a:rPr lang="sv-SE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metforminbehandling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vid diabetes uppmärksammas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025534"/>
                  </a:ext>
                </a:extLst>
              </a:tr>
              <a:tr h="7410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PVQ Diabetes Di07K: Andel listade patienter som behandlas med </a:t>
                      </a:r>
                      <a:r>
                        <a:rPr lang="sv-SE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metformin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och som har kraftigt sänkt njurfunktion (GFR &lt; 30)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538133"/>
                  </a:ext>
                </a:extLst>
              </a:tr>
              <a:tr h="7410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v-SE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PVQ Läkemedel Lm14A: Andel listade patienter med riskfylld behandling - kalium i kombination med kaliumsparande diuretika</a:t>
                      </a:r>
                      <a:endParaRPr lang="sv-S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om risk finns för vanliga interaktioner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826531"/>
                  </a:ext>
                </a:extLst>
              </a:tr>
              <a:tr h="7410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PVQ Läkemedel Lm14B: Andel listade patienter med riskfylld behandling – NOAK</a:t>
                      </a:r>
                      <a:r>
                        <a:rPr lang="sv-SE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eller </a:t>
                      </a:r>
                      <a:r>
                        <a:rPr lang="sv-SE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Waran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kombination med ASA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750956"/>
                  </a:ext>
                </a:extLst>
              </a:tr>
              <a:tr h="9436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PVQ Läkemedel Lm14C: Andel listade patienter med riskfylld behandling - kalciumantagonister (</a:t>
                      </a:r>
                      <a:r>
                        <a:rPr lang="sv-SE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diltiazem</a:t>
                      </a: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eller </a:t>
                      </a:r>
                      <a:r>
                        <a:rPr lang="sv-SE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verapamil</a:t>
                      </a: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sv-SE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kombination med</a:t>
                      </a: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betablockare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584490"/>
                  </a:ext>
                </a:extLst>
              </a:tr>
              <a:tr h="741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PVQ Infektion Inf24: Andel episoder med akut bronkit som behandlats med antibiotika, senaste 12 månaderna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om felaktig behandling givits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726900"/>
                  </a:ext>
                </a:extLst>
              </a:tr>
            </a:tbl>
          </a:graphicData>
        </a:graphic>
      </p:graphicFrame>
      <p:pic>
        <p:nvPicPr>
          <p:cNvPr id="8" name="Bildobjekt 7">
            <a:extLst>
              <a:ext uri="{FF2B5EF4-FFF2-40B4-BE49-F238E27FC236}">
                <a16:creationId xmlns:a16="http://schemas.microsoft.com/office/drawing/2014/main" id="{3C5A3BAC-AAD4-475C-B2AA-2901A1B5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629" y="80757"/>
            <a:ext cx="1392622" cy="11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99F4ADA-5C66-4DA9-9DB2-9CC577E56901}"/>
              </a:ext>
            </a:extLst>
          </p:cNvPr>
          <p:cNvSpPr/>
          <p:nvPr/>
        </p:nvSpPr>
        <p:spPr>
          <a:xfrm>
            <a:off x="838200" y="2805344"/>
            <a:ext cx="8838460" cy="15180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838200" y="3212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sv-SE" sz="2800" dirty="0"/>
              <a:t>Riskfylld behandling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Hur ser det ut hos oss?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1"/>
          </p:nvPr>
        </p:nvSpPr>
        <p:spPr>
          <a:xfrm>
            <a:off x="739674" y="1944210"/>
            <a:ext cx="9131565" cy="332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sv-S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För att värdera siffrorna behöver man kunskap om just den verksamhet som de återspeglar. Titta på era siffror tillsammans och diskutera.</a:t>
            </a:r>
          </a:p>
          <a:p>
            <a:pPr marL="685800" lvl="1" indent="-228600">
              <a:buSzPts val="2000"/>
            </a:pP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buSzPts val="2000"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Ser siffror för de valda indikatorerna ut som vi förväntar oss?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Hur ser siffrorna ut jämfört med andra</a:t>
            </a:r>
            <a:r>
              <a:rPr lang="sv-SE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liknande </a:t>
            </a:r>
            <a:r>
              <a:rPr lang="sv-SE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verksamheter?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Har våra siffror förändrats över tid?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sv-SE" sz="2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För att kontrollera om ni ”fångar data” rätt, fundera vidare enligt fördjupningen i </a:t>
            </a:r>
            <a:r>
              <a:rPr lang="sv-SE" sz="2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FoKUS</a:t>
            </a:r>
            <a:r>
              <a:rPr lang="sv-S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-materialet </a:t>
            </a:r>
            <a:r>
              <a:rPr lang="sv-SE" sz="2400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/>
              </a:rPr>
              <a:t>Lär känna era data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838200" y="5626101"/>
            <a:ext cx="8698727" cy="9232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någon indikator ”sticker ut” mer än de andra när kan det vara värt att titta på andra indikatorer om just det området på </a:t>
            </a:r>
            <a:r>
              <a:rPr lang="sv-S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PrimärvårdsKvalitet</a:t>
            </a:r>
            <a:r>
              <a:rPr lang="sv-S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: (Läkemedel, Beroendeframkallande läkemedel, Äldre)</a:t>
            </a:r>
            <a:endParaRPr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242CEA0-D80D-4A79-A565-4AA3A8BC8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60" y="321230"/>
            <a:ext cx="1392622" cy="11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3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14E3E4-B8A0-45E8-ADE5-3D20B26B1175}"/>
              </a:ext>
            </a:extLst>
          </p:cNvPr>
          <p:cNvSpPr/>
          <p:nvPr/>
        </p:nvSpPr>
        <p:spPr>
          <a:xfrm>
            <a:off x="804048" y="3240350"/>
            <a:ext cx="9813645" cy="30184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4" name="Google Shape;334;p22"/>
          <p:cNvSpPr txBox="1">
            <a:spLocks noGrp="1"/>
          </p:cNvSpPr>
          <p:nvPr>
            <p:ph type="title"/>
          </p:nvPr>
        </p:nvSpPr>
        <p:spPr>
          <a:xfrm>
            <a:off x="804048" y="183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2800"/>
            </a:pPr>
            <a:r>
              <a:rPr lang="sv-SE" sz="2800" dirty="0"/>
              <a:t>Riskfylld behandling </a:t>
            </a:r>
            <a:br>
              <a:rPr lang="sv-SE" dirty="0"/>
            </a:br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Är siffrorna rimliga? 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5" name="Google Shape;335;p22"/>
          <p:cNvSpPr txBox="1">
            <a:spLocks noGrp="1"/>
          </p:cNvSpPr>
          <p:nvPr>
            <p:ph type="body" idx="1"/>
          </p:nvPr>
        </p:nvSpPr>
        <p:spPr>
          <a:xfrm>
            <a:off x="701890" y="1509272"/>
            <a:ext cx="9965516" cy="4890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v-SE" sz="2400" dirty="0">
                <a:latin typeface="Calibri"/>
                <a:ea typeface="Calibri"/>
                <a:cs typeface="Calibri"/>
                <a:sym typeface="Calibri"/>
              </a:rPr>
              <a:t>För alla indikatorerna hämtas </a:t>
            </a:r>
            <a:r>
              <a:rPr lang="sv-SE" sz="2400" i="1" dirty="0">
                <a:latin typeface="Calibri"/>
                <a:ea typeface="Calibri"/>
                <a:cs typeface="Calibri"/>
                <a:sym typeface="Calibri"/>
              </a:rPr>
              <a:t>förskrivna</a:t>
            </a:r>
            <a:r>
              <a:rPr lang="sv-SE" sz="2400" dirty="0">
                <a:latin typeface="Calibri"/>
                <a:ea typeface="Calibri"/>
                <a:cs typeface="Calibri"/>
                <a:sym typeface="Calibri"/>
              </a:rPr>
              <a:t> läkemedel ut. Det kan dock variera mellan regionerna varifrån data hämtas (från den egna vårdcentralen, all primärvård eller all förskrivning i regionen). Kontrollera gärna hur det ser ut hos er så att ni vet vilka data ni har framför er.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v-S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Titta på era siffror tillsammans och diskutera:</a:t>
            </a:r>
            <a:endParaRPr sz="2400" dirty="0"/>
          </a:p>
          <a:p>
            <a:pPr marL="480600" lvl="1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sv-SE" sz="1800" dirty="0">
                <a:latin typeface="Calibri"/>
                <a:ea typeface="Calibri"/>
                <a:cs typeface="Calibri"/>
                <a:sym typeface="Calibri"/>
              </a:rPr>
              <a:t>Om siffrorna är avvikande – kan ni ta reda på hur mycket som skrivs ut av ”er själva” respektive verksamheter utanför er egen vårdcentral?</a:t>
            </a:r>
            <a:endParaRPr sz="1800" dirty="0"/>
          </a:p>
          <a:p>
            <a:pPr marL="480600" lvl="1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sv-SE" sz="1800" dirty="0">
                <a:latin typeface="Calibri"/>
                <a:ea typeface="Calibri"/>
                <a:cs typeface="Calibri"/>
                <a:sym typeface="Calibri"/>
              </a:rPr>
              <a:t>Dosdispenserade läkemedel kommer inte med i datauttagen för flera regioner. Kan detta vara en felkälla?</a:t>
            </a:r>
            <a:endParaRPr sz="1800" dirty="0"/>
          </a:p>
          <a:p>
            <a:pPr marL="480600" lvl="1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sv-SE" sz="1800" dirty="0">
                <a:latin typeface="Calibri"/>
                <a:ea typeface="Calibri"/>
                <a:cs typeface="Calibri"/>
                <a:sym typeface="Calibri"/>
              </a:rPr>
              <a:t>För indikatorn om förhöjd kardiovaskulär risk och NSAID (Lm02) används diagnoserna kranskärlssjukdom och diabetes som ”</a:t>
            </a:r>
            <a:r>
              <a:rPr lang="sv-SE" sz="1800" dirty="0" err="1">
                <a:latin typeface="Calibri"/>
                <a:ea typeface="Calibri"/>
                <a:cs typeface="Calibri"/>
                <a:sym typeface="Calibri"/>
              </a:rPr>
              <a:t>proxy</a:t>
            </a:r>
            <a:r>
              <a:rPr lang="sv-SE" sz="1800" dirty="0">
                <a:latin typeface="Calibri"/>
                <a:ea typeface="Calibri"/>
                <a:cs typeface="Calibri"/>
                <a:sym typeface="Calibri"/>
              </a:rPr>
              <a:t>” för förhöjd kardiovaskulär risk. Här blir siffrorna alltså beroende på hur vanliga dessa diagnoser är.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80600" lvl="1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sv-SE" sz="1800" dirty="0">
                <a:latin typeface="Calibri"/>
                <a:ea typeface="Calibri"/>
                <a:cs typeface="Calibri"/>
                <a:sym typeface="Calibri"/>
              </a:rPr>
              <a:t>För indikatorn om njurfunktionsmätning, beror resultaten på om </a:t>
            </a:r>
            <a:r>
              <a:rPr lang="sv-SE" sz="1800" dirty="0" err="1">
                <a:latin typeface="Calibri"/>
                <a:ea typeface="Calibri"/>
                <a:cs typeface="Calibri"/>
                <a:sym typeface="Calibri"/>
              </a:rPr>
              <a:t>labdata</a:t>
            </a:r>
            <a:r>
              <a:rPr lang="sv-SE" sz="1800" dirty="0">
                <a:latin typeface="Calibri"/>
                <a:ea typeface="Calibri"/>
                <a:cs typeface="Calibri"/>
                <a:sym typeface="Calibri"/>
              </a:rPr>
              <a:t> kan hämtas korrekt. Om siffrorna inte är rimliga - finns det någon anledning till att labprover inte kommer med i datauttaget?</a:t>
            </a:r>
            <a:endParaRPr sz="1800" dirty="0"/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EFB8077-6D61-48E9-954C-E46A80C3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60" y="321230"/>
            <a:ext cx="1392622" cy="11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8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8E808DF-6AE3-4E1A-AEB5-10FD74ADEAEE}"/>
              </a:ext>
            </a:extLst>
          </p:cNvPr>
          <p:cNvSpPr/>
          <p:nvPr/>
        </p:nvSpPr>
        <p:spPr>
          <a:xfrm>
            <a:off x="838200" y="1997476"/>
            <a:ext cx="10587361" cy="2441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9" name="Google Shape;279;p16"/>
          <p:cNvSpPr txBox="1">
            <a:spLocks noGrp="1"/>
          </p:cNvSpPr>
          <p:nvPr>
            <p:ph type="body" idx="1"/>
          </p:nvPr>
        </p:nvSpPr>
        <p:spPr>
          <a:xfrm>
            <a:off x="838200" y="1988189"/>
            <a:ext cx="10515600" cy="456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Välj ut någon eller några indikatorer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Titta på några journaler för patienter som hamnar på en ”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risklista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Stämmer journalen med risken som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PrimärvårdsKvalitet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hittat?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Finns i så fall en motivering till att man gjort avsteg från riktlinjer? 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SzPct val="100000"/>
              <a:buFont typeface="+mj-lt"/>
              <a:buAutoNum type="arabicPeriod"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SzPct val="100000"/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Ofta </a:t>
            </a: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måste läkemedelsbehandling individualiseras, särskilt för multisjuka patienter med långa läkemedelslistor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7" name="Google Shape;28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2800"/>
            </a:pPr>
            <a:br>
              <a:rPr lang="sv-SE" sz="2800" dirty="0"/>
            </a:br>
            <a:r>
              <a:rPr lang="sv-SE" sz="3100" dirty="0"/>
              <a:t>Riskfylld behandling </a:t>
            </a:r>
            <a:br>
              <a:rPr lang="sv-SE" dirty="0"/>
            </a:br>
            <a:r>
              <a:rPr lang="sv-SE" sz="4900" dirty="0">
                <a:solidFill>
                  <a:schemeClr val="accent2">
                    <a:lumMod val="75000"/>
                  </a:schemeClr>
                </a:solidFill>
              </a:rPr>
              <a:t>Arbeta vidare</a:t>
            </a:r>
            <a:endParaRPr sz="49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C0DB9FF-23E0-4C19-8C42-54A03CE98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60" y="321230"/>
            <a:ext cx="1392622" cy="11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9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570EA1-3E87-4630-9585-34F2CBE1EEA8}"/>
              </a:ext>
            </a:extLst>
          </p:cNvPr>
          <p:cNvSpPr/>
          <p:nvPr/>
        </p:nvSpPr>
        <p:spPr>
          <a:xfrm>
            <a:off x="941033" y="2352583"/>
            <a:ext cx="10412767" cy="3941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0" name="Google Shape;34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buSzPts val="2800"/>
            </a:pPr>
            <a:r>
              <a:rPr lang="sv-SE" sz="2800" dirty="0"/>
              <a:t>Riskfylld behandling </a:t>
            </a:r>
            <a:br>
              <a:rPr lang="sv-SE" dirty="0"/>
            </a:br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Risksituation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läkemedel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1" name="Google Shape;341;p23"/>
          <p:cNvSpPr txBox="1">
            <a:spLocks noGrp="1"/>
          </p:cNvSpPr>
          <p:nvPr>
            <p:ph type="body" idx="1"/>
          </p:nvPr>
        </p:nvSpPr>
        <p:spPr>
          <a:xfrm>
            <a:off x="838200" y="1819377"/>
            <a:ext cx="10783186" cy="467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None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Diskutera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None/>
            </a:pPr>
            <a:endParaRPr lang="sv-S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0600" lvl="1" indent="-228600">
              <a:lnSpc>
                <a:spcPct val="90000"/>
              </a:lnSpc>
              <a:spcBef>
                <a:spcPts val="0"/>
              </a:spcBef>
              <a:buSzPts val="2800"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 gör vi när patienten behöver förnyade recept?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7800" lvl="2" indent="-228600">
              <a:lnSpc>
                <a:spcPct val="90000"/>
              </a:lnSpc>
              <a:spcBef>
                <a:spcPts val="500"/>
              </a:spcBef>
              <a:buSzPts val="2400"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Förnyas recept på läkemedel utan återbesök?</a:t>
            </a:r>
          </a:p>
          <a:p>
            <a:pPr marL="937800" lvl="2" indent="-228600">
              <a:buSzPts val="2400"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Lapp/telefon med andrahandsinformation till förskrivaren?</a:t>
            </a:r>
          </a:p>
          <a:p>
            <a:pPr marL="937800" lvl="2" indent="-228600">
              <a:buSzPts val="2400"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begäran utan direktkontakt med patienten?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0600" lvl="1" indent="-228600">
              <a:buSzPts val="2800"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Finns det gemensamma rutiner för hur recept på beroendeframkallande läkemedel förnyas?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0600" lvl="1" indent="-228600">
              <a:lnSpc>
                <a:spcPct val="90000"/>
              </a:lnSpc>
              <a:spcBef>
                <a:spcPts val="1000"/>
              </a:spcBef>
              <a:buSzPts val="2800"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 är vår patientsäkerhetskultur? Vågar alla ifrågasätta, hur ser vi på varandras kompetens?</a:t>
            </a:r>
          </a:p>
          <a:p>
            <a:pPr marL="480600" lvl="1" indent="-228600">
              <a:lnSpc>
                <a:spcPct val="90000"/>
              </a:lnSpc>
              <a:spcBef>
                <a:spcPts val="1000"/>
              </a:spcBef>
              <a:buSzPts val="2800"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 arbetar vi med Läkemedelsgenomgångar?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0600" lvl="1" indent="-228600">
              <a:lnSpc>
                <a:spcPct val="90000"/>
              </a:lnSpc>
              <a:spcBef>
                <a:spcPts val="1000"/>
              </a:spcBef>
              <a:buSzPts val="2800"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 prioriterar vi ? Har vi tid för besök i äldreboenden och till patienter med hemsjukvård?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F0337E-3A3C-4E54-8431-1311B5C87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60" y="321230"/>
            <a:ext cx="1392622" cy="11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3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3"/>
          <p:cNvSpPr txBox="1">
            <a:spLocks noGrp="1"/>
          </p:cNvSpPr>
          <p:nvPr>
            <p:ph type="body" idx="1"/>
          </p:nvPr>
        </p:nvSpPr>
        <p:spPr>
          <a:xfrm>
            <a:off x="206477" y="1825625"/>
            <a:ext cx="111473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937260" y="888544"/>
          <a:ext cx="10416540" cy="537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ubrik 1">
            <a:extLst>
              <a:ext uri="{FF2B5EF4-FFF2-40B4-BE49-F238E27FC236}">
                <a16:creationId xmlns:a16="http://schemas.microsoft.com/office/drawing/2014/main" id="{136F52D9-BCAF-430B-B092-6EF18F90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566" y="391082"/>
            <a:ext cx="7200000" cy="1157611"/>
          </a:xfrm>
        </p:spPr>
        <p:txBody>
          <a:bodyPr/>
          <a:lstStyle/>
          <a:p>
            <a:r>
              <a:rPr lang="sv-SE" sz="3600" dirty="0">
                <a:solidFill>
                  <a:schemeClr val="accent1"/>
                </a:solidFill>
              </a:rPr>
              <a:t>Fortsättning</a:t>
            </a:r>
          </a:p>
        </p:txBody>
      </p:sp>
    </p:spTree>
    <p:extLst>
      <p:ext uri="{BB962C8B-B14F-4D97-AF65-F5344CB8AC3E}">
        <p14:creationId xmlns:p14="http://schemas.microsoft.com/office/powerpoint/2010/main" val="4896685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gen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079"/>
      </a:accent1>
      <a:accent2>
        <a:srgbClr val="71B3A7"/>
      </a:accent2>
      <a:accent3>
        <a:srgbClr val="5D287F"/>
      </a:accent3>
      <a:accent4>
        <a:srgbClr val="DFA18D"/>
      </a:accent4>
      <a:accent5>
        <a:srgbClr val="EFCD30"/>
      </a:accent5>
      <a:accent6>
        <a:srgbClr val="D3CDB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vardsKvalitet och professionsföreningarna_korr4" id="{0622CD03-646A-464B-A0B7-107415F1D3AE}" vid="{9DA69854-CB91-684A-B2C4-0C27E53284D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11198</TotalTime>
  <Words>821</Words>
  <Application>Microsoft Office PowerPoint</Application>
  <PresentationFormat>Bredbild</PresentationFormat>
  <Paragraphs>87</Paragraphs>
  <Slides>10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1_Office-tema</vt:lpstr>
      <vt:lpstr>FoKUS tema - Säker vård i primärvård Del 4 Riskfylld behandling</vt:lpstr>
      <vt:lpstr>Innan ni börjar</vt:lpstr>
      <vt:lpstr>Riskfylld behandling</vt:lpstr>
      <vt:lpstr>Riskfylld behandling</vt:lpstr>
      <vt:lpstr>Riskfylld behandling Hur ser det ut hos oss?</vt:lpstr>
      <vt:lpstr>Riskfylld behandling  Är siffrorna rimliga? </vt:lpstr>
      <vt:lpstr> Riskfylld behandling  Arbeta vidare</vt:lpstr>
      <vt:lpstr>Riskfylld behandling  Risksituation - läkemedel</vt:lpstr>
      <vt:lpstr>Fortsättning</vt:lpstr>
      <vt:lpstr>www.skr.se/primarvardskvalitet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Eva Arvidsson</dc:creator>
  <cp:lastModifiedBy>Gäre Arvidsson Stina</cp:lastModifiedBy>
  <cp:revision>123</cp:revision>
  <dcterms:created xsi:type="dcterms:W3CDTF">2021-01-29T23:02:51Z</dcterms:created>
  <dcterms:modified xsi:type="dcterms:W3CDTF">2022-01-12T21:59:37Z</dcterms:modified>
</cp:coreProperties>
</file>