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1"/>
  </p:notesMasterIdLst>
  <p:sldIdLst>
    <p:sldId id="265" r:id="rId3"/>
    <p:sldId id="287" r:id="rId4"/>
    <p:sldId id="286" r:id="rId5"/>
    <p:sldId id="269" r:id="rId6"/>
    <p:sldId id="271" r:id="rId7"/>
    <p:sldId id="277" r:id="rId8"/>
    <p:sldId id="272" r:id="rId9"/>
    <p:sldId id="288" r:id="rId10"/>
    <p:sldId id="259" r:id="rId11"/>
    <p:sldId id="273" r:id="rId12"/>
    <p:sldId id="260" r:id="rId13"/>
    <p:sldId id="289" r:id="rId14"/>
    <p:sldId id="262" r:id="rId15"/>
    <p:sldId id="263" r:id="rId16"/>
    <p:sldId id="280" r:id="rId17"/>
    <p:sldId id="276" r:id="rId18"/>
    <p:sldId id="264" r:id="rId19"/>
    <p:sldId id="284" r:id="rId20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319F4-F609-4E94-A8B3-2F8431747CB9}" type="datetimeFigureOut">
              <a:rPr lang="sv-SE" smtClean="0"/>
              <a:t>2021-07-07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47FB9-2FCB-4FC1-82E1-203119A9FF1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876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07A1E-DDAA-8E46-A17B-26FFF1B60C3A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48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4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953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90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825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DFDEE8-F113-436E-BCA0-69AC2F0B07F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08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752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805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 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6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9795F843-3CE1-ED4D-A4D1-B27B6DB646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CF58C1CC-ECA4-5141-95FE-2805C6A2DC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9013" y="1422400"/>
            <a:ext cx="9144000" cy="41862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6754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0542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898379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834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5468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2160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39BEDAC0-5874-E04B-91DB-F5F97562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0942" y="2349500"/>
            <a:ext cx="5158058" cy="12192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056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9C4D5F23-7C9C-F741-BD57-C8983CF39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2" y="616841"/>
            <a:ext cx="9144000" cy="609793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diagram 3">
            <a:extLst>
              <a:ext uri="{FF2B5EF4-FFF2-40B4-BE49-F238E27FC236}">
                <a16:creationId xmlns:a16="http://schemas.microsoft.com/office/drawing/2014/main" id="{25595C8F-5C86-AD41-81CB-49F231878EF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88742" y="1397000"/>
            <a:ext cx="9144000" cy="4737100"/>
          </a:xfrm>
        </p:spPr>
        <p:txBody>
          <a:bodyPr/>
          <a:lstStyle/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312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15">
            <a:extLst>
              <a:ext uri="{FF2B5EF4-FFF2-40B4-BE49-F238E27FC236}">
                <a16:creationId xmlns:a16="http://schemas.microsoft.com/office/drawing/2014/main" id="{627232BD-4CA2-2247-B71E-E9AC38B6C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71616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A257AA-5F16-1A4A-B3E3-DA688DDA87C4}"/>
              </a:ext>
            </a:extLst>
          </p:cNvPr>
          <p:cNvGrpSpPr/>
          <p:nvPr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4DDCF8DE-35BF-CE4C-84F1-345F9BD1A59D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36D91317-B3A4-F44F-A50E-7262129857E7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2677C2A9-EE1A-3D47-A628-E42AF60ADC3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B1819E8B-7BDB-6141-977D-7EF44C3E334F}"/>
              </a:ext>
            </a:extLst>
          </p:cNvPr>
          <p:cNvGrpSpPr/>
          <p:nvPr userDrawn="1"/>
        </p:nvGrpSpPr>
        <p:grpSpPr>
          <a:xfrm>
            <a:off x="10444481" y="5727126"/>
            <a:ext cx="2222205" cy="884879"/>
            <a:chOff x="10242697" y="5607996"/>
            <a:chExt cx="2222205" cy="884879"/>
          </a:xfrm>
        </p:grpSpPr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F6F8030-A4CC-C748-A26E-38FD2E87979A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2685D7D2-FDF8-F246-859F-C45D301F4D2E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690F618A-4C54-7A4A-8027-63A38AD9A5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609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F5919A7-E5E7-E447-AC47-3628E2C2C3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D851597-1D96-1F49-9B1A-ED0727F4581C}"/>
              </a:ext>
            </a:extLst>
          </p:cNvPr>
          <p:cNvGrpSpPr/>
          <p:nvPr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51D8CF96-0018-FD40-88CB-DC6ACA2FB156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A2A8A072-9169-BC43-801A-A61BF591F032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9E836D9E-4AB0-0C41-802B-ED4298D608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3BC94B7A-F171-604C-9683-0DB769480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1413" y="1574800"/>
            <a:ext cx="9144000" cy="4186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9" name="Platshållare för text 20">
            <a:extLst>
              <a:ext uri="{FF2B5EF4-FFF2-40B4-BE49-F238E27FC236}">
                <a16:creationId xmlns:a16="http://schemas.microsoft.com/office/drawing/2014/main" id="{42676A12-DB87-3E48-8425-B6EE630370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1413" y="761565"/>
            <a:ext cx="9144000" cy="660400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4CE3D53-DEA0-8E4B-B92D-F10674F05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67BBF980-C512-0447-A28B-C4C2C1F78096}"/>
              </a:ext>
            </a:extLst>
          </p:cNvPr>
          <p:cNvGrpSpPr/>
          <p:nvPr userDrawn="1"/>
        </p:nvGrpSpPr>
        <p:grpSpPr>
          <a:xfrm>
            <a:off x="10242697" y="5607996"/>
            <a:ext cx="2222205" cy="884879"/>
            <a:chOff x="10242697" y="5607996"/>
            <a:chExt cx="2222205" cy="884879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4CB3DB73-CD80-6941-876E-37F777FC5E4F}"/>
                </a:ext>
              </a:extLst>
            </p:cNvPr>
            <p:cNvSpPr txBox="1"/>
            <p:nvPr userDrawn="1"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2322C6A7-FC94-F84A-9ED7-D07BAFDC4FFA}"/>
                </a:ext>
              </a:extLst>
            </p:cNvPr>
            <p:cNvSpPr txBox="1"/>
            <p:nvPr userDrawn="1"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7BA1FC6-63BA-2641-B133-B828EDB49E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7579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1">
            <a:extLst>
              <a:ext uri="{FF2B5EF4-FFF2-40B4-BE49-F238E27FC236}">
                <a16:creationId xmlns:a16="http://schemas.microsoft.com/office/drawing/2014/main" id="{5ECCEBBD-DCC5-9D46-8E00-EA10C5208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9302" y="743841"/>
            <a:ext cx="4127500" cy="805559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text 11">
            <a:extLst>
              <a:ext uri="{FF2B5EF4-FFF2-40B4-BE49-F238E27FC236}">
                <a16:creationId xmlns:a16="http://schemas.microsoft.com/office/drawing/2014/main" id="{5B50278C-4D2B-704E-A5F0-C7A065AD6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29302" y="1727200"/>
            <a:ext cx="4127500" cy="418623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95429808-FCC4-BF42-A19A-25EAACB205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257800" cy="66421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192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F61102C-5B75-4CD8-B136-BDAFEA31816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F61102C-5B75-4CD8-B136-BDAFEA3181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619DA64-CD2E-4347-BFEC-01DE0B3E85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  <a:sym typeface="Calibri Light" panose="020F030202020403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573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Vårdförlopp namn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D80BF-074B-4E55-B5AC-841B5F35CA8C}" type="slidenum"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63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77D7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772563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A18D3DB2-9356-4838-A1B2-D065D5906C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95" imgH="394" progId="TCLayout.ActiveDocument.1">
                  <p:embed/>
                </p:oleObj>
              </mc:Choice>
              <mc:Fallback>
                <p:oleObj name="think-cell Slide" r:id="rId13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A18D3DB2-9356-4838-A1B2-D065D5906C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3C22E89D-5F8D-6846-BCFB-531E94A40F82}"/>
              </a:ext>
            </a:extLst>
          </p:cNvPr>
          <p:cNvSpPr/>
          <p:nvPr userDrawn="1"/>
        </p:nvSpPr>
        <p:spPr>
          <a:xfrm>
            <a:off x="0" y="6649656"/>
            <a:ext cx="12192000" cy="208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28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rubrik 1">
            <a:extLst>
              <a:ext uri="{FF2B5EF4-FFF2-40B4-BE49-F238E27FC236}">
                <a16:creationId xmlns:a16="http://schemas.microsoft.com/office/drawing/2014/main" id="{18BF671C-FD53-304A-A420-AEADAE282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409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8950591-8A82-364A-86CA-C189240A1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40449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8C0B532-3FF1-6D4C-B718-CA8EFF31A50B}"/>
              </a:ext>
            </a:extLst>
          </p:cNvPr>
          <p:cNvSpPr/>
          <p:nvPr/>
        </p:nvSpPr>
        <p:spPr>
          <a:xfrm>
            <a:off x="0" y="6649656"/>
            <a:ext cx="12192000" cy="2083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97303B95-650F-714F-8232-5984935A2441}"/>
              </a:ext>
            </a:extLst>
          </p:cNvPr>
          <p:cNvGrpSpPr/>
          <p:nvPr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3A8B58AC-0FAC-EA4C-ADF5-FAADAB680E47}"/>
                </a:ext>
              </a:extLst>
            </p:cNvPr>
            <p:cNvSpPr txBox="1"/>
            <p:nvPr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FC4396FF-D82D-CB4F-AACC-5084E37108EB}"/>
                </a:ext>
              </a:extLst>
            </p:cNvPr>
            <p:cNvCxnSpPr>
              <a:cxnSpLocks/>
            </p:cNvCxnSpPr>
            <p:nvPr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41A13BC-AA04-7047-96FB-A2FFD99C0BE6}"/>
                </a:ext>
              </a:extLst>
            </p:cNvPr>
            <p:cNvSpPr txBox="1"/>
            <p:nvPr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17030F3F-79BD-B340-B21F-259B2B70D2DE}"/>
              </a:ext>
            </a:extLst>
          </p:cNvPr>
          <p:cNvGrpSpPr/>
          <p:nvPr userDrawn="1"/>
        </p:nvGrpSpPr>
        <p:grpSpPr>
          <a:xfrm>
            <a:off x="10444402" y="5729019"/>
            <a:ext cx="2222205" cy="884879"/>
            <a:chOff x="9377915" y="4859079"/>
            <a:chExt cx="2222205" cy="884879"/>
          </a:xfrm>
        </p:grpSpPr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6B0C84F2-76AA-414F-A6BF-AEE900B45DB0}"/>
                </a:ext>
              </a:extLst>
            </p:cNvPr>
            <p:cNvSpPr txBox="1"/>
            <p:nvPr userDrawn="1"/>
          </p:nvSpPr>
          <p:spPr>
            <a:xfrm>
              <a:off x="9377915" y="4859079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D3C49365-0748-D64B-A403-DEDBF3586D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74838" y="5528493"/>
              <a:ext cx="1529859" cy="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9BF9558-A2D8-F84F-9EF5-C73972FE2965}"/>
                </a:ext>
              </a:extLst>
            </p:cNvPr>
            <p:cNvSpPr txBox="1"/>
            <p:nvPr userDrawn="1"/>
          </p:nvSpPr>
          <p:spPr>
            <a:xfrm>
              <a:off x="9387105" y="5523898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010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jpe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ationelltklinisktkunskapsstod.se/vardprogramochvardforlopp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kunskapsstyrningvard.se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kunskapsstyrningvard.se/kunskapsstod/personcentreradesammanhallnavardforlopp/godkandavardforlopp/vardforlopphoftledsartros.1005.html" TargetMode="External"/><Relationship Id="rId4" Type="http://schemas.openxmlformats.org/officeDocument/2006/relationships/hyperlink" Target="https://kunskapsstyrningvard.se/kunskapsstod/personcentreradesammanhallnavardforlopp/godkandavardforlopp/vardforlopphjartsvikt.182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jp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>
            <a:extLst>
              <a:ext uri="{FF2B5EF4-FFF2-40B4-BE49-F238E27FC236}">
                <a16:creationId xmlns:a16="http://schemas.microsoft.com/office/drawing/2014/main" id="{0F4DA1E4-84C6-BB4F-9A8A-83B8AC1981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84" y="4236"/>
            <a:ext cx="12207484" cy="685800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52DF527A-BBCE-4E48-AB04-B293D1FAEFAC}"/>
              </a:ext>
            </a:extLst>
          </p:cNvPr>
          <p:cNvSpPr txBox="1">
            <a:spLocks/>
          </p:cNvSpPr>
          <p:nvPr/>
        </p:nvSpPr>
        <p:spPr>
          <a:xfrm>
            <a:off x="3350942" y="2349500"/>
            <a:ext cx="6304046" cy="12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Personcentrerat och sammanhållet vårdförlopp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rgbClr val="FFFFFF"/>
                </a:solidFill>
                <a:latin typeface="Calibri" panose="020F0502020204030204"/>
              </a:rPr>
              <a:t>Hjärtsvikt - nydebuterad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57C90ED4-D5C4-234F-A00E-374ECEE0597F}"/>
              </a:ext>
            </a:extLst>
          </p:cNvPr>
          <p:cNvGrpSpPr/>
          <p:nvPr/>
        </p:nvGrpSpPr>
        <p:grpSpPr>
          <a:xfrm>
            <a:off x="10438642" y="5732687"/>
            <a:ext cx="2222205" cy="884879"/>
            <a:chOff x="10242697" y="5607996"/>
            <a:chExt cx="2222205" cy="884879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93D8C51B-0104-ED43-8722-DFCB965DA4EF}"/>
                </a:ext>
              </a:extLst>
            </p:cNvPr>
            <p:cNvSpPr txBox="1"/>
            <p:nvPr/>
          </p:nvSpPr>
          <p:spPr>
            <a:xfrm>
              <a:off x="10251887" y="6272815"/>
              <a:ext cx="1998814" cy="22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82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SVERIGES REGIONER I SAMVERKAN</a:t>
              </a:r>
              <a:endParaRPr kumimoji="0" lang="sv-SE" sz="82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6BA88F0E-3AB2-814E-9770-4BA099AF6C2D}"/>
                </a:ext>
              </a:extLst>
            </p:cNvPr>
            <p:cNvSpPr txBox="1"/>
            <p:nvPr/>
          </p:nvSpPr>
          <p:spPr>
            <a:xfrm>
              <a:off x="10242697" y="5607996"/>
              <a:ext cx="2222205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Nationellt system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för kunskapsstyrning 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14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Hälso- och sjukvård</a:t>
              </a: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EE502CA7-5669-DB42-9596-BA86F13D725A}"/>
                </a:ext>
              </a:extLst>
            </p:cNvPr>
            <p:cNvCxnSpPr>
              <a:cxnSpLocks/>
            </p:cNvCxnSpPr>
            <p:nvPr/>
          </p:nvCxnSpPr>
          <p:spPr>
            <a:xfrm>
              <a:off x="10339620" y="6277410"/>
              <a:ext cx="1529859" cy="0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180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758" y="374298"/>
            <a:ext cx="914400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Vårdförloppet innehåller flödesschema och åtgärder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526B6-D4F9-4B22-AC5A-C610BB2A6702}"/>
              </a:ext>
            </a:extLst>
          </p:cNvPr>
          <p:cNvSpPr/>
          <p:nvPr/>
        </p:nvSpPr>
        <p:spPr>
          <a:xfrm>
            <a:off x="826758" y="1483826"/>
            <a:ext cx="2905847" cy="360000"/>
          </a:xfrm>
          <a:prstGeom prst="rect">
            <a:avLst/>
          </a:prstGeom>
          <a:solidFill>
            <a:srgbClr val="92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Flödesschema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77882F-B632-416D-AAC5-94C35B362B61}"/>
              </a:ext>
            </a:extLst>
          </p:cNvPr>
          <p:cNvSpPr/>
          <p:nvPr/>
        </p:nvSpPr>
        <p:spPr>
          <a:xfrm>
            <a:off x="4556854" y="1464197"/>
            <a:ext cx="6336000" cy="360000"/>
          </a:xfrm>
          <a:prstGeom prst="rect">
            <a:avLst/>
          </a:prstGeom>
          <a:solidFill>
            <a:srgbClr val="92C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Åtgärdsblock</a:t>
            </a:r>
          </a:p>
        </p:txBody>
      </p:sp>
      <p:sp>
        <p:nvSpPr>
          <p:cNvPr id="12" name="Vänsterpil 11"/>
          <p:cNvSpPr/>
          <p:nvPr/>
        </p:nvSpPr>
        <p:spPr>
          <a:xfrm rot="10800000">
            <a:off x="3780561" y="3780377"/>
            <a:ext cx="504000" cy="2160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377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  <p:pic>
        <p:nvPicPr>
          <p:cNvPr id="14" name="Picture 1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6" y="1956080"/>
            <a:ext cx="3415466" cy="4577080"/>
          </a:xfrm>
          <a:prstGeom prst="rect">
            <a:avLst/>
          </a:prstGeom>
          <a:noFill/>
        </p:spPr>
      </p:pic>
      <p:sp>
        <p:nvSpPr>
          <p:cNvPr id="2" name="Rektangel 1"/>
          <p:cNvSpPr/>
          <p:nvPr/>
        </p:nvSpPr>
        <p:spPr>
          <a:xfrm>
            <a:off x="10195701" y="5394504"/>
            <a:ext cx="2002536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61995"/>
              </p:ext>
            </p:extLst>
          </p:nvPr>
        </p:nvGraphicFramePr>
        <p:xfrm>
          <a:off x="4572896" y="1956080"/>
          <a:ext cx="6335738" cy="4577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9702">
                  <a:extLst>
                    <a:ext uri="{9D8B030D-6E8A-4147-A177-3AD203B41FA5}">
                      <a16:colId xmlns:a16="http://schemas.microsoft.com/office/drawing/2014/main" val="1177575122"/>
                    </a:ext>
                  </a:extLst>
                </a:gridCol>
                <a:gridCol w="2756036">
                  <a:extLst>
                    <a:ext uri="{9D8B030D-6E8A-4147-A177-3AD203B41FA5}">
                      <a16:colId xmlns:a16="http://schemas.microsoft.com/office/drawing/2014/main" val="636639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Hälso- och sjukvårdens åtgärder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Patientens åtgärder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8788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(B) Behandling</a:t>
                      </a:r>
                      <a:endParaRPr lang="sv-S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sv-SE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Diuretika</a:t>
                      </a:r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vid behov är snabbverkande symtomlindring vid ödem oavsett typ av hjärtsvikt.</a:t>
                      </a:r>
                    </a:p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Behandling kan inledas med ACEI om inget talar emot i väntan på ekokardiografi. </a:t>
                      </a:r>
                    </a:p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Dessa åtgärder genomförs inom 14–30 kalenderdagar från remissdatum (se Utredningsblock (A)).</a:t>
                      </a:r>
                      <a:endParaRPr lang="sv-SE" sz="1600" dirty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Genomföra de åtgärder som gemensamt överenskommits i egenvårdsplanen, utifrån behov och patientens önskan samt förmåga. </a:t>
                      </a:r>
                    </a:p>
                    <a:p>
                      <a:pPr lvl="0"/>
                      <a:endParaRPr lang="sv-SE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Egenvårdsplanen kan innehålla egenkontroller gällande vanliga hjärtsviktssymtom och tecken, som andfåddhet, bensvullnad, viktökning, intag av……</a:t>
                      </a:r>
                    </a:p>
                    <a:p>
                      <a:pPr lvl="0"/>
                      <a:r>
                        <a:rPr lang="sv-S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9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2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6319" y="598096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 lägger tonvikt på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E32D5-2B68-4BB5-98D0-1D5EBE620135}"/>
              </a:ext>
            </a:extLst>
          </p:cNvPr>
          <p:cNvSpPr/>
          <p:nvPr/>
        </p:nvSpPr>
        <p:spPr>
          <a:xfrm>
            <a:off x="4846319" y="2002536"/>
            <a:ext cx="6814407" cy="3072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>
              <a:spcBef>
                <a:spcPts val="600"/>
              </a:spcBef>
            </a:pPr>
            <a:endParaRPr lang="sv-SE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Fler patienter kan upptäckas tidigt i sin sjukdom och få behandling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Fler patienter ska få tidig tillgång till teambaserad vård med hjärtsviktmottagning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Tillgång till fysisk träning inom hjärtrehabilitering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Patienter ska ha individuellt upptrappad medicinsk behandling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sv-SE" sz="2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1252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6305512" y="234732"/>
            <a:ext cx="9144000" cy="609793"/>
          </a:xfrm>
        </p:spPr>
        <p:txBody>
          <a:bodyPr/>
          <a:lstStyle/>
          <a:p>
            <a:r>
              <a:rPr lang="sv-SE" dirty="0"/>
              <a:t>Patientkontrakt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70913" y="1142677"/>
            <a:ext cx="5770291" cy="270752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Alla beslut om utredning, behandling och rehabilitering ska ske i samråd med patienten.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Den hjärtsviktsmottagning som patienten är kopplad till är central för patientens individuella vårdplan.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Mottagningen arbetar med patienten i centrum, samordnar vården och hänvisar till rätt vårdinstans.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800" dirty="0"/>
              <a:t>En egenvårdsplan med överenskomna åtgärder tas fram och dokumenteras. </a:t>
            </a:r>
          </a:p>
        </p:txBody>
      </p:sp>
      <p:sp>
        <p:nvSpPr>
          <p:cNvPr id="7" name="Rektangel 6"/>
          <p:cNvSpPr/>
          <p:nvPr/>
        </p:nvSpPr>
        <p:spPr>
          <a:xfrm>
            <a:off x="6305512" y="3710237"/>
            <a:ext cx="5284548" cy="17948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Syftet med </a:t>
            </a:r>
            <a:r>
              <a:rPr kumimoji="0" lang="sv-SE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patientkontrakt</a:t>
            </a:r>
            <a:r>
              <a:rPr kumimoji="0" lang="sv-S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är att genom en gemensam överenskommelse mellan patient och vårdgivare säkerställa delaktighet, samordning och tillgänglighet med patientens perspektiv som utgångspunkt.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8" r="15819"/>
          <a:stretch/>
        </p:blipFill>
        <p:spPr>
          <a:xfrm>
            <a:off x="246769" y="0"/>
            <a:ext cx="5806559" cy="666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41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>
            <a:extLst>
              <a:ext uri="{FF2B5EF4-FFF2-40B4-BE49-F238E27FC236}">
                <a16:creationId xmlns:a16="http://schemas.microsoft.com/office/drawing/2014/main" id="{38B9E893-937E-45CB-885F-520E271A97F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20" name="Object 19" hidden="1">
                        <a:extLst>
                          <a:ext uri="{FF2B5EF4-FFF2-40B4-BE49-F238E27FC236}">
                            <a16:creationId xmlns:a16="http://schemas.microsoft.com/office/drawing/2014/main" id="{38B9E893-937E-45CB-885F-520E271A9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6A758B33-E922-4132-AD7A-85BDE8A32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ECD21E-1FC0-44B5-9B0F-67ECBD727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466" y="755494"/>
            <a:ext cx="9592053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Uppföljning för vårdförloppet hjärtsvikt</a:t>
            </a:r>
            <a:br>
              <a:rPr lang="sv-SE" dirty="0"/>
            </a:br>
            <a:r>
              <a:rPr lang="sv-SE" sz="2000" dirty="0">
                <a:solidFill>
                  <a:srgbClr val="377D7A"/>
                </a:solidFill>
                <a:latin typeface="Calibri" panose="020F0502020204030204"/>
                <a:ea typeface="+mn-ea"/>
                <a:cs typeface="+mn-cs"/>
              </a:rPr>
              <a:t>Register- och indikatorbaserad uppföljning av vårdförloppet kräver utvecklingsarbete och aktivt ställningstagande från regionerna.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3526B6-D4F9-4B22-AC5A-C610BB2A6702}"/>
              </a:ext>
            </a:extLst>
          </p:cNvPr>
          <p:cNvSpPr/>
          <p:nvPr/>
        </p:nvSpPr>
        <p:spPr>
          <a:xfrm>
            <a:off x="3799481" y="1226634"/>
            <a:ext cx="4909649" cy="5066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377D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Indikatorer (målvärde)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A3914D-6AB0-4643-82B5-C41FCC809901}"/>
              </a:ext>
            </a:extLst>
          </p:cNvPr>
          <p:cNvSpPr/>
          <p:nvPr/>
        </p:nvSpPr>
        <p:spPr>
          <a:xfrm>
            <a:off x="540688" y="1697418"/>
            <a:ext cx="5555311" cy="3812836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Andel patienter som avlidit ett år efter hjärtsviktdiagnos. Målvärde saknas.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Oplanerad inläggning för hjärtsvikt inom ett år efter hjärtsviktsdiagnos. Målvärde saknas.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Andel remisser för ekokardiografi vid välgrundad misstanke om nydebuterad hjärtsvikt som besvaras inom 30 kalenderdagar. Målvärde 90%.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Andel patienter med hjärtsvikt med LVEF &lt;40 % (</a:t>
            </a:r>
            <a:r>
              <a:rPr lang="sv-SE" sz="1400" dirty="0" err="1">
                <a:solidFill>
                  <a:srgbClr val="000000"/>
                </a:solidFill>
                <a:cs typeface="Arial" panose="020B0604020202020204" pitchFamily="34" charset="0"/>
              </a:rPr>
              <a:t>HFrEF</a:t>
            </a: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) som genomfört minst ett uppföljningsbesök inom 30 dagar från diagnos på hjärtsviktsmottagning. Målvärde 90%.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Andel patienter med hjärtsvikt med LVEF &lt;40% (</a:t>
            </a:r>
            <a:r>
              <a:rPr lang="sv-SE" sz="1400" dirty="0" err="1">
                <a:solidFill>
                  <a:srgbClr val="000000"/>
                </a:solidFill>
                <a:cs typeface="Arial" panose="020B0604020202020204" pitchFamily="34" charset="0"/>
              </a:rPr>
              <a:t>HFrEF</a:t>
            </a: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) som hämtat ut recept på ACE-I eller ARB samt betablockad inom 120 dagar från diagnos. Målvärde 90%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Andel patienter med hjärtsvikt med LVEF &lt;40% (</a:t>
            </a:r>
            <a:r>
              <a:rPr lang="sv-SE" sz="1400" dirty="0" err="1">
                <a:solidFill>
                  <a:srgbClr val="000000"/>
                </a:solidFill>
                <a:cs typeface="Arial" panose="020B0604020202020204" pitchFamily="34" charset="0"/>
              </a:rPr>
              <a:t>HFrEF</a:t>
            </a: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) som hämtat ut recept MRA inom 120 dagar från diagnos. Målvärde 50%.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F30D1A-8F25-4810-A47A-39C95C855260}"/>
              </a:ext>
            </a:extLst>
          </p:cNvPr>
          <p:cNvSpPr/>
          <p:nvPr/>
        </p:nvSpPr>
        <p:spPr>
          <a:xfrm>
            <a:off x="6254306" y="1710596"/>
            <a:ext cx="5497722" cy="379965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Andel patienter med hjärtsvikt med LVEF &lt;50 % (</a:t>
            </a:r>
            <a:r>
              <a:rPr lang="sv-SE" sz="1400" dirty="0" err="1">
                <a:solidFill>
                  <a:srgbClr val="000000"/>
                </a:solidFill>
                <a:cs typeface="Arial" panose="020B0604020202020204" pitchFamily="34" charset="0"/>
              </a:rPr>
              <a:t>HFrEF</a:t>
            </a: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, och </a:t>
            </a:r>
            <a:r>
              <a:rPr lang="sv-SE" sz="1400" dirty="0" err="1">
                <a:solidFill>
                  <a:srgbClr val="000000"/>
                </a:solidFill>
                <a:cs typeface="Arial" panose="020B0604020202020204" pitchFamily="34" charset="0"/>
              </a:rPr>
              <a:t>HFmrEF</a:t>
            </a: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) som genomfört ett individuellt besök till fysioterapeut inom specialiserad hjärtrehabilitering inom 90 dagar för bedömning med pre-</a:t>
            </a:r>
            <a:r>
              <a:rPr lang="sv-SE" sz="1400" dirty="0" err="1">
                <a:solidFill>
                  <a:srgbClr val="000000"/>
                </a:solidFill>
                <a:cs typeface="Arial" panose="020B0604020202020204" pitchFamily="34" charset="0"/>
              </a:rPr>
              <a:t>exercise</a:t>
            </a: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 screening, inkluderat test av fysisk kapacitet och förskrivning av individuellt anpassat träningsprogram inom hjärtrehabilitering. Målvärde 80%.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Andel patienter med hjärtsvikt med LVEF &lt;40 % (</a:t>
            </a:r>
            <a:r>
              <a:rPr lang="sv-SE" sz="1400" dirty="0" err="1">
                <a:solidFill>
                  <a:srgbClr val="000000"/>
                </a:solidFill>
                <a:cs typeface="Arial" panose="020B0604020202020204" pitchFamily="34" charset="0"/>
              </a:rPr>
              <a:t>HFrEF</a:t>
            </a: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) som genomgått uppföljande ekokardiografi inom 180 dagar från diagnos. Målvärde 80%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Andel patienter med hjärtsvikt som efter insatt första linjens behandling har kvarvarande LVEF &lt;40 % (</a:t>
            </a:r>
            <a:r>
              <a:rPr lang="sv-SE" sz="1400" dirty="0" err="1">
                <a:solidFill>
                  <a:srgbClr val="000000"/>
                </a:solidFill>
                <a:cs typeface="Arial" panose="020B0604020202020204" pitchFamily="34" charset="0"/>
              </a:rPr>
              <a:t>HFrEF</a:t>
            </a:r>
            <a:r>
              <a:rPr lang="sv-SE" sz="1400" dirty="0">
                <a:solidFill>
                  <a:srgbClr val="000000"/>
                </a:solidFill>
                <a:cs typeface="Arial" panose="020B0604020202020204" pitchFamily="34" charset="0"/>
              </a:rPr>
              <a:t>) på kontroll-ekokardiografi och som hämtat ut recept på ARNI inom 180 dagar från diagnos. Målvärde saknas.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21">
            <a:extLst>
              <a:ext uri="{FF2B5EF4-FFF2-40B4-BE49-F238E27FC236}">
                <a16:creationId xmlns:a16="http://schemas.microsoft.com/office/drawing/2014/main" id="{6650076E-DDDA-425F-811D-9F7850FFFA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0472" y="755494"/>
            <a:ext cx="1023016" cy="7541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F77448-64CF-4386-8406-839026FD8FC9}"/>
              </a:ext>
            </a:extLst>
          </p:cNvPr>
          <p:cNvSpPr/>
          <p:nvPr/>
        </p:nvSpPr>
        <p:spPr>
          <a:xfrm>
            <a:off x="984468" y="5881198"/>
            <a:ext cx="9209431" cy="4387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spcBef>
                <a:spcPts val="600"/>
              </a:spcBef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Datakällor:</a:t>
            </a: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sv-SE" i="1" dirty="0"/>
              <a:t>Data för några indikatorer kan i princip hämtas från kvalitetsregistret RiksSvikt. </a:t>
            </a:r>
            <a:endParaRPr kumimoji="0" lang="sv-SE" sz="1600" b="0" i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FA1D06-CE48-4110-8485-A9D2852468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64" y="5723573"/>
            <a:ext cx="754004" cy="754004"/>
          </a:xfrm>
          <a:prstGeom prst="rect">
            <a:avLst/>
          </a:prstGeom>
          <a:noFill/>
        </p:spPr>
      </p:pic>
      <p:sp>
        <p:nvSpPr>
          <p:cNvPr id="16" name="textruta 15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</p:spTree>
    <p:extLst>
      <p:ext uri="{BB962C8B-B14F-4D97-AF65-F5344CB8AC3E}">
        <p14:creationId xmlns:p14="http://schemas.microsoft.com/office/powerpoint/2010/main" val="719549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068" y="671705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Vad blir konsekvenserna?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690068" y="1666398"/>
            <a:ext cx="4681544" cy="4344437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 dirty="0">
                <a:solidFill>
                  <a:srgbClr val="000000"/>
                </a:solidFill>
              </a:rPr>
              <a:t>Fördelar/vinster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Tidigare diagnos för fler patienter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Tidigare insatt behandling och därmed förlängt liv, ökat välmående för patienterna och färre sjukhusinläggningar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Ökad trygghet för patienterna då fler får tillgång till hjärtsviktsmottagning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Fler patienter får anpassad fysisk träning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</a:rPr>
              <a:t>Fler patienter får individuellt anpassad behandling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965023" y="1666397"/>
            <a:ext cx="4681544" cy="3916255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defRPr/>
            </a:pPr>
            <a:r>
              <a:rPr lang="sv-SE" sz="2400" b="1" dirty="0">
                <a:solidFill>
                  <a:srgbClr val="000000"/>
                </a:solidFill>
              </a:rPr>
              <a:t>Ev. risker/svårigheter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Risk för längre väntetid för ekokardiografi för andra patientgrupper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Risk för ökat antal ekokardiografiundersökningar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Svårigheter att öka kapaciteten på hjärtsviktsmottagningar i landet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</a:rPr>
              <a:t>Svårigheter att möta behoven av fysioterapeuter med utbildning inom hjärtsvikt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506CDB5-7F3F-4DAF-B872-1BC8872ABD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106" y="2223346"/>
            <a:ext cx="2039842" cy="2039842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</p:spTree>
    <p:extLst>
      <p:ext uri="{BB962C8B-B14F-4D97-AF65-F5344CB8AC3E}">
        <p14:creationId xmlns:p14="http://schemas.microsoft.com/office/powerpoint/2010/main" val="225433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Dialog</a:t>
            </a:r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0"/>
          </p:nvPr>
        </p:nvSpPr>
        <p:spPr>
          <a:xfrm>
            <a:off x="903952" y="1613792"/>
            <a:ext cx="6708960" cy="4595622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Positiva effekter hos oss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patient, personal, resurser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Styrkor i regionen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goda exempel, nyckelpersoner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påverkas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patientgrupper, verksamheter, professioner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ska vi göra annorlunda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- vad gör vi redan nu, ska sluta göra, arbetssätt, digitalisering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Vilka genomför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vilket stöd behövs, vad rår vi själva över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genomförs 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– behövs beslut, påverkas resurser, avtal, kunskapsdokument, rutinbeskrivningar, tidpunkt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Svårigheter och risker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Kommunikation</a:t>
            </a:r>
            <a:r>
              <a:rPr lang="sv-SE" sz="2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– målgrupp, budskap, former, tidpunkt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25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undad rektangulär bildtext 8"/>
          <p:cNvSpPr/>
          <p:nvPr/>
        </p:nvSpPr>
        <p:spPr>
          <a:xfrm>
            <a:off x="7787789" y="307505"/>
            <a:ext cx="3418453" cy="243327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sv-SE" sz="2000" b="1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Diskutera gärna: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Hur ser gapet ut hos oss?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kan vi prioritera att börja göra här?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Vad är uppföljningsbart hos oss redan nu?</a:t>
            </a:r>
          </a:p>
        </p:txBody>
      </p:sp>
    </p:spTree>
    <p:extLst>
      <p:ext uri="{BB962C8B-B14F-4D97-AF65-F5344CB8AC3E}">
        <p14:creationId xmlns:p14="http://schemas.microsoft.com/office/powerpoint/2010/main" val="198509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99F76A-BE0A-4578-809C-BF0E5E1A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16" y="36418"/>
            <a:ext cx="10515600" cy="753650"/>
          </a:xfrm>
        </p:spPr>
        <p:txBody>
          <a:bodyPr>
            <a:normAutofit/>
          </a:bodyPr>
          <a:lstStyle/>
          <a:p>
            <a:r>
              <a:rPr lang="sv-SE" sz="3600" dirty="0"/>
              <a:t>Deltagare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C7B166F5-64E0-4B0E-B230-0D996B257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631389"/>
              </p:ext>
            </p:extLst>
          </p:nvPr>
        </p:nvGraphicFramePr>
        <p:xfrm>
          <a:off x="580293" y="889892"/>
          <a:ext cx="10351410" cy="568464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995114">
                  <a:extLst>
                    <a:ext uri="{9D8B030D-6E8A-4147-A177-3AD203B41FA5}">
                      <a16:colId xmlns:a16="http://schemas.microsoft.com/office/drawing/2014/main" val="3973459589"/>
                    </a:ext>
                  </a:extLst>
                </a:gridCol>
                <a:gridCol w="3883631">
                  <a:extLst>
                    <a:ext uri="{9D8B030D-6E8A-4147-A177-3AD203B41FA5}">
                      <a16:colId xmlns:a16="http://schemas.microsoft.com/office/drawing/2014/main" val="138910382"/>
                    </a:ext>
                  </a:extLst>
                </a:gridCol>
                <a:gridCol w="3472665">
                  <a:extLst>
                    <a:ext uri="{9D8B030D-6E8A-4147-A177-3AD203B41FA5}">
                      <a16:colId xmlns:a16="http://schemas.microsoft.com/office/drawing/2014/main" val="4160860710"/>
                    </a:ext>
                  </a:extLst>
                </a:gridCol>
              </a:tblGrid>
              <a:tr h="32534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Namn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Yrkesroll/motsvarande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sv-SE" sz="2000" dirty="0">
                          <a:effectLst/>
                        </a:rPr>
                        <a:t>Region/sjukvårdsregion</a:t>
                      </a:r>
                      <a:endParaRPr lang="sv-S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723658834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Anette Karlström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Leg. Fysioterapeut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Norrbotten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39928518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Anna Strömberg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Leg. Sjuksköterska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Linköping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83157227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Björn Eriksson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Specialist i allmänmedicin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Stockholm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26488147"/>
                  </a:ext>
                </a:extLst>
              </a:tr>
              <a:tr h="322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Björn Kornhall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Överläkare och specialist i kardiologi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Skåne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43800923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Björn </a:t>
                      </a:r>
                      <a:r>
                        <a:rPr lang="sv-SE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Sonnentheil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Patientrepresentant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Riksförbundet </a:t>
                      </a:r>
                      <a:r>
                        <a:rPr lang="sv-S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HjärtLung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87345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Carin </a:t>
                      </a:r>
                      <a:r>
                        <a:rPr lang="sv-SE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Corovic</a:t>
                      </a: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Cabrera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Överläkare och specialist i kardiologi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Stockholm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24280812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Charlotta Ljungman (tom Juni 2020)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Specialist i kardiologi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sv-SE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 G</a:t>
                      </a:r>
                      <a:r>
                        <a:rPr lang="sv-SE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talandsregionen</a:t>
                      </a:r>
                      <a:endParaRPr lang="sv-S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2211026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Charlotte Arvidsson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 läkare i allmänmedicin, specialistläkare i internmedicin och kardiologi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Jönköping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92334297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Katarina </a:t>
                      </a:r>
                      <a:r>
                        <a:rPr lang="sv-SE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Heimburg</a:t>
                      </a:r>
                      <a:endParaRPr lang="sv-S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Leg. Fysioterapeut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Skåne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60741064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Krister Lindmark (ordförande)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Överläkare och specialist i kardiologi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</a:t>
                      </a:r>
                      <a:r>
                        <a:rPr lang="sv-SE" sz="16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Västerbotten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72251599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Maria Liljeroos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Leg. Sjuksköterska med specialistkompetens inom hjärtsvikt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 Sörmland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0412052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Michael </a:t>
                      </a:r>
                      <a:r>
                        <a:rPr lang="sv-SE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</a:t>
                      </a: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sv-SE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fr.o.m</a:t>
                      </a: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Juni 2020)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Överläkare och specialist i kardiologi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sv-SE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sv-SE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ä</a:t>
                      </a:r>
                      <a:r>
                        <a:rPr lang="sv-SE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 G</a:t>
                      </a:r>
                      <a:r>
                        <a:rPr lang="sv-SE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ö</a:t>
                      </a:r>
                      <a:r>
                        <a:rPr lang="sv-SE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talandsregionen</a:t>
                      </a:r>
                      <a:endParaRPr lang="sv-SE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61118625"/>
                  </a:ext>
                </a:extLst>
              </a:tr>
              <a:tr h="3253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Patric Karlström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Överläkare och specialist i kardiologi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Region Jönköping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254374590"/>
                  </a:ext>
                </a:extLst>
              </a:tr>
              <a:tr h="2320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Sari Puttonen (processledare)</a:t>
                      </a:r>
                    </a:p>
                  </a:txBody>
                  <a:tcPr marL="51435" marR="51435" marT="9525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Leg. Sjuksköterska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v-S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 Västmanland</a:t>
                      </a:r>
                      <a:endParaRPr lang="sv-S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438" marR="75438" marT="0" marB="0"/>
                </a:tc>
                <a:extLst>
                  <a:ext uri="{0D108BD9-81ED-4DB2-BD59-A6C34878D82A}">
                    <a16:rowId xmlns:a16="http://schemas.microsoft.com/office/drawing/2014/main" val="2952780841"/>
                  </a:ext>
                </a:extLst>
              </a:tr>
            </a:tbl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123DFDD-0D59-44C2-8AE7-01ADC413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</p:spTree>
    <p:extLst>
      <p:ext uri="{BB962C8B-B14F-4D97-AF65-F5344CB8AC3E}">
        <p14:creationId xmlns:p14="http://schemas.microsoft.com/office/powerpoint/2010/main" val="265678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B8564D2F-45CC-4D11-B1EF-80B21B99A4A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B8564D2F-45CC-4D11-B1EF-80B21B99A4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B21C52E-9F03-416F-B9DA-51DBF7EF01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Personcentrerat och sammanhållet vårdförlopp för hjärtsvikt - nydebuterad</a:t>
            </a:r>
          </a:p>
        </p:txBody>
      </p:sp>
      <p:sp>
        <p:nvSpPr>
          <p:cNvPr id="7" name="Rektangel 6"/>
          <p:cNvSpPr/>
          <p:nvPr/>
        </p:nvSpPr>
        <p:spPr>
          <a:xfrm>
            <a:off x="895252" y="1327613"/>
            <a:ext cx="103796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i="1" dirty="0">
                <a:solidFill>
                  <a:schemeClr val="accent1"/>
                </a:solidFill>
              </a:rPr>
              <a:t>Vårdförloppet inleds vid välgrundad misstanke om nydebuterad eller nyupptäckt hjärtsvikt och avslutas senast efter ställningstagande till andra linjens behandling.</a:t>
            </a:r>
            <a:endParaRPr lang="sv-SE" sz="2400" dirty="0">
              <a:solidFill>
                <a:schemeClr val="accent1"/>
              </a:solidFill>
            </a:endParaRPr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988741" y="2310624"/>
            <a:ext cx="4896000" cy="3420000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Hjärtsvikt är en vanlig och allvarlig sjukdom där utredning och behandling skiljer sig åt i landet</a:t>
            </a:r>
            <a:endParaRPr lang="sv-SE" sz="2000" dirty="0">
              <a:solidFill>
                <a:srgbClr val="000000"/>
              </a:solidFill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Rätt insatta åtgärder i rätt tid minskar lidande, förlänger liv och sparar resurser åt vården</a:t>
            </a: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Vårdförloppet inriktar sig på de åtgärder som har starkast rekommendationsgrad och där det finns störst skillnader i landet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213457" y="2310624"/>
            <a:ext cx="4896000" cy="3420000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De viktigaste åtgärderna är: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Snabb tillgång till ekokardiografi vid välgrundad misstanke om hjärtsvikt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Individuellt anpassad och upptrappad behandling inom rimlig tid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Tillgång till hjärtsviktsmottagning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rgbClr val="000000"/>
                </a:solidFill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Tillgång till fysisk träning inom hjärtrehabilitering</a:t>
            </a:r>
          </a:p>
          <a:p>
            <a:pPr lvl="0">
              <a:lnSpc>
                <a:spcPct val="115000"/>
              </a:lnSpc>
              <a:defRPr/>
            </a:pPr>
            <a:endParaRPr lang="sv-SE" sz="20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 rot="18892177">
            <a:off x="-106693" y="452933"/>
            <a:ext cx="1391149" cy="27699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sv-SE" sz="1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Sammanfattning</a:t>
            </a:r>
          </a:p>
        </p:txBody>
      </p:sp>
    </p:spTree>
    <p:extLst>
      <p:ext uri="{BB962C8B-B14F-4D97-AF65-F5344CB8AC3E}">
        <p14:creationId xmlns:p14="http://schemas.microsoft.com/office/powerpoint/2010/main" val="4249426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58087" y="467800"/>
            <a:ext cx="9144000" cy="609793"/>
          </a:xfrm>
        </p:spPr>
        <p:txBody>
          <a:bodyPr/>
          <a:lstStyle/>
          <a:p>
            <a:r>
              <a:rPr lang="sv-SE" dirty="0"/>
              <a:t>Mer information och stöd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0365" y="1383288"/>
            <a:ext cx="5148385" cy="418529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Mer information och presentationsmaterial för personcentrerade och sammanhållna vårdförlopp finns på </a:t>
            </a:r>
            <a:r>
              <a:rPr lang="sv-SE" dirty="0">
                <a:hlinkClick r:id="rId2"/>
              </a:rPr>
              <a:t>www.kunskapsstyrningvard.se</a:t>
            </a:r>
            <a:endParaRPr lang="sv-SE" dirty="0"/>
          </a:p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Vårdförloppen finns tillgängliga i regionernas gemensamma system för kunskapsstöd </a:t>
            </a:r>
            <a:r>
              <a:rPr lang="sv-SE" dirty="0">
                <a:hlinkClick r:id="rId3"/>
              </a:rPr>
              <a:t>NKK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401166" y="5874282"/>
            <a:ext cx="14645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LÄNK:</a:t>
            </a:r>
            <a:endParaRPr lang="sv-SE" sz="1100" dirty="0">
              <a:solidFill>
                <a:srgbClr val="000000"/>
              </a:solidFill>
              <a:latin typeface="Calibri"/>
              <a:hlinkClick r:id="rId5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6"/>
          <a:srcRect l="19410" t="17364" r="20518" b="21430"/>
          <a:stretch/>
        </p:blipFill>
        <p:spPr>
          <a:xfrm>
            <a:off x="7865732" y="1249005"/>
            <a:ext cx="3692434" cy="211618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ktangel 14"/>
          <p:cNvSpPr/>
          <p:nvPr/>
        </p:nvSpPr>
        <p:spPr>
          <a:xfrm>
            <a:off x="6401166" y="4858619"/>
            <a:ext cx="444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/>
              <a:t>Filmer</a:t>
            </a:r>
            <a:r>
              <a:rPr lang="sv-SE" sz="1200" dirty="0"/>
              <a:t> </a:t>
            </a:r>
          </a:p>
          <a:p>
            <a:r>
              <a:rPr lang="sv-SE" sz="1200" dirty="0"/>
              <a:t>Beskriver mål och syfte med vårdförloppet utifrån ett patient- och vårdgivarperspektiv. De intervjuade är ordförande respektive patientrepresentant för den nationella arbetsgrupp (NAG) som har tagit fram vårdförloppet.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7"/>
          <a:srcRect l="20428" t="19457" r="21162" b="22174"/>
          <a:stretch/>
        </p:blipFill>
        <p:spPr>
          <a:xfrm>
            <a:off x="6467744" y="2620948"/>
            <a:ext cx="3675928" cy="206625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54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5119" y="346077"/>
            <a:ext cx="10944840" cy="609793"/>
          </a:xfrm>
        </p:spPr>
        <p:txBody>
          <a:bodyPr>
            <a:normAutofit fontScale="90000"/>
          </a:bodyPr>
          <a:lstStyle/>
          <a:p>
            <a:r>
              <a:rPr lang="sv-SE" dirty="0"/>
              <a:t>Syftet med personcentrerade och sammanhållna vårdförlopp 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25119" y="1150228"/>
            <a:ext cx="5673044" cy="438124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Syftet är att öka jämlikheten, effektiviteten och kvaliteten i vården utan att det medför onödig administrativ börda för sjukvårdspersonal.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 ska uppleva en mer välorganiserad och helhetsorienterad process utan onödig väntetid i samband med utredning och behandling.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Patienternas livskvalitet och nöjdhet med vården ska förbättras och vården bli mer jämlik och jämställd.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820" y="1477001"/>
            <a:ext cx="5488969" cy="366192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625120" y="5346989"/>
            <a:ext cx="578683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sv-SE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Patienter, brukare och hälso-och sjukvårdens medarbetare ska vara trygga i att bästa tillgängliga kunskap används i varje möte”</a:t>
            </a:r>
          </a:p>
        </p:txBody>
      </p:sp>
    </p:spTree>
    <p:extLst>
      <p:ext uri="{BB962C8B-B14F-4D97-AF65-F5344CB8AC3E}">
        <p14:creationId xmlns:p14="http://schemas.microsoft.com/office/powerpoint/2010/main" val="379390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>
            <a:extLst>
              <a:ext uri="{FF2B5EF4-FFF2-40B4-BE49-F238E27FC236}">
                <a16:creationId xmlns:a16="http://schemas.microsoft.com/office/drawing/2014/main" id="{DEE8EDC8-C761-7C47-80B6-45DEEFC87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291" y="587659"/>
            <a:ext cx="9144000" cy="609793"/>
          </a:xfrm>
        </p:spPr>
        <p:txBody>
          <a:bodyPr/>
          <a:lstStyle/>
          <a:p>
            <a:r>
              <a:rPr lang="sv-SE" dirty="0"/>
              <a:t>Regionerna i samverkan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478FA9FC-4A68-8B4C-AE38-1074E1489D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8291" y="1754572"/>
            <a:ext cx="6254884" cy="376760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Arbetet med vårdförloppen utgår från en överenskommelse mellan staten och Sveriges Kommuner och Regioner (SKR).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Regeringen vill med satsningen stödja utvecklingsarbetet i regionerna kring kunskapsstyrning i hälso- och sjukvården.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Vårdförloppen tas fram av regionerna inom Nationellt system för kunskapsstyrning Hälso- och sjukvård.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ea typeface="MS Mincho" panose="02020609040205080304" pitchFamily="49" charset="-128"/>
                <a:cs typeface="Arial" panose="020B0604020202020204" pitchFamily="34" charset="0"/>
              </a:rPr>
              <a:t>Vårdförloppen är primärt ett kunskapsstöd för hälso- och sjukvårdspersonal i det kliniska mötet med patient och närstående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/>
              <a:t>Vårdförloppen ska utgå ifrån tillförlitliga och aktuella kunskapsstöd och baseras på bästa tillgängliga kunskap om vård och behandling.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dirty="0"/>
          </a:p>
          <a:p>
            <a:endParaRPr lang="sv-SE" sz="20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3"/>
          <a:stretch/>
        </p:blipFill>
        <p:spPr>
          <a:xfrm>
            <a:off x="6771936" y="1284511"/>
            <a:ext cx="5420064" cy="433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0" y="630174"/>
            <a:ext cx="9594591" cy="534626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Personcentrerat och sammanhållet vårdförlopp för nydebuterad hjärtsvikt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0FFD61-48A6-4B7A-BD67-7DC59845871C}"/>
              </a:ext>
            </a:extLst>
          </p:cNvPr>
          <p:cNvSpPr/>
          <p:nvPr/>
        </p:nvSpPr>
        <p:spPr>
          <a:xfrm>
            <a:off x="988741" y="1942011"/>
            <a:ext cx="4797295" cy="4625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Arial" panose="020B0604020202020204" pitchFamily="34" charset="0"/>
              </a:rPr>
              <a:t>Ingång till vårdförloppet ska ske vid välgrundad misstanke:</a:t>
            </a:r>
          </a:p>
          <a:p>
            <a:pPr>
              <a:spcBef>
                <a:spcPts val="600"/>
              </a:spcBef>
              <a:defRPr/>
            </a:pPr>
            <a:r>
              <a:rPr lang="sv-SE" sz="1600" dirty="0">
                <a:solidFill>
                  <a:schemeClr val="tx1"/>
                </a:solidFill>
              </a:rPr>
              <a:t>Förhöjt NT-</a:t>
            </a:r>
            <a:r>
              <a:rPr lang="sv-SE" sz="1600" dirty="0" err="1">
                <a:solidFill>
                  <a:schemeClr val="tx1"/>
                </a:solidFill>
              </a:rPr>
              <a:t>proBNP</a:t>
            </a:r>
            <a:r>
              <a:rPr lang="sv-SE" sz="1600" dirty="0">
                <a:solidFill>
                  <a:schemeClr val="tx1"/>
                </a:solidFill>
              </a:rPr>
              <a:t> värde samt flera av nedanstående symtom och kliniska fynd hos en patient, mer sällan endast ett, kan ge misstanke om hjärtsvikt: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Andfåddhet 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Trötthet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Sänkt fysisk kapacitet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Ödem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Svårigheter att sova i planläge på grund av andfåddhet (</a:t>
            </a:r>
            <a:r>
              <a:rPr lang="sv-SE" sz="1600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ortopné</a:t>
            </a: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)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Buksvullnad och svullna vener på halsen (halsvenstas)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Patologiskt EKG (EKG bör alltid tas vid misstanke om hjärtsvikt).</a:t>
            </a:r>
          </a:p>
        </p:txBody>
      </p:sp>
      <p:sp>
        <p:nvSpPr>
          <p:cNvPr id="2" name="Rektangel 1"/>
          <p:cNvSpPr/>
          <p:nvPr/>
        </p:nvSpPr>
        <p:spPr>
          <a:xfrm>
            <a:off x="885524" y="1164800"/>
            <a:ext cx="1010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i="1" dirty="0">
                <a:solidFill>
                  <a:schemeClr val="accent1"/>
                </a:solidFill>
              </a:rPr>
              <a:t>Vårdförloppet inleds vid välgrundad misstanke om nydebuterad eller nyupptäckt hjärtsvikt och avslutas senast efter ställningstagande till andra linjens behandling.</a:t>
            </a:r>
            <a:endParaRPr lang="sv-SE" sz="1600" dirty="0">
              <a:solidFill>
                <a:schemeClr val="accent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321047" y="5272391"/>
            <a:ext cx="1870953" cy="1295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0B07D15-DBC9-4A8D-93AF-5B2C4F8F0C21}"/>
              </a:ext>
            </a:extLst>
          </p:cNvPr>
          <p:cNvSpPr/>
          <p:nvPr/>
        </p:nvSpPr>
        <p:spPr>
          <a:xfrm>
            <a:off x="6452563" y="1942011"/>
            <a:ext cx="4700771" cy="4625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15000"/>
              </a:lnSpc>
              <a:defRPr/>
            </a:pPr>
            <a:r>
              <a:rPr lang="sv-SE" sz="16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Utgång från vårdförloppet kan ske på följande sätt: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Ekokardiografin</a:t>
            </a: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ger inga hållpunkter för hjärtsvikt.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Ekokardiografin</a:t>
            </a: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visar en huvuddiagnos som gör den normala behandlingen vid vänsterkammarsvikt olämplig eller i vissa fall till och med riskabel.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HFrEF</a:t>
            </a: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är bekräftad och åtgärder i flödesschemat är utförda samt att ekokardiografikontroll och ställningstagande till andra linjens behandling är genomförd.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 err="1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HFmrEF</a:t>
            </a: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 är bekräftad och åtgärderna i flödesschemat är utförda.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60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HFpEF är bekräftad och åtgärderna i flödesschemat är utförda.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v-SE" sz="1600" dirty="0">
              <a:solidFill>
                <a:srgbClr val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8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5029200" y="187957"/>
            <a:ext cx="5129956" cy="609793"/>
          </a:xfrm>
        </p:spPr>
        <p:txBody>
          <a:bodyPr/>
          <a:lstStyle/>
          <a:p>
            <a:r>
              <a:rPr lang="sv-SE" dirty="0"/>
              <a:t>Nationell variation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5029200" y="1140297"/>
            <a:ext cx="7000435" cy="4161278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sv-SE" sz="2100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5100" dirty="0"/>
              <a:t>Väntetider på ekokardiografi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51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Tillgång till hjärtsviktsmottagning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51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Tillgång till fysisk träning inom hjärtrehabilitering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51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Följsamhet till första linjens läkemedelsbehandling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51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Implantationsfrekvens av ICD (implanterbar defibrillator)</a:t>
            </a:r>
          </a:p>
          <a:p>
            <a:pPr marL="342900" lvl="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v-SE" sz="51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Implantation av CRT (sviktpacemaker)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r="41868"/>
          <a:stretch/>
        </p:blipFill>
        <p:spPr>
          <a:xfrm>
            <a:off x="0" y="0"/>
            <a:ext cx="4626377" cy="66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6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4198554" y="743300"/>
            <a:ext cx="7548664" cy="959040"/>
          </a:xfrm>
        </p:spPr>
        <p:txBody>
          <a:bodyPr>
            <a:noAutofit/>
          </a:bodyPr>
          <a:lstStyle/>
          <a:p>
            <a:r>
              <a:rPr lang="sv-SE" sz="2800" dirty="0"/>
              <a:t>Vårdförloppet utgår från tillförlitliga och aktuella kunskapsstöd och baseras på bästa tillgängliga kunskap</a:t>
            </a:r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328808" y="2456318"/>
            <a:ext cx="7288157" cy="2660431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0000">
            <a:normAutofit lnSpcReduction="10000"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Socialstyrelsen. Nationella riktlinjer för hjärtsjukvård- Stöd för styrning och ledning [Internet]. 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www.socialstyrelsen.se</a:t>
            </a:r>
            <a:endParaRPr lang="sv-SE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sv-SE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European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Society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Cardiology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–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Guidelines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for the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diagnosis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treatment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acute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chronic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heart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failure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: The Task Force for the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diagnosis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treatment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acute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and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chronic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heart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failure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the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European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Society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of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Cardiology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(ESC).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Eur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sv-SE" sz="2000" dirty="0" err="1">
                <a:solidFill>
                  <a:srgbClr val="000000"/>
                </a:solidFill>
                <a:cs typeface="Arial" panose="020B0604020202020204" pitchFamily="34" charset="0"/>
              </a:rPr>
              <a:t>Heart</a:t>
            </a:r>
            <a:r>
              <a:rPr lang="sv-SE" sz="2000" dirty="0">
                <a:solidFill>
                  <a:srgbClr val="000000"/>
                </a:solidFill>
                <a:cs typeface="Arial" panose="020B0604020202020204" pitchFamily="34" charset="0"/>
              </a:rPr>
              <a:t> J 37(27):2129-2200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sv-SE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21573" r="7634"/>
          <a:stretch/>
        </p:blipFill>
        <p:spPr>
          <a:xfrm>
            <a:off x="0" y="0"/>
            <a:ext cx="3952808" cy="665683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</p:spTree>
    <p:extLst>
      <p:ext uri="{BB962C8B-B14F-4D97-AF65-F5344CB8AC3E}">
        <p14:creationId xmlns:p14="http://schemas.microsoft.com/office/powerpoint/2010/main" val="4056409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>
          <a:xfrm>
            <a:off x="866274" y="314367"/>
            <a:ext cx="9144000" cy="609793"/>
          </a:xfrm>
        </p:spPr>
        <p:txBody>
          <a:bodyPr>
            <a:normAutofit/>
          </a:bodyPr>
          <a:lstStyle/>
          <a:p>
            <a:r>
              <a:rPr lang="sv-SE" dirty="0"/>
              <a:t>Nulägesbeskrivning ur ett patientperspektiv</a:t>
            </a:r>
          </a:p>
        </p:txBody>
      </p:sp>
      <p:sp>
        <p:nvSpPr>
          <p:cNvPr id="8" name="Platshållare för text 4"/>
          <p:cNvSpPr txBox="1">
            <a:spLocks/>
          </p:cNvSpPr>
          <p:nvPr/>
        </p:nvSpPr>
        <p:spPr>
          <a:xfrm>
            <a:off x="4603004" y="2685207"/>
            <a:ext cx="5407270" cy="7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2) Vården utreder inte alltid patientens symtom på hjärtsvikt</a:t>
            </a: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sv-SE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tshållare för text 4"/>
          <p:cNvSpPr txBox="1">
            <a:spLocks/>
          </p:cNvSpPr>
          <p:nvPr/>
        </p:nvSpPr>
        <p:spPr>
          <a:xfrm>
            <a:off x="4603005" y="3582256"/>
            <a:ext cx="5407270" cy="7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3) Väntetider för ultraljud är långa och kan medföra ohälsa och oro</a:t>
            </a:r>
            <a:endParaRPr lang="sv-SE" dirty="0"/>
          </a:p>
        </p:txBody>
      </p:sp>
      <p:sp>
        <p:nvSpPr>
          <p:cNvPr id="10" name="Platshållare för text 4"/>
          <p:cNvSpPr txBox="1">
            <a:spLocks/>
          </p:cNvSpPr>
          <p:nvPr/>
        </p:nvSpPr>
        <p:spPr>
          <a:xfrm>
            <a:off x="4603005" y="4479305"/>
            <a:ext cx="5407270" cy="7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4) Många patienter får inte tillgång till behandling enligt riktlinjer</a:t>
            </a:r>
            <a:endParaRPr lang="sv-SE" dirty="0"/>
          </a:p>
        </p:txBody>
      </p:sp>
      <p:sp>
        <p:nvSpPr>
          <p:cNvPr id="11" name="Platshållare för text 4"/>
          <p:cNvSpPr txBox="1">
            <a:spLocks/>
          </p:cNvSpPr>
          <p:nvPr/>
        </p:nvSpPr>
        <p:spPr>
          <a:xfrm>
            <a:off x="4603004" y="5376355"/>
            <a:ext cx="5407270" cy="79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5) Flera vårdgivare skapar målkonflikter och behov av samordning</a:t>
            </a:r>
            <a:endParaRPr lang="sv-SE" dirty="0"/>
          </a:p>
        </p:txBody>
      </p:sp>
      <p:sp>
        <p:nvSpPr>
          <p:cNvPr id="2" name="Högerpil 1"/>
          <p:cNvSpPr/>
          <p:nvPr/>
        </p:nvSpPr>
        <p:spPr>
          <a:xfrm>
            <a:off x="4296885" y="1730106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Högerpil 11"/>
          <p:cNvSpPr/>
          <p:nvPr/>
        </p:nvSpPr>
        <p:spPr>
          <a:xfrm>
            <a:off x="4296885" y="2692632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Högerpil 13"/>
          <p:cNvSpPr/>
          <p:nvPr/>
        </p:nvSpPr>
        <p:spPr>
          <a:xfrm>
            <a:off x="4296885" y="3655158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Högerpil 14"/>
          <p:cNvSpPr/>
          <p:nvPr/>
        </p:nvSpPr>
        <p:spPr>
          <a:xfrm>
            <a:off x="4296885" y="4617684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Högerpil 15"/>
          <p:cNvSpPr/>
          <p:nvPr/>
        </p:nvSpPr>
        <p:spPr>
          <a:xfrm>
            <a:off x="4296885" y="5580211"/>
            <a:ext cx="242490" cy="25480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4603007" y="1788158"/>
            <a:ext cx="5407270" cy="792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sv-SE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1) Rädsla och okunskap gör att patienten väntar med att söka vård</a:t>
            </a:r>
            <a:endParaRPr lang="sv-SE" dirty="0"/>
          </a:p>
          <a:p>
            <a:pPr lvl="0">
              <a:lnSpc>
                <a:spcPct val="100000"/>
              </a:lnSpc>
              <a:spcBef>
                <a:spcPts val="600"/>
              </a:spcBef>
              <a:defRPr/>
            </a:pPr>
            <a:endParaRPr lang="sv-SE" sz="1600" dirty="0"/>
          </a:p>
        </p:txBody>
      </p:sp>
      <p:sp>
        <p:nvSpPr>
          <p:cNvPr id="18" name="textruta 17"/>
          <p:cNvSpPr txBox="1"/>
          <p:nvPr/>
        </p:nvSpPr>
        <p:spPr>
          <a:xfrm>
            <a:off x="4603003" y="1318668"/>
            <a:ext cx="1956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>
                <a:solidFill>
                  <a:schemeClr val="accent4">
                    <a:lumMod val="75000"/>
                  </a:schemeClr>
                </a:solidFill>
              </a:rPr>
              <a:t>Utmaningar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19AD60-4287-41A3-A791-5F6157A9B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95" y="1318668"/>
            <a:ext cx="3538973" cy="50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5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text 4"/>
          <p:cNvSpPr txBox="1">
            <a:spLocks/>
          </p:cNvSpPr>
          <p:nvPr/>
        </p:nvSpPr>
        <p:spPr>
          <a:xfrm>
            <a:off x="5395981" y="2030506"/>
            <a:ext cx="5919811" cy="29493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9000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sv-SE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Hjärtsvikt är ett vanligt och allvarligt tillstånd som 200 000 – 300 000 Svenskar lider av idag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Dödligheten är hög, i synnerhet inom det första året efter diagnos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Tillståndet är behandlingsbart men underbehandling är vanligt</a:t>
            </a:r>
          </a:p>
          <a:p>
            <a:endParaRPr lang="sv-SE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981" y="586014"/>
            <a:ext cx="6042984" cy="805559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5A8695"/>
                </a:solidFill>
              </a:rPr>
              <a:t>Varför behövs ett vårdförlopp för nydebuterad hjärtsvikt ?</a:t>
            </a:r>
          </a:p>
        </p:txBody>
      </p:sp>
      <p:pic>
        <p:nvPicPr>
          <p:cNvPr id="12" name="Platshållare för bild 11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3" r="23595"/>
          <a:stretch/>
        </p:blipFill>
        <p:spPr>
          <a:xfrm>
            <a:off x="-1" y="0"/>
            <a:ext cx="4970569" cy="6651812"/>
          </a:xfrm>
        </p:spPr>
      </p:pic>
      <p:sp>
        <p:nvSpPr>
          <p:cNvPr id="10" name="textruta 9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</p:spTree>
    <p:extLst>
      <p:ext uri="{BB962C8B-B14F-4D97-AF65-F5344CB8AC3E}">
        <p14:creationId xmlns:p14="http://schemas.microsoft.com/office/powerpoint/2010/main" val="778285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56E2D783-D7AD-45C1-86B6-2FC35A9512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56E2D783-D7AD-45C1-86B6-2FC35A951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8D01E008-BBD9-458E-A1D7-A1D60B3594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8C4BEE-7F0B-438E-A43A-161FF0E3A92E}"/>
              </a:ext>
            </a:extLst>
          </p:cNvPr>
          <p:cNvSpPr/>
          <p:nvPr/>
        </p:nvSpPr>
        <p:spPr>
          <a:xfrm>
            <a:off x="826817" y="2638700"/>
            <a:ext cx="9305925" cy="3291840"/>
          </a:xfrm>
          <a:prstGeom prst="rect">
            <a:avLst/>
          </a:prstGeom>
          <a:solidFill>
            <a:srgbClr val="D1EBE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rtlCol="0" anchor="t"/>
          <a:lstStyle/>
          <a:p>
            <a:pPr lvl="0">
              <a:spcBef>
                <a:spcPts val="600"/>
              </a:spcBef>
              <a:defRPr/>
            </a:pPr>
            <a:endParaRPr lang="sv-SE" sz="20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sv-SE" b="1" dirty="0">
                <a:solidFill>
                  <a:srgbClr val="000000"/>
                </a:solidFill>
                <a:cs typeface="Arial" panose="020B0604020202020204" pitchFamily="34" charset="0"/>
              </a:rPr>
              <a:t>Målen ska nås genom: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Tiden till första ekokardiografiundersökning kortas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Tiden till optimal behandling kortas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Andelen patienter som behandlas vid hjärtsviktsmottagningar ökar, och den behandlingen inkluderar en planering för när och hur patienten ska följas upp och av vilken vårdgivare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Andelen patienter som får ett individuellt besök hos fysioterapeut i enlighet med vårdförloppet ökar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Andelen patienter som erhåller adekvat behandling ökar.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sv-SE" sz="2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FFA5CDC-5724-410C-BB52-CB485B95F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817" y="274743"/>
            <a:ext cx="9144000" cy="609793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5A8695"/>
                </a:solidFill>
              </a:rPr>
              <a:t>Vårdförloppets mål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0301680" y="136244"/>
            <a:ext cx="1739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schemeClr val="bg1">
                    <a:lumMod val="65000"/>
                  </a:schemeClr>
                </a:solidFill>
              </a:rPr>
              <a:t>Hjärtsvikt - nydebuterad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826817" y="1209946"/>
            <a:ext cx="930592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Förbättra livskvalitet, fysisk kapacitet och överlevnad hos patienter med hjärtsvikt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Minska behovet av sjukhusinläggningar hos patienter med hjärtsvikt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rgbClr val="000000"/>
                </a:solidFill>
                <a:cs typeface="Arial" panose="020B0604020202020204" pitchFamily="34" charset="0"/>
              </a:rPr>
              <a:t>Öka jämlikheten, effektiviteten och kvaliteten i vården.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194051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3J6VVptlatHuCQ2_WW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0TgJhFrNbr7.Xbsbn_9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JnIiB_kZHlsr6661thSA"/>
</p:tagLst>
</file>

<file path=ppt/theme/theme1.xml><?xml version="1.0" encoding="utf-8"?>
<a:theme xmlns:a="http://schemas.openxmlformats.org/drawingml/2006/main" name="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dförlopp presentation mall" id="{D6D87600-4664-4D8D-AFA0-A72CB7C11140}" vid="{9226E296-3A06-4CC4-8B97-86EDD3B06295}"/>
    </a:ext>
  </a:extLst>
</a:theme>
</file>

<file path=ppt/theme/theme2.xml><?xml version="1.0" encoding="utf-8"?>
<a:theme xmlns:a="http://schemas.openxmlformats.org/drawingml/2006/main" name="1_Tema_sveriges_regioner_i_samverkan">
  <a:themeElements>
    <a:clrScheme name="Sveriges regioner i samverka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77D7A"/>
      </a:accent1>
      <a:accent2>
        <a:srgbClr val="CC91A9"/>
      </a:accent2>
      <a:accent3>
        <a:srgbClr val="203670"/>
      </a:accent3>
      <a:accent4>
        <a:srgbClr val="EBAE51"/>
      </a:accent4>
      <a:accent5>
        <a:srgbClr val="6C3F80"/>
      </a:accent5>
      <a:accent6>
        <a:srgbClr val="D34B50"/>
      </a:accent6>
      <a:hlink>
        <a:srgbClr val="18A7B8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årdförlopp presentation mall" id="{D6D87600-4664-4D8D-AFA0-A72CB7C11140}" vid="{1B389F5C-5568-4364-BE4C-2A08D45B2CD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</TotalTime>
  <Words>1735</Words>
  <Application>Microsoft Office PowerPoint</Application>
  <PresentationFormat>Bredbild</PresentationFormat>
  <Paragraphs>216</Paragraphs>
  <Slides>18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Tema_sveriges_regioner_i_samverkan</vt:lpstr>
      <vt:lpstr>1_Tema_sveriges_regioner_i_samverkan</vt:lpstr>
      <vt:lpstr>think-cell Slide</vt:lpstr>
      <vt:lpstr>PowerPoint-presentation</vt:lpstr>
      <vt:lpstr>Syftet med personcentrerade och sammanhållna vårdförlopp </vt:lpstr>
      <vt:lpstr>Regionerna i samverkan</vt:lpstr>
      <vt:lpstr>Personcentrerat och sammanhållet vårdförlopp för nydebuterad hjärtsvikt</vt:lpstr>
      <vt:lpstr>Nationell variation</vt:lpstr>
      <vt:lpstr>Vårdförloppet utgår från tillförlitliga och aktuella kunskapsstöd och baseras på bästa tillgängliga kunskap</vt:lpstr>
      <vt:lpstr>Nulägesbeskrivning ur ett patientperspektiv</vt:lpstr>
      <vt:lpstr>Varför behövs ett vårdförlopp för nydebuterad hjärtsvikt ?</vt:lpstr>
      <vt:lpstr>Vårdförloppets mål</vt:lpstr>
      <vt:lpstr>Vårdförloppet innehåller flödesschema och åtgärder </vt:lpstr>
      <vt:lpstr>Vårdförloppet lägger tonvikt på</vt:lpstr>
      <vt:lpstr>Patientkontrakt</vt:lpstr>
      <vt:lpstr>Uppföljning för vårdförloppet hjärtsvikt Register- och indikatorbaserad uppföljning av vårdförloppet kräver utvecklingsarbete och aktivt ställningstagande från regionerna. </vt:lpstr>
      <vt:lpstr>Vad blir konsekvenserna?</vt:lpstr>
      <vt:lpstr>Dialog</vt:lpstr>
      <vt:lpstr>Deltagare</vt:lpstr>
      <vt:lpstr>Personcentrerat och sammanhållet vårdförlopp för hjärtsvikt - nydebuterad</vt:lpstr>
      <vt:lpstr>Mer information och stöd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Holmström Christina</dc:creator>
  <cp:lastModifiedBy>Alvarado Lönberg Karin</cp:lastModifiedBy>
  <cp:revision>117</cp:revision>
  <cp:lastPrinted>2021-02-05T07:34:29Z</cp:lastPrinted>
  <dcterms:created xsi:type="dcterms:W3CDTF">2020-05-28T13:45:39Z</dcterms:created>
  <dcterms:modified xsi:type="dcterms:W3CDTF">2021-07-07T16:07:59Z</dcterms:modified>
</cp:coreProperties>
</file>