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1pPr>
    <a:lvl2pPr marL="0" marR="0" indent="22860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2pPr>
    <a:lvl3pPr marL="0" marR="0" indent="45720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3pPr>
    <a:lvl4pPr marL="0" marR="0" indent="68580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4pPr>
    <a:lvl5pPr marL="0" marR="0" indent="91440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5pPr>
    <a:lvl6pPr marL="0" marR="0" indent="114300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6pPr>
    <a:lvl7pPr marL="0" marR="0" indent="137160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7pPr>
    <a:lvl8pPr marL="0" marR="0" indent="160020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8pPr>
    <a:lvl9pPr marL="0" marR="0" indent="1828800" algn="l" defTabSz="825500" rtl="0" fontAlgn="auto" latinLnBrk="0" hangingPunct="0">
      <a:lnSpc>
        <a:spcPct val="130000"/>
      </a:lnSpc>
      <a:spcBef>
        <a:spcPts val="20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 Neue Light"/>
      </a:defRPr>
    </a:lvl9pPr>
  </p:defaultTextStyle>
  <p:extLst>
    <p:ext uri="{521415D9-36F7-43E2-AB2F-B90AF26B5E84}">
      <p14:sectionLst xmlns:p14="http://schemas.microsoft.com/office/powerpoint/2010/main">
        <p14:section name="Introduktion" id="{73CBC937-31C4-4671-B558-BDD6B0DFCE46}">
          <p14:sldIdLst>
            <p14:sldId id="257"/>
            <p14:sldId id="270"/>
          </p14:sldIdLst>
        </p14:section>
        <p14:section name="Dåtid" id="{A3BC845A-7232-4916-A28B-1263DBF5EF0C}">
          <p14:sldIdLst>
            <p14:sldId id="258"/>
            <p14:sldId id="259"/>
          </p14:sldIdLst>
        </p14:section>
        <p14:section name="Nutid" id="{5F7575B4-E09B-4BE6-B1A2-D312422F11CD}">
          <p14:sldIdLst>
            <p14:sldId id="260"/>
            <p14:sldId id="261"/>
          </p14:sldIdLst>
        </p14:section>
        <p14:section name="Framtid" id="{FE23F21F-E576-4A17-839D-2BB608D1D5EE}">
          <p14:sldIdLst>
            <p14:sldId id="262"/>
            <p14:sldId id="263"/>
          </p14:sldIdLst>
        </p14:section>
        <p14:section name="Utveckling på lång sikt" id="{0E127E8D-DC8E-4270-B956-74FACD615497}">
          <p14:sldIdLst>
            <p14:sldId id="264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  <p15:guide id="3" pos="1171" userDrawn="1">
          <p15:clr>
            <a:srgbClr val="A4A3A4"/>
          </p15:clr>
        </p15:guide>
        <p15:guide id="4" pos="1693" userDrawn="1">
          <p15:clr>
            <a:srgbClr val="A4A3A4"/>
          </p15:clr>
        </p15:guide>
        <p15:guide id="5" pos="4391" userDrawn="1">
          <p15:clr>
            <a:srgbClr val="A4A3A4"/>
          </p15:clr>
        </p15:guide>
        <p15:guide id="6" pos="4936" userDrawn="1">
          <p15:clr>
            <a:srgbClr val="A4A3A4"/>
          </p15:clr>
        </p15:guide>
        <p15:guide id="7" orient="horz" pos="2891" userDrawn="1">
          <p15:clr>
            <a:srgbClr val="A4A3A4"/>
          </p15:clr>
        </p15:guide>
        <p15:guide id="8" orient="horz" pos="23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6C1"/>
    <a:srgbClr val="EF4023"/>
    <a:srgbClr val="F6AB1B"/>
    <a:srgbClr val="8D817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D51ADE6A-740E-44AE-83CC-AE7238B6C88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chemeClr val="accent1">
          <a:hueOff val="273561"/>
          <a:satOff val="2937"/>
          <a:lumOff val="-22233"/>
        </a:schemeClr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6" autoAdjust="0"/>
    <p:restoredTop sz="94721" autoAdjust="0"/>
  </p:normalViewPr>
  <p:slideViewPr>
    <p:cSldViewPr snapToGrid="0" snapToObjects="1">
      <p:cViewPr varScale="1">
        <p:scale>
          <a:sx n="84" d="100"/>
          <a:sy n="84" d="100"/>
        </p:scale>
        <p:origin x="2226" y="114"/>
      </p:cViewPr>
      <p:guideLst>
        <p:guide orient="horz" pos="4320"/>
        <p:guide pos="7680"/>
        <p:guide pos="1171"/>
        <p:guide pos="1693"/>
        <p:guide pos="4391"/>
        <p:guide pos="4936"/>
        <p:guide orient="horz" pos="2891"/>
        <p:guide orient="horz" pos="23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1pPr>
    <a:lvl2pPr indent="2286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2pPr>
    <a:lvl3pPr indent="4572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3pPr>
    <a:lvl4pPr indent="6858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4pPr>
    <a:lvl5pPr indent="9144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5pPr>
    <a:lvl6pPr indent="11430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6pPr>
    <a:lvl7pPr indent="13716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7pPr>
    <a:lvl8pPr indent="16002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8pPr>
    <a:lvl9pPr indent="18288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814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å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5B4ABAB-36BC-E841-B759-60FDE91BF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777" y="12706448"/>
            <a:ext cx="1737026" cy="717972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A487E7D9-A3F9-45E8-AF3C-A80B5A2C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</p:sldLayoutIdLst>
  <p:transition spd="med"/>
  <p:txStyles>
    <p:titleStyle>
      <a:lvl1pPr marL="0" marR="0" indent="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1pPr>
      <a:lvl2pPr marL="0" marR="0" indent="2286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2pPr>
      <a:lvl3pPr marL="0" marR="0" indent="4572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3pPr>
      <a:lvl4pPr marL="0" marR="0" indent="6858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4pPr>
      <a:lvl5pPr marL="0" marR="0" indent="9144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5pPr>
      <a:lvl6pPr marL="0" marR="0" indent="11430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6pPr>
      <a:lvl7pPr marL="0" marR="0" indent="13716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7pPr>
      <a:lvl8pPr marL="0" marR="0" indent="16002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8pPr>
      <a:lvl9pPr marL="0" marR="0" indent="18288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9pPr>
    </p:titleStyle>
    <p:bodyStyle>
      <a:lvl1pPr marL="0" marR="0" indent="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1pPr>
      <a:lvl2pPr marL="0" marR="0" indent="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2pPr>
      <a:lvl3pPr marL="0" marR="0" indent="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3pPr>
      <a:lvl4pPr marL="0" marR="0" indent="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4pPr>
      <a:lvl5pPr marL="0" marR="0" indent="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5pPr>
      <a:lvl6pPr marL="0" marR="0" indent="114300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6pPr>
      <a:lvl7pPr marL="0" marR="0" indent="137160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7pPr>
      <a:lvl8pPr marL="0" marR="0" indent="160020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8pPr>
      <a:lvl9pPr marL="0" marR="0" indent="1828800" algn="l" defTabSz="825500" rtl="0" latinLnBrk="0">
        <a:lnSpc>
          <a:spcPct val="13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 Light"/>
        </a:defRPr>
      </a:lvl9pPr>
    </p:bodyStyle>
    <p:other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former för nära vård">
            <a:extLst>
              <a:ext uri="{FF2B5EF4-FFF2-40B4-BE49-F238E27FC236}">
                <a16:creationId xmlns:a16="http://schemas.microsoft.com/office/drawing/2014/main" id="{7395500D-AB0D-BB4B-9BCE-E2CFEE2A10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712759" y="1402858"/>
            <a:ext cx="6210465" cy="2055178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10000"/>
              </a:lnSpc>
              <a:defRPr sz="6000" b="1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F6AB1B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Nära vårds</a:t>
            </a:r>
            <a:b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F6AB1B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F6AB1B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utvecklingsresa</a:t>
            </a:r>
          </a:p>
        </p:txBody>
      </p:sp>
      <p:sp>
        <p:nvSpPr>
          <p:cNvPr id="251" name="kluste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36408" y="4589463"/>
            <a:ext cx="2460233" cy="471924"/>
          </a:xfrm>
          <a:prstGeom prst="rect">
            <a:avLst/>
          </a:prstGeom>
          <a:ln w="1905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2500" cap="all"/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v-SE" sz="2400" spc="200" dirty="0">
                <a:solidFill>
                  <a:srgbClr val="000000"/>
                </a:solidFill>
              </a:rPr>
              <a:t>PERSPEKTIV</a:t>
            </a:r>
            <a:endParaRPr sz="2400" spc="200" dirty="0">
              <a:solidFill>
                <a:srgbClr val="000000"/>
              </a:solidFill>
            </a:endParaRP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700D2746-DD4F-FF41-886E-8803D07546A0}"/>
              </a:ext>
            </a:extLst>
          </p:cNvPr>
          <p:cNvSpPr txBox="1"/>
          <p:nvPr/>
        </p:nvSpPr>
        <p:spPr>
          <a:xfrm>
            <a:off x="4341974" y="5764636"/>
            <a:ext cx="12196482" cy="804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5100"/>
              </a:spcBef>
              <a:defRPr sz="4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sv-SE" dirty="0">
                <a:solidFill>
                  <a:srgbClr val="000000"/>
                </a:solidFill>
              </a:rPr>
              <a:t>Styrning och ledning 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02DDCB64-2F4B-6642-900B-9422BF7217B4}"/>
              </a:ext>
            </a:extLst>
          </p:cNvPr>
          <p:cNvSpPr txBox="1"/>
          <p:nvPr/>
        </p:nvSpPr>
        <p:spPr>
          <a:xfrm>
            <a:off x="4354490" y="7200998"/>
            <a:ext cx="12196482" cy="804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5100"/>
              </a:spcBef>
              <a:defRPr sz="4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sv-SE" dirty="0">
                <a:solidFill>
                  <a:srgbClr val="000000"/>
                </a:solidFill>
              </a:rPr>
              <a:t>Kunskap och reformer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D7A9AE87-F3AB-8841-844A-666EB5B3DEE5}"/>
              </a:ext>
            </a:extLst>
          </p:cNvPr>
          <p:cNvSpPr txBox="1"/>
          <p:nvPr/>
        </p:nvSpPr>
        <p:spPr>
          <a:xfrm>
            <a:off x="4354490" y="8637360"/>
            <a:ext cx="12196482" cy="804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5100"/>
              </a:spcBef>
              <a:defRPr sz="4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sv-SE" dirty="0">
                <a:solidFill>
                  <a:srgbClr val="000000"/>
                </a:solidFill>
              </a:rPr>
              <a:t>Forum för dialog och samverkan</a:t>
            </a:r>
          </a:p>
        </p:txBody>
      </p:sp>
      <p:sp>
        <p:nvSpPr>
          <p:cNvPr id="243" name="Styrning / ledning…"/>
          <p:cNvSpPr txBox="1"/>
          <p:nvPr/>
        </p:nvSpPr>
        <p:spPr>
          <a:xfrm>
            <a:off x="4328537" y="10073721"/>
            <a:ext cx="6894516" cy="814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5100"/>
              </a:spcBef>
              <a:defRPr sz="4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sv-SE" dirty="0">
                <a:solidFill>
                  <a:srgbClr val="000000"/>
                </a:solidFill>
              </a:rPr>
              <a:t>Nya tjänster och a</a:t>
            </a:r>
            <a:r>
              <a:rPr dirty="0" err="1">
                <a:solidFill>
                  <a:srgbClr val="000000"/>
                </a:solidFill>
              </a:rPr>
              <a:t>rbetssätt</a:t>
            </a:r>
            <a:r>
              <a:rPr dirty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460F2F62-65DE-D948-AB36-2ABD9E1D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36408" y="5630834"/>
            <a:ext cx="1157860" cy="1157860"/>
            <a:chOff x="2936408" y="5630834"/>
            <a:chExt cx="1157860" cy="1157860"/>
          </a:xfrm>
        </p:grpSpPr>
        <p:sp>
          <p:nvSpPr>
            <p:cNvPr id="245" name="Cirkel"/>
            <p:cNvSpPr/>
            <p:nvPr/>
          </p:nvSpPr>
          <p:spPr>
            <a:xfrm>
              <a:off x="2936408" y="5630834"/>
              <a:ext cx="1157860" cy="1157860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  <p:pic>
          <p:nvPicPr>
            <p:cNvPr id="16" name="Bild" descr="Bild">
              <a:extLst>
                <a:ext uri="{FF2B5EF4-FFF2-40B4-BE49-F238E27FC236}">
                  <a16:creationId xmlns:a16="http://schemas.microsoft.com/office/drawing/2014/main" id="{D3742DF3-7AD2-924A-917C-72255D924D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84114" y="5879565"/>
              <a:ext cx="662445" cy="662395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5" name="Grupp 4">
            <a:extLst>
              <a:ext uri="{FF2B5EF4-FFF2-40B4-BE49-F238E27FC236}">
                <a16:creationId xmlns:a16="http://schemas.microsoft.com/office/drawing/2014/main" id="{4D081219-400E-644E-AC47-89DCCE60A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36408" y="7071098"/>
            <a:ext cx="1157860" cy="1157860"/>
            <a:chOff x="2936408" y="7049930"/>
            <a:chExt cx="1157860" cy="1157860"/>
          </a:xfrm>
        </p:grpSpPr>
        <p:sp>
          <p:nvSpPr>
            <p:cNvPr id="247" name="Cirkel"/>
            <p:cNvSpPr/>
            <p:nvPr/>
          </p:nvSpPr>
          <p:spPr>
            <a:xfrm>
              <a:off x="2936408" y="7049930"/>
              <a:ext cx="1157860" cy="1157860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pic>
          <p:nvPicPr>
            <p:cNvPr id="20" name="Bild" descr="Bild">
              <a:extLst>
                <a:ext uri="{FF2B5EF4-FFF2-40B4-BE49-F238E27FC236}">
                  <a16:creationId xmlns:a16="http://schemas.microsoft.com/office/drawing/2014/main" id="{6FCB9EE6-50C7-6642-9221-05F3C60FA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10077" y="7266704"/>
              <a:ext cx="621511" cy="752843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3" name="Grupp 2">
            <a:extLst>
              <a:ext uri="{FF2B5EF4-FFF2-40B4-BE49-F238E27FC236}">
                <a16:creationId xmlns:a16="http://schemas.microsoft.com/office/drawing/2014/main" id="{1D78CCB3-F6FB-5B49-A219-62844CCA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36408" y="8511362"/>
            <a:ext cx="1157860" cy="1157859"/>
            <a:chOff x="2936408" y="8494428"/>
            <a:chExt cx="1157860" cy="1157859"/>
          </a:xfrm>
        </p:grpSpPr>
        <p:sp>
          <p:nvSpPr>
            <p:cNvPr id="244" name="Cirkel"/>
            <p:cNvSpPr/>
            <p:nvPr/>
          </p:nvSpPr>
          <p:spPr>
            <a:xfrm>
              <a:off x="2936408" y="8494428"/>
              <a:ext cx="1157860" cy="115785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  <p:pic>
          <p:nvPicPr>
            <p:cNvPr id="22" name="Bild" descr="Bild">
              <a:extLst>
                <a:ext uri="{FF2B5EF4-FFF2-40B4-BE49-F238E27FC236}">
                  <a16:creationId xmlns:a16="http://schemas.microsoft.com/office/drawing/2014/main" id="{FE00AD4B-7E56-CF4F-9117-906BAEFB4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53938" y="8863165"/>
              <a:ext cx="722800" cy="473391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2" name="Grupp 1">
            <a:extLst>
              <a:ext uri="{FF2B5EF4-FFF2-40B4-BE49-F238E27FC236}">
                <a16:creationId xmlns:a16="http://schemas.microsoft.com/office/drawing/2014/main" id="{98241424-C187-F845-9ACB-41C1D7D82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36408" y="9951624"/>
            <a:ext cx="1157860" cy="1157860"/>
            <a:chOff x="2936408" y="9951624"/>
            <a:chExt cx="1157860" cy="1157860"/>
          </a:xfrm>
        </p:grpSpPr>
        <p:sp>
          <p:nvSpPr>
            <p:cNvPr id="246" name="Cirkel"/>
            <p:cNvSpPr/>
            <p:nvPr/>
          </p:nvSpPr>
          <p:spPr>
            <a:xfrm>
              <a:off x="2936408" y="9951624"/>
              <a:ext cx="1157860" cy="1157860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3B192F90-CC0D-FF4C-B6D4-72DBED888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70677" y="10172549"/>
              <a:ext cx="699920" cy="716010"/>
            </a:xfrm>
            <a:prstGeom prst="rect">
              <a:avLst/>
            </a:prstGeom>
          </p:spPr>
        </p:pic>
      </p:grpSp>
      <p:sp>
        <p:nvSpPr>
          <p:cNvPr id="21" name="Linje">
            <a:extLst>
              <a:ext uri="{FF2B5EF4-FFF2-40B4-BE49-F238E27FC236}">
                <a16:creationId xmlns:a16="http://schemas.microsoft.com/office/drawing/2014/main" id="{088B0274-2064-284F-BA22-5501B0B98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 flipV="1">
            <a:off x="20817992" y="-2460928"/>
            <a:ext cx="0" cy="7132018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5" name="Cirkel">
            <a:extLst>
              <a:ext uri="{FF2B5EF4-FFF2-40B4-BE49-F238E27FC236}">
                <a16:creationId xmlns:a16="http://schemas.microsoft.com/office/drawing/2014/main" id="{12C3490E-9780-6643-97DD-B9AE733A3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7150080" y="1003178"/>
            <a:ext cx="203807" cy="203807"/>
          </a:xfrm>
          <a:prstGeom prst="ellipse">
            <a:avLst/>
          </a:prstGeom>
          <a:solidFill>
            <a:srgbClr val="F6AB1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je">
            <a:extLst>
              <a:ext uri="{FF2B5EF4-FFF2-40B4-BE49-F238E27FC236}">
                <a16:creationId xmlns:a16="http://schemas.microsoft.com/office/drawing/2014/main" id="{0299B4CF-ECD6-B449-9EEF-96C64ACA5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115652" y="58329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" name="Linje">
            <a:extLst>
              <a:ext uri="{FF2B5EF4-FFF2-40B4-BE49-F238E27FC236}">
                <a16:creationId xmlns:a16="http://schemas.microsoft.com/office/drawing/2014/main" id="{5CAE9856-1B0C-C64F-B060-DB0F789F3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853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" name="Linje">
            <a:extLst>
              <a:ext uri="{FF2B5EF4-FFF2-40B4-BE49-F238E27FC236}">
                <a16:creationId xmlns:a16="http://schemas.microsoft.com/office/drawing/2014/main" id="{85B92C70-438D-0E49-8B59-02BC1B365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591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0" name="Vad strävar vi efter på lång sikt">
            <a:extLst>
              <a:ext uri="{FF2B5EF4-FFF2-40B4-BE49-F238E27FC236}">
                <a16:creationId xmlns:a16="http://schemas.microsoft.com/office/drawing/2014/main" id="{485AAC74-FFFE-4141-9889-2908C4A2AF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449742" y="1402858"/>
            <a:ext cx="7182851" cy="2055178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10000"/>
              </a:lnSpc>
              <a:defRPr sz="6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8D817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Hur utvecklar</a:t>
            </a:r>
            <a:b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8D817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8D817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vi på lång sikt</a:t>
            </a:r>
          </a:p>
        </p:txBody>
      </p:sp>
      <p:sp>
        <p:nvSpPr>
          <p:cNvPr id="27" name="dåtid">
            <a:extLst>
              <a:ext uri="{FF2B5EF4-FFF2-40B4-BE49-F238E27FC236}">
                <a16:creationId xmlns:a16="http://schemas.microsoft.com/office/drawing/2014/main" id="{D143B23E-C5E7-2047-ACBD-8B19E84ADC17}"/>
              </a:ext>
            </a:extLst>
          </p:cNvPr>
          <p:cNvSpPr txBox="1"/>
          <p:nvPr/>
        </p:nvSpPr>
        <p:spPr>
          <a:xfrm>
            <a:off x="19903425" y="713157"/>
            <a:ext cx="904604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dåtid</a:t>
            </a:r>
          </a:p>
        </p:txBody>
      </p:sp>
      <p:sp>
        <p:nvSpPr>
          <p:cNvPr id="29" name="nutid">
            <a:extLst>
              <a:ext uri="{FF2B5EF4-FFF2-40B4-BE49-F238E27FC236}">
                <a16:creationId xmlns:a16="http://schemas.microsoft.com/office/drawing/2014/main" id="{A8EEC4D0-F312-AF49-B110-D058C126E8B5}"/>
              </a:ext>
            </a:extLst>
          </p:cNvPr>
          <p:cNvSpPr txBox="1"/>
          <p:nvPr/>
        </p:nvSpPr>
        <p:spPr>
          <a:xfrm>
            <a:off x="20654185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nutid</a:t>
            </a:r>
          </a:p>
        </p:txBody>
      </p:sp>
      <p:sp>
        <p:nvSpPr>
          <p:cNvPr id="28" name="framtid">
            <a:extLst>
              <a:ext uri="{FF2B5EF4-FFF2-40B4-BE49-F238E27FC236}">
                <a16:creationId xmlns:a16="http://schemas.microsoft.com/office/drawing/2014/main" id="{4498AD8D-5921-8D42-A05D-3D022B9AB49F}"/>
              </a:ext>
            </a:extLst>
          </p:cNvPr>
          <p:cNvSpPr txBox="1"/>
          <p:nvPr/>
        </p:nvSpPr>
        <p:spPr>
          <a:xfrm>
            <a:off x="21506648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framtid</a:t>
            </a:r>
            <a:endParaRPr/>
          </a:p>
        </p:txBody>
      </p:sp>
      <p:sp>
        <p:nvSpPr>
          <p:cNvPr id="32" name="2030">
            <a:extLst>
              <a:ext uri="{FF2B5EF4-FFF2-40B4-BE49-F238E27FC236}">
                <a16:creationId xmlns:a16="http://schemas.microsoft.com/office/drawing/2014/main" id="{035A3CB9-D2BA-0A4A-AC54-357BBD7CC8FB}"/>
              </a:ext>
            </a:extLst>
          </p:cNvPr>
          <p:cNvSpPr txBox="1"/>
          <p:nvPr/>
        </p:nvSpPr>
        <p:spPr>
          <a:xfrm>
            <a:off x="22691657" y="713157"/>
            <a:ext cx="565160" cy="30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3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rgbClr val="8D8179"/>
                </a:solidFill>
              </a:rPr>
              <a:t>2030</a:t>
            </a:r>
          </a:p>
        </p:txBody>
      </p:sp>
      <p:sp>
        <p:nvSpPr>
          <p:cNvPr id="23" name="Vi har en hälsa, vård och omsorg som är  designad utifrån människors levda vardag.…">
            <a:extLst>
              <a:ext uri="{FF2B5EF4-FFF2-40B4-BE49-F238E27FC236}">
                <a16:creationId xmlns:a16="http://schemas.microsoft.com/office/drawing/2014/main" id="{52B940A7-8B69-DE46-A9FD-444E551B253B}"/>
              </a:ext>
            </a:extLst>
          </p:cNvPr>
          <p:cNvSpPr txBox="1"/>
          <p:nvPr/>
        </p:nvSpPr>
        <p:spPr>
          <a:xfrm>
            <a:off x="1805175" y="5105120"/>
            <a:ext cx="10120262" cy="5432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10000"/>
              </a:lnSpc>
              <a:spcBef>
                <a:spcPts val="2700"/>
              </a:spcBef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>
                <a:solidFill>
                  <a:srgbClr val="000000"/>
                </a:solidFill>
              </a:rPr>
              <a:t>Hälsa, vård och omsorg </a:t>
            </a:r>
            <a:r>
              <a:rPr lang="sv-SE" b="1" dirty="0">
                <a:solidFill>
                  <a:srgbClr val="000000"/>
                </a:solidFill>
              </a:rPr>
              <a:t>designas utifrån </a:t>
            </a:r>
            <a:br>
              <a:rPr lang="sv-SE" b="1" dirty="0">
                <a:solidFill>
                  <a:srgbClr val="000000"/>
                </a:solidFill>
              </a:rPr>
            </a:br>
            <a:r>
              <a:rPr lang="sv-SE" b="1" dirty="0">
                <a:solidFill>
                  <a:srgbClr val="000000"/>
                </a:solidFill>
              </a:rPr>
              <a:t>människors liv och vardag.</a:t>
            </a:r>
          </a:p>
          <a:p>
            <a:pPr>
              <a:lnSpc>
                <a:spcPct val="110000"/>
              </a:lnSpc>
              <a:spcBef>
                <a:spcPts val="2700"/>
              </a:spcBef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rPr lang="sv-SE" b="1" dirty="0">
                <a:solidFill>
                  <a:srgbClr val="000000"/>
                </a:solidFill>
              </a:rPr>
              <a:t>Berättelser och resultat från invånarna visar</a:t>
            </a:r>
            <a:r>
              <a:rPr lang="sv-SE" dirty="0">
                <a:solidFill>
                  <a:srgbClr val="000000"/>
                </a:solidFill>
              </a:rPr>
              <a:t> </a:t>
            </a:r>
            <a:br>
              <a:rPr lang="sv-SE" dirty="0">
                <a:solidFill>
                  <a:srgbClr val="000000"/>
                </a:solidFill>
              </a:rPr>
            </a:br>
            <a:r>
              <a:rPr lang="sv-SE" dirty="0">
                <a:solidFill>
                  <a:srgbClr val="000000"/>
                </a:solidFill>
              </a:rPr>
              <a:t>att vi gör ett skifte enligt fokusförflyttningarna.</a:t>
            </a:r>
          </a:p>
          <a:p>
            <a:pPr>
              <a:lnSpc>
                <a:spcPct val="110000"/>
              </a:lnSpc>
              <a:spcBef>
                <a:spcPts val="2700"/>
              </a:spcBef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rPr lang="sv-SE" b="1" dirty="0">
                <a:solidFill>
                  <a:srgbClr val="000000"/>
                </a:solidFill>
              </a:rPr>
              <a:t>Strukturer för styrning, ledning och uppföljning skapar</a:t>
            </a:r>
            <a:r>
              <a:rPr lang="sv-SE" dirty="0">
                <a:solidFill>
                  <a:srgbClr val="000000"/>
                </a:solidFill>
              </a:rPr>
              <a:t> förutsättningar för personcentrerade arbetssätt.</a:t>
            </a:r>
          </a:p>
          <a:p>
            <a:pPr>
              <a:lnSpc>
                <a:spcPct val="110000"/>
              </a:lnSpc>
              <a:spcBef>
                <a:spcPts val="2700"/>
              </a:spcBef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 err="1">
                <a:solidFill>
                  <a:srgbClr val="000000"/>
                </a:solidFill>
              </a:rPr>
              <a:t>Patientkontrakt</a:t>
            </a:r>
            <a:r>
              <a:rPr lang="sv-SE" dirty="0">
                <a:solidFill>
                  <a:srgbClr val="000000"/>
                </a:solidFill>
              </a:rPr>
              <a:t> </a:t>
            </a:r>
            <a:r>
              <a:rPr lang="sv-SE" b="1" dirty="0">
                <a:solidFill>
                  <a:srgbClr val="000000"/>
                </a:solidFill>
              </a:rPr>
              <a:t>ger ökad kontinuitet, tillgänglighet och delaktighet.</a:t>
            </a:r>
          </a:p>
        </p:txBody>
      </p:sp>
      <p:sp>
        <p:nvSpPr>
          <p:cNvPr id="31" name="Linje">
            <a:extLst>
              <a:ext uri="{FF2B5EF4-FFF2-40B4-BE49-F238E27FC236}">
                <a16:creationId xmlns:a16="http://schemas.microsoft.com/office/drawing/2014/main" id="{3CC2F271-FC89-C745-949C-1E0B59A98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735111" y="583296"/>
            <a:ext cx="505548" cy="1"/>
          </a:xfrm>
          <a:prstGeom prst="line">
            <a:avLst/>
          </a:prstGeom>
          <a:ln w="76200">
            <a:solidFill>
              <a:srgbClr val="8D81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3" name="Linje">
            <a:extLst>
              <a:ext uri="{FF2B5EF4-FFF2-40B4-BE49-F238E27FC236}">
                <a16:creationId xmlns:a16="http://schemas.microsoft.com/office/drawing/2014/main" id="{8134375E-E568-1749-82C5-0BF3EA99B1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22946527" y="1223732"/>
            <a:ext cx="1" cy="2050867"/>
          </a:xfrm>
          <a:prstGeom prst="line">
            <a:avLst/>
          </a:prstGeom>
          <a:ln w="76200">
            <a:solidFill>
              <a:srgbClr val="8D81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34" name="Cirkel">
            <a:extLst>
              <a:ext uri="{FF2B5EF4-FFF2-40B4-BE49-F238E27FC236}">
                <a16:creationId xmlns:a16="http://schemas.microsoft.com/office/drawing/2014/main" id="{64477310-991F-054E-AD58-E2A233871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44624" y="1206380"/>
            <a:ext cx="203807" cy="203807"/>
          </a:xfrm>
          <a:prstGeom prst="ellipse">
            <a:avLst/>
          </a:prstGeom>
          <a:solidFill>
            <a:srgbClr val="8D817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>
              <a:solidFill>
                <a:srgbClr val="8D8179"/>
              </a:solidFill>
            </a:endParaRPr>
          </a:p>
        </p:txBody>
      </p:sp>
      <p:sp>
        <p:nvSpPr>
          <p:cNvPr id="35" name="Cirkel">
            <a:extLst>
              <a:ext uri="{FF2B5EF4-FFF2-40B4-BE49-F238E27FC236}">
                <a16:creationId xmlns:a16="http://schemas.microsoft.com/office/drawing/2014/main" id="{953084DF-FA54-A44B-ADE4-C76CE69DA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44624" y="3085980"/>
            <a:ext cx="203807" cy="203807"/>
          </a:xfrm>
          <a:prstGeom prst="ellipse">
            <a:avLst/>
          </a:prstGeom>
          <a:solidFill>
            <a:srgbClr val="8D817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>
              <a:solidFill>
                <a:srgbClr val="8D8179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67E2F70-FC7E-F843-8756-1BE009E27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160" y="4965580"/>
            <a:ext cx="10154513" cy="571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1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42BFAF58-F4F8-F242-8E59-17B199B8B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94749" y="2896065"/>
            <a:ext cx="1749266" cy="9151516"/>
            <a:chOff x="1694749" y="2896065"/>
            <a:chExt cx="1749266" cy="9151516"/>
          </a:xfrm>
        </p:grpSpPr>
        <p:sp>
          <p:nvSpPr>
            <p:cNvPr id="782" name="Linje"/>
            <p:cNvSpPr/>
            <p:nvPr/>
          </p:nvSpPr>
          <p:spPr>
            <a:xfrm>
              <a:off x="1795107" y="3059402"/>
              <a:ext cx="1560859" cy="885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456"/>
                  </a:lnTo>
                  <a:lnTo>
                    <a:pt x="21600" y="14456"/>
                  </a:lnTo>
                  <a:lnTo>
                    <a:pt x="21600" y="21600"/>
                  </a:lnTo>
                </a:path>
              </a:pathLst>
            </a:custGeom>
            <a:ln w="76200">
              <a:solidFill>
                <a:srgbClr val="8D8179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dirty="0"/>
            </a:p>
          </p:txBody>
        </p:sp>
        <p:sp>
          <p:nvSpPr>
            <p:cNvPr id="783" name="Cirkel"/>
            <p:cNvSpPr/>
            <p:nvPr/>
          </p:nvSpPr>
          <p:spPr>
            <a:xfrm>
              <a:off x="1694749" y="2896065"/>
              <a:ext cx="203807" cy="203807"/>
            </a:xfrm>
            <a:prstGeom prst="ellipse">
              <a:avLst/>
            </a:prstGeom>
            <a:solidFill>
              <a:srgbClr val="8D8179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dirty="0"/>
            </a:p>
          </p:txBody>
        </p:sp>
        <p:sp>
          <p:nvSpPr>
            <p:cNvPr id="784" name="Cirkel"/>
            <p:cNvSpPr/>
            <p:nvPr/>
          </p:nvSpPr>
          <p:spPr>
            <a:xfrm>
              <a:off x="3240208" y="11843773"/>
              <a:ext cx="203807" cy="203808"/>
            </a:xfrm>
            <a:prstGeom prst="ellipse">
              <a:avLst/>
            </a:prstGeom>
            <a:solidFill>
              <a:srgbClr val="8D8179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4" name="Linje">
            <a:extLst>
              <a:ext uri="{FF2B5EF4-FFF2-40B4-BE49-F238E27FC236}">
                <a16:creationId xmlns:a16="http://schemas.microsoft.com/office/drawing/2014/main" id="{0299B4CF-ECD6-B449-9EEF-96C64ACA5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115652" y="58329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" name="Linje">
            <a:extLst>
              <a:ext uri="{FF2B5EF4-FFF2-40B4-BE49-F238E27FC236}">
                <a16:creationId xmlns:a16="http://schemas.microsoft.com/office/drawing/2014/main" id="{5CAE9856-1B0C-C64F-B060-DB0F789F3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853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" name="Linje">
            <a:extLst>
              <a:ext uri="{FF2B5EF4-FFF2-40B4-BE49-F238E27FC236}">
                <a16:creationId xmlns:a16="http://schemas.microsoft.com/office/drawing/2014/main" id="{85B92C70-438D-0E49-8B59-02BC1B365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591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0" name="Vad strävar vi efter på lång sikt">
            <a:extLst>
              <a:ext uri="{FF2B5EF4-FFF2-40B4-BE49-F238E27FC236}">
                <a16:creationId xmlns:a16="http://schemas.microsoft.com/office/drawing/2014/main" id="{485AAC74-FFFE-4141-9889-2908C4A2AF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449742" y="895027"/>
            <a:ext cx="7182851" cy="30708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10000"/>
              </a:lnSpc>
              <a:defRPr sz="6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8D817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Hur utvecklar</a:t>
            </a:r>
            <a:b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8D817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8D817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vi på lång sikt forts.</a:t>
            </a:r>
          </a:p>
        </p:txBody>
      </p:sp>
      <p:sp>
        <p:nvSpPr>
          <p:cNvPr id="27" name="dåtid">
            <a:extLst>
              <a:ext uri="{FF2B5EF4-FFF2-40B4-BE49-F238E27FC236}">
                <a16:creationId xmlns:a16="http://schemas.microsoft.com/office/drawing/2014/main" id="{D143B23E-C5E7-2047-ACBD-8B19E84ADC17}"/>
              </a:ext>
            </a:extLst>
          </p:cNvPr>
          <p:cNvSpPr txBox="1"/>
          <p:nvPr/>
        </p:nvSpPr>
        <p:spPr>
          <a:xfrm>
            <a:off x="19903425" y="713157"/>
            <a:ext cx="904604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dåtid</a:t>
            </a:r>
          </a:p>
        </p:txBody>
      </p:sp>
      <p:sp>
        <p:nvSpPr>
          <p:cNvPr id="29" name="nutid">
            <a:extLst>
              <a:ext uri="{FF2B5EF4-FFF2-40B4-BE49-F238E27FC236}">
                <a16:creationId xmlns:a16="http://schemas.microsoft.com/office/drawing/2014/main" id="{A8EEC4D0-F312-AF49-B110-D058C126E8B5}"/>
              </a:ext>
            </a:extLst>
          </p:cNvPr>
          <p:cNvSpPr txBox="1"/>
          <p:nvPr/>
        </p:nvSpPr>
        <p:spPr>
          <a:xfrm>
            <a:off x="20654185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nutid</a:t>
            </a:r>
          </a:p>
        </p:txBody>
      </p:sp>
      <p:sp>
        <p:nvSpPr>
          <p:cNvPr id="28" name="framtid">
            <a:extLst>
              <a:ext uri="{FF2B5EF4-FFF2-40B4-BE49-F238E27FC236}">
                <a16:creationId xmlns:a16="http://schemas.microsoft.com/office/drawing/2014/main" id="{4498AD8D-5921-8D42-A05D-3D022B9AB49F}"/>
              </a:ext>
            </a:extLst>
          </p:cNvPr>
          <p:cNvSpPr txBox="1"/>
          <p:nvPr/>
        </p:nvSpPr>
        <p:spPr>
          <a:xfrm>
            <a:off x="21506648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framtid</a:t>
            </a:r>
            <a:endParaRPr/>
          </a:p>
        </p:txBody>
      </p:sp>
      <p:sp>
        <p:nvSpPr>
          <p:cNvPr id="32" name="2030">
            <a:extLst>
              <a:ext uri="{FF2B5EF4-FFF2-40B4-BE49-F238E27FC236}">
                <a16:creationId xmlns:a16="http://schemas.microsoft.com/office/drawing/2014/main" id="{035A3CB9-D2BA-0A4A-AC54-357BBD7CC8FB}"/>
              </a:ext>
            </a:extLst>
          </p:cNvPr>
          <p:cNvSpPr txBox="1"/>
          <p:nvPr/>
        </p:nvSpPr>
        <p:spPr>
          <a:xfrm>
            <a:off x="22691657" y="713157"/>
            <a:ext cx="565160" cy="30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3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rgbClr val="8D8179"/>
                </a:solidFill>
              </a:rPr>
              <a:t>2030</a:t>
            </a:r>
          </a:p>
        </p:txBody>
      </p:sp>
      <p:sp>
        <p:nvSpPr>
          <p:cNvPr id="23" name="Vi har en hälsa, vård och omsorg som är  designad utifrån människors levda vardag.…">
            <a:extLst>
              <a:ext uri="{FF2B5EF4-FFF2-40B4-BE49-F238E27FC236}">
                <a16:creationId xmlns:a16="http://schemas.microsoft.com/office/drawing/2014/main" id="{52B940A7-8B69-DE46-A9FD-444E551B253B}"/>
              </a:ext>
            </a:extLst>
          </p:cNvPr>
          <p:cNvSpPr txBox="1"/>
          <p:nvPr/>
        </p:nvSpPr>
        <p:spPr>
          <a:xfrm>
            <a:off x="2149521" y="3192028"/>
            <a:ext cx="10120262" cy="5432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10000"/>
              </a:lnSpc>
              <a:spcBef>
                <a:spcPts val="2700"/>
              </a:spcBef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>
                <a:solidFill>
                  <a:srgbClr val="000000"/>
                </a:solidFill>
              </a:rPr>
              <a:t>Hälsa, vård och omsorg </a:t>
            </a:r>
            <a:r>
              <a:rPr lang="sv-SE" b="1" dirty="0">
                <a:solidFill>
                  <a:srgbClr val="000000"/>
                </a:solidFill>
              </a:rPr>
              <a:t>designas utifrån </a:t>
            </a:r>
            <a:br>
              <a:rPr lang="sv-SE" b="1" dirty="0">
                <a:solidFill>
                  <a:srgbClr val="000000"/>
                </a:solidFill>
              </a:rPr>
            </a:br>
            <a:r>
              <a:rPr lang="sv-SE" b="1" dirty="0">
                <a:solidFill>
                  <a:srgbClr val="000000"/>
                </a:solidFill>
              </a:rPr>
              <a:t>människors liv och vardag.</a:t>
            </a:r>
          </a:p>
          <a:p>
            <a:pPr>
              <a:lnSpc>
                <a:spcPct val="110000"/>
              </a:lnSpc>
              <a:spcBef>
                <a:spcPts val="2700"/>
              </a:spcBef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rPr lang="sv-SE" b="1" dirty="0">
                <a:solidFill>
                  <a:srgbClr val="000000"/>
                </a:solidFill>
              </a:rPr>
              <a:t>Berättelser och resultat från invånarna visar</a:t>
            </a:r>
            <a:r>
              <a:rPr lang="sv-SE" dirty="0">
                <a:solidFill>
                  <a:srgbClr val="000000"/>
                </a:solidFill>
              </a:rPr>
              <a:t> </a:t>
            </a:r>
            <a:br>
              <a:rPr lang="sv-SE" dirty="0">
                <a:solidFill>
                  <a:srgbClr val="000000"/>
                </a:solidFill>
              </a:rPr>
            </a:br>
            <a:r>
              <a:rPr lang="sv-SE" dirty="0">
                <a:solidFill>
                  <a:srgbClr val="000000"/>
                </a:solidFill>
              </a:rPr>
              <a:t>att vi gör ett skifte enligt fokusförflyttningarna.</a:t>
            </a:r>
          </a:p>
          <a:p>
            <a:pPr>
              <a:lnSpc>
                <a:spcPct val="110000"/>
              </a:lnSpc>
              <a:spcBef>
                <a:spcPts val="2700"/>
              </a:spcBef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rPr lang="sv-SE" b="1" dirty="0">
                <a:solidFill>
                  <a:srgbClr val="000000"/>
                </a:solidFill>
              </a:rPr>
              <a:t>Strukturer för styrning, ledning och uppföljning skapar</a:t>
            </a:r>
            <a:r>
              <a:rPr lang="sv-SE" dirty="0">
                <a:solidFill>
                  <a:srgbClr val="000000"/>
                </a:solidFill>
              </a:rPr>
              <a:t> förutsättningar för personcentrerade arbetssätt.</a:t>
            </a:r>
          </a:p>
          <a:p>
            <a:pPr>
              <a:lnSpc>
                <a:spcPct val="110000"/>
              </a:lnSpc>
              <a:spcBef>
                <a:spcPts val="2700"/>
              </a:spcBef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 err="1">
                <a:solidFill>
                  <a:srgbClr val="000000"/>
                </a:solidFill>
              </a:rPr>
              <a:t>Patientkontrakt</a:t>
            </a:r>
            <a:r>
              <a:rPr lang="sv-SE" dirty="0">
                <a:solidFill>
                  <a:srgbClr val="000000"/>
                </a:solidFill>
              </a:rPr>
              <a:t> </a:t>
            </a:r>
            <a:r>
              <a:rPr lang="sv-SE" b="1" dirty="0">
                <a:solidFill>
                  <a:srgbClr val="000000"/>
                </a:solidFill>
              </a:rPr>
              <a:t>ger ökad kontinuitet, tillgänglighet och delaktighet.</a:t>
            </a:r>
          </a:p>
        </p:txBody>
      </p:sp>
      <p:sp>
        <p:nvSpPr>
          <p:cNvPr id="781" name="Hur upplever invånarna en sådan framtid?…"/>
          <p:cNvSpPr txBox="1"/>
          <p:nvPr/>
        </p:nvSpPr>
        <p:spPr>
          <a:xfrm>
            <a:off x="3671894" y="9360901"/>
            <a:ext cx="6936164" cy="219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10000"/>
              </a:lnSpc>
              <a:spcBef>
                <a:spcPts val="1700"/>
              </a:spcBef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rgbClr val="000000"/>
                </a:solidFill>
              </a:rPr>
              <a:t>Hur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upplever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invånarna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en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sådan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framtid</a:t>
            </a:r>
            <a:r>
              <a:rPr dirty="0">
                <a:solidFill>
                  <a:srgbClr val="000000"/>
                </a:solidFill>
              </a:rPr>
              <a:t>? </a:t>
            </a:r>
          </a:p>
          <a:p>
            <a:pPr>
              <a:lnSpc>
                <a:spcPct val="110000"/>
              </a:lnSpc>
              <a:spcBef>
                <a:spcPts val="1700"/>
              </a:spcBef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rgbClr val="000000"/>
                </a:solidFill>
              </a:rPr>
              <a:t>Hur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upplever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sv-SE" sz="2500" dirty="0">
                <a:solidFill>
                  <a:srgbClr val="000000"/>
                </a:solidFill>
                <a:sym typeface="Arial"/>
              </a:rPr>
              <a:t>medarbetare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en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sådan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framtid</a:t>
            </a:r>
            <a:r>
              <a:rPr dirty="0">
                <a:solidFill>
                  <a:srgbClr val="000000"/>
                </a:solidFill>
              </a:rPr>
              <a:t>? </a:t>
            </a:r>
          </a:p>
          <a:p>
            <a:pPr>
              <a:lnSpc>
                <a:spcPct val="110000"/>
              </a:lnSpc>
              <a:spcBef>
                <a:spcPts val="1700"/>
              </a:spcBef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rgbClr val="000000"/>
                </a:solidFill>
              </a:rPr>
              <a:t>Hur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upplever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sv-SE" dirty="0">
                <a:solidFill>
                  <a:srgbClr val="000000"/>
                </a:solidFill>
              </a:rPr>
              <a:t>förtroendevalda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högre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tjänstepersoner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en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sådan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framtid</a:t>
            </a:r>
            <a:r>
              <a:rPr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1" name="Linje">
            <a:extLst>
              <a:ext uri="{FF2B5EF4-FFF2-40B4-BE49-F238E27FC236}">
                <a16:creationId xmlns:a16="http://schemas.microsoft.com/office/drawing/2014/main" id="{3CC2F271-FC89-C745-949C-1E0B59A98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735111" y="583296"/>
            <a:ext cx="505548" cy="1"/>
          </a:xfrm>
          <a:prstGeom prst="line">
            <a:avLst/>
          </a:prstGeom>
          <a:ln w="76200">
            <a:solidFill>
              <a:srgbClr val="8D81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3" name="Linje">
            <a:extLst>
              <a:ext uri="{FF2B5EF4-FFF2-40B4-BE49-F238E27FC236}">
                <a16:creationId xmlns:a16="http://schemas.microsoft.com/office/drawing/2014/main" id="{8134375E-E568-1749-82C5-0BF3EA99B1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22946527" y="1223732"/>
            <a:ext cx="1" cy="2050867"/>
          </a:xfrm>
          <a:prstGeom prst="line">
            <a:avLst/>
          </a:prstGeom>
          <a:ln w="76200">
            <a:solidFill>
              <a:srgbClr val="8D81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34" name="Cirkel">
            <a:extLst>
              <a:ext uri="{FF2B5EF4-FFF2-40B4-BE49-F238E27FC236}">
                <a16:creationId xmlns:a16="http://schemas.microsoft.com/office/drawing/2014/main" id="{64477310-991F-054E-AD58-E2A233871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44624" y="1206380"/>
            <a:ext cx="203807" cy="203807"/>
          </a:xfrm>
          <a:prstGeom prst="ellipse">
            <a:avLst/>
          </a:prstGeom>
          <a:solidFill>
            <a:srgbClr val="8D817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>
              <a:solidFill>
                <a:srgbClr val="8D8179"/>
              </a:solidFill>
            </a:endParaRPr>
          </a:p>
        </p:txBody>
      </p:sp>
      <p:sp>
        <p:nvSpPr>
          <p:cNvPr id="35" name="Cirkel">
            <a:extLst>
              <a:ext uri="{FF2B5EF4-FFF2-40B4-BE49-F238E27FC236}">
                <a16:creationId xmlns:a16="http://schemas.microsoft.com/office/drawing/2014/main" id="{953084DF-FA54-A44B-ADE4-C76CE69DA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44624" y="3085980"/>
            <a:ext cx="203807" cy="203807"/>
          </a:xfrm>
          <a:prstGeom prst="ellipse">
            <a:avLst/>
          </a:prstGeom>
          <a:solidFill>
            <a:srgbClr val="8D817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>
              <a:solidFill>
                <a:srgbClr val="8D8179"/>
              </a:solidFill>
            </a:endParaRPr>
          </a:p>
        </p:txBody>
      </p:sp>
      <p:pic>
        <p:nvPicPr>
          <p:cNvPr id="4" name="Bildobjekt 3" descr="Illustration som visar fokusförflyttningarna i Nära vård:&#10;1. Från fokus på organisation till fokus på person och relation.&#10;2. Från isolerade vård och omsorgsinsatser till samordning utifrån personens fokus. &#10;3. Från reaktiv till proaktiv och hälsofrämjande.&#10;4. Från invånare som passiva mottagare till aktiva medskapare.">
            <a:extLst>
              <a:ext uri="{FF2B5EF4-FFF2-40B4-BE49-F238E27FC236}">
                <a16:creationId xmlns:a16="http://schemas.microsoft.com/office/drawing/2014/main" id="{A67E2F70-FC7E-F843-8756-1BE009E2704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160" y="6131859"/>
            <a:ext cx="10154513" cy="571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9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former för nära vård">
            <a:extLst>
              <a:ext uri="{FF2B5EF4-FFF2-40B4-BE49-F238E27FC236}">
                <a16:creationId xmlns:a16="http://schemas.microsoft.com/office/drawing/2014/main" id="{AF016D27-E523-487E-8B13-7E0376601CC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660575" y="670176"/>
            <a:ext cx="6210466" cy="30708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10000"/>
              </a:lnSpc>
              <a:defRPr sz="6000" b="1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F6AB1B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Nära vårds</a:t>
            </a:r>
            <a:b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F6AB1B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F6AB1B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utvecklingsresa forts.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A2F49580-A290-AE4A-960C-395F871D2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73333" y="4097599"/>
            <a:ext cx="9301582" cy="6688079"/>
            <a:chOff x="9173331" y="4097598"/>
            <a:chExt cx="9301582" cy="6688078"/>
          </a:xfrm>
        </p:grpSpPr>
        <p:sp>
          <p:nvSpPr>
            <p:cNvPr id="674" name="Linje"/>
            <p:cNvSpPr/>
            <p:nvPr/>
          </p:nvSpPr>
          <p:spPr>
            <a:xfrm>
              <a:off x="9173331" y="4750053"/>
              <a:ext cx="8561806" cy="58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94" extrusionOk="0">
                  <a:moveTo>
                    <a:pt x="1862" y="15063"/>
                  </a:moveTo>
                  <a:cubicBezTo>
                    <a:pt x="2392" y="15763"/>
                    <a:pt x="2940" y="16436"/>
                    <a:pt x="3503" y="17081"/>
                  </a:cubicBezTo>
                  <a:cubicBezTo>
                    <a:pt x="4196" y="17874"/>
                    <a:pt x="4911" y="18623"/>
                    <a:pt x="5647" y="19326"/>
                  </a:cubicBezTo>
                  <a:cubicBezTo>
                    <a:pt x="6409" y="20325"/>
                    <a:pt x="7460" y="20708"/>
                    <a:pt x="8454" y="20347"/>
                  </a:cubicBezTo>
                  <a:cubicBezTo>
                    <a:pt x="9303" y="20040"/>
                    <a:pt x="10021" y="19215"/>
                    <a:pt x="10425" y="18083"/>
                  </a:cubicBezTo>
                  <a:cubicBezTo>
                    <a:pt x="10688" y="16932"/>
                    <a:pt x="10638" y="15677"/>
                    <a:pt x="10286" y="14577"/>
                  </a:cubicBezTo>
                  <a:cubicBezTo>
                    <a:pt x="9928" y="13464"/>
                    <a:pt x="9289" y="12597"/>
                    <a:pt x="8502" y="12159"/>
                  </a:cubicBezTo>
                  <a:lnTo>
                    <a:pt x="1452" y="6895"/>
                  </a:lnTo>
                  <a:cubicBezTo>
                    <a:pt x="711" y="6479"/>
                    <a:pt x="173" y="5528"/>
                    <a:pt x="35" y="4387"/>
                  </a:cubicBezTo>
                  <a:cubicBezTo>
                    <a:pt x="-75" y="3486"/>
                    <a:pt x="81" y="2559"/>
                    <a:pt x="464" y="1834"/>
                  </a:cubicBezTo>
                  <a:cubicBezTo>
                    <a:pt x="786" y="1053"/>
                    <a:pt x="1291" y="469"/>
                    <a:pt x="1885" y="191"/>
                  </a:cubicBezTo>
                  <a:cubicBezTo>
                    <a:pt x="2180" y="52"/>
                    <a:pt x="2487" y="-6"/>
                    <a:pt x="2792" y="0"/>
                  </a:cubicBezTo>
                  <a:cubicBezTo>
                    <a:pt x="3125" y="7"/>
                    <a:pt x="3457" y="92"/>
                    <a:pt x="3777" y="254"/>
                  </a:cubicBezTo>
                  <a:cubicBezTo>
                    <a:pt x="5445" y="1016"/>
                    <a:pt x="7112" y="1778"/>
                    <a:pt x="8776" y="2541"/>
                  </a:cubicBezTo>
                  <a:cubicBezTo>
                    <a:pt x="10303" y="3241"/>
                    <a:pt x="11837" y="3945"/>
                    <a:pt x="13284" y="4957"/>
                  </a:cubicBezTo>
                  <a:cubicBezTo>
                    <a:pt x="13806" y="5322"/>
                    <a:pt x="14315" y="5726"/>
                    <a:pt x="14808" y="6167"/>
                  </a:cubicBezTo>
                  <a:cubicBezTo>
                    <a:pt x="15411" y="6681"/>
                    <a:pt x="15956" y="7328"/>
                    <a:pt x="16424" y="8085"/>
                  </a:cubicBezTo>
                  <a:cubicBezTo>
                    <a:pt x="17587" y="9970"/>
                    <a:pt x="18197" y="12377"/>
                    <a:pt x="18905" y="14656"/>
                  </a:cubicBezTo>
                  <a:cubicBezTo>
                    <a:pt x="19650" y="17054"/>
                    <a:pt x="20525" y="19374"/>
                    <a:pt x="21525" y="21594"/>
                  </a:cubicBezTo>
                </a:path>
              </a:pathLst>
            </a:custGeom>
            <a:ln w="762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sz="1800">
                <a:solidFill>
                  <a:srgbClr val="000000"/>
                </a:solidFill>
                <a:latin typeface="Helvetica Neue Light"/>
              </a:endParaRPr>
            </a:p>
          </p:txBody>
        </p:sp>
        <p:sp>
          <p:nvSpPr>
            <p:cNvPr id="675" name="Cirkel"/>
            <p:cNvSpPr/>
            <p:nvPr/>
          </p:nvSpPr>
          <p:spPr>
            <a:xfrm>
              <a:off x="9775842" y="8720057"/>
              <a:ext cx="203807" cy="203807"/>
            </a:xfrm>
            <a:prstGeom prst="ellipse">
              <a:avLst/>
            </a:prstGeom>
            <a:solidFill>
              <a:srgbClr val="EF4023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sz="1800">
                <a:solidFill>
                  <a:srgbClr val="000000"/>
                </a:solidFill>
                <a:latin typeface="Helvetica Neue Light"/>
              </a:endParaRPr>
            </a:p>
          </p:txBody>
        </p:sp>
        <p:sp>
          <p:nvSpPr>
            <p:cNvPr id="676" name="Cirkel"/>
            <p:cNvSpPr/>
            <p:nvPr/>
          </p:nvSpPr>
          <p:spPr>
            <a:xfrm>
              <a:off x="17662692" y="10581869"/>
              <a:ext cx="203807" cy="203807"/>
            </a:xfrm>
            <a:prstGeom prst="ellipse">
              <a:avLst/>
            </a:prstGeom>
            <a:solidFill>
              <a:srgbClr val="EF4023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sz="1800">
                <a:solidFill>
                  <a:srgbClr val="000000"/>
                </a:solidFill>
                <a:latin typeface="Helvetica Neue Light"/>
              </a:endParaRPr>
            </a:p>
          </p:txBody>
        </p:sp>
        <p:grpSp>
          <p:nvGrpSpPr>
            <p:cNvPr id="144" name="Grupp 143">
              <a:extLst>
                <a:ext uri="{FF2B5EF4-FFF2-40B4-BE49-F238E27FC236}">
                  <a16:creationId xmlns:a16="http://schemas.microsoft.com/office/drawing/2014/main" id="{C3897EBF-3AD2-CC45-8BCC-5EDCBC8C025E}"/>
                </a:ext>
              </a:extLst>
            </p:cNvPr>
            <p:cNvGrpSpPr/>
            <p:nvPr/>
          </p:nvGrpSpPr>
          <p:grpSpPr>
            <a:xfrm>
              <a:off x="9990138" y="5544238"/>
              <a:ext cx="505548" cy="480149"/>
              <a:chOff x="9990138" y="5544238"/>
              <a:chExt cx="505548" cy="480149"/>
            </a:xfrm>
          </p:grpSpPr>
          <p:sp>
            <p:nvSpPr>
              <p:cNvPr id="145" name="20">
                <a:extLst>
                  <a:ext uri="{FF2B5EF4-FFF2-40B4-BE49-F238E27FC236}">
                    <a16:creationId xmlns:a16="http://schemas.microsoft.com/office/drawing/2014/main" id="{4EF58817-5876-AB45-9474-52194DD82AAA}"/>
                  </a:ext>
                </a:extLst>
              </p:cNvPr>
              <p:cNvSpPr txBox="1"/>
              <p:nvPr/>
            </p:nvSpPr>
            <p:spPr>
              <a:xfrm>
                <a:off x="9990138" y="5560282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20</a:t>
                </a:r>
              </a:p>
            </p:txBody>
          </p:sp>
          <p:sp>
            <p:nvSpPr>
              <p:cNvPr id="146" name="Cirkel">
                <a:extLst>
                  <a:ext uri="{FF2B5EF4-FFF2-40B4-BE49-F238E27FC236}">
                    <a16:creationId xmlns:a16="http://schemas.microsoft.com/office/drawing/2014/main" id="{1021872F-BD33-5642-8248-53174A2A6869}"/>
                  </a:ext>
                </a:extLst>
              </p:cNvPr>
              <p:cNvSpPr/>
              <p:nvPr/>
            </p:nvSpPr>
            <p:spPr>
              <a:xfrm>
                <a:off x="9990138" y="5544238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47" name="Grupp 146">
              <a:extLst>
                <a:ext uri="{FF2B5EF4-FFF2-40B4-BE49-F238E27FC236}">
                  <a16:creationId xmlns:a16="http://schemas.microsoft.com/office/drawing/2014/main" id="{16CD55D2-F055-0544-8F5F-793DCC24C023}"/>
                </a:ext>
              </a:extLst>
            </p:cNvPr>
            <p:cNvGrpSpPr/>
            <p:nvPr/>
          </p:nvGrpSpPr>
          <p:grpSpPr>
            <a:xfrm>
              <a:off x="10400225" y="8365718"/>
              <a:ext cx="505549" cy="480148"/>
              <a:chOff x="10400225" y="8365718"/>
              <a:chExt cx="505549" cy="480148"/>
            </a:xfrm>
          </p:grpSpPr>
          <p:sp>
            <p:nvSpPr>
              <p:cNvPr id="148" name="15">
                <a:extLst>
                  <a:ext uri="{FF2B5EF4-FFF2-40B4-BE49-F238E27FC236}">
                    <a16:creationId xmlns:a16="http://schemas.microsoft.com/office/drawing/2014/main" id="{D0E3B190-B8A9-BD4D-BA80-59AD6584AA7A}"/>
                  </a:ext>
                </a:extLst>
              </p:cNvPr>
              <p:cNvSpPr txBox="1"/>
              <p:nvPr/>
            </p:nvSpPr>
            <p:spPr>
              <a:xfrm>
                <a:off x="10400225" y="8381762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15</a:t>
                </a:r>
              </a:p>
            </p:txBody>
          </p:sp>
          <p:sp>
            <p:nvSpPr>
              <p:cNvPr id="149" name="Cirkel">
                <a:extLst>
                  <a:ext uri="{FF2B5EF4-FFF2-40B4-BE49-F238E27FC236}">
                    <a16:creationId xmlns:a16="http://schemas.microsoft.com/office/drawing/2014/main" id="{45FDFF52-61F4-474B-A928-C8F2FB94593D}"/>
                  </a:ext>
                </a:extLst>
              </p:cNvPr>
              <p:cNvSpPr/>
              <p:nvPr/>
            </p:nvSpPr>
            <p:spPr>
              <a:xfrm>
                <a:off x="10425625" y="8365718"/>
                <a:ext cx="480149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7799F11E-4F7E-FD4E-BBE0-879A47D9B954}"/>
                </a:ext>
              </a:extLst>
            </p:cNvPr>
            <p:cNvGrpSpPr/>
            <p:nvPr/>
          </p:nvGrpSpPr>
          <p:grpSpPr>
            <a:xfrm>
              <a:off x="11259689" y="4097598"/>
              <a:ext cx="505548" cy="480149"/>
              <a:chOff x="11259689" y="4097598"/>
              <a:chExt cx="505548" cy="480149"/>
            </a:xfrm>
          </p:grpSpPr>
          <p:sp>
            <p:nvSpPr>
              <p:cNvPr id="151" name="21">
                <a:extLst>
                  <a:ext uri="{FF2B5EF4-FFF2-40B4-BE49-F238E27FC236}">
                    <a16:creationId xmlns:a16="http://schemas.microsoft.com/office/drawing/2014/main" id="{1AA48B1D-D4D2-B94F-BB8D-D4080D996240}"/>
                  </a:ext>
                </a:extLst>
              </p:cNvPr>
              <p:cNvSpPr txBox="1"/>
              <p:nvPr/>
            </p:nvSpPr>
            <p:spPr>
              <a:xfrm>
                <a:off x="11259689" y="4100942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21</a:t>
                </a:r>
              </a:p>
            </p:txBody>
          </p:sp>
          <p:sp>
            <p:nvSpPr>
              <p:cNvPr id="152" name="Cirkel">
                <a:extLst>
                  <a:ext uri="{FF2B5EF4-FFF2-40B4-BE49-F238E27FC236}">
                    <a16:creationId xmlns:a16="http://schemas.microsoft.com/office/drawing/2014/main" id="{B9DD18B4-2D0B-E240-BAE3-243A56B1C869}"/>
                  </a:ext>
                </a:extLst>
              </p:cNvPr>
              <p:cNvSpPr/>
              <p:nvPr/>
            </p:nvSpPr>
            <p:spPr>
              <a:xfrm>
                <a:off x="11259689" y="4097598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818966B7-4586-1946-8C84-F41752AC5208}"/>
                </a:ext>
              </a:extLst>
            </p:cNvPr>
            <p:cNvGrpSpPr/>
            <p:nvPr/>
          </p:nvGrpSpPr>
          <p:grpSpPr>
            <a:xfrm>
              <a:off x="12828061" y="4611308"/>
              <a:ext cx="505549" cy="480148"/>
              <a:chOff x="12828061" y="4611308"/>
              <a:chExt cx="505549" cy="480148"/>
            </a:xfrm>
          </p:grpSpPr>
          <p:sp>
            <p:nvSpPr>
              <p:cNvPr id="154" name="22">
                <a:extLst>
                  <a:ext uri="{FF2B5EF4-FFF2-40B4-BE49-F238E27FC236}">
                    <a16:creationId xmlns:a16="http://schemas.microsoft.com/office/drawing/2014/main" id="{11F681D7-3754-E043-93D3-4E7242352C15}"/>
                  </a:ext>
                </a:extLst>
              </p:cNvPr>
              <p:cNvSpPr txBox="1"/>
              <p:nvPr/>
            </p:nvSpPr>
            <p:spPr>
              <a:xfrm>
                <a:off x="12828061" y="4614652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22</a:t>
                </a:r>
              </a:p>
            </p:txBody>
          </p:sp>
          <p:sp>
            <p:nvSpPr>
              <p:cNvPr id="155" name="Cirkel">
                <a:extLst>
                  <a:ext uri="{FF2B5EF4-FFF2-40B4-BE49-F238E27FC236}">
                    <a16:creationId xmlns:a16="http://schemas.microsoft.com/office/drawing/2014/main" id="{645030FF-4C17-8D4E-A0E1-59D24906CCE6}"/>
                  </a:ext>
                </a:extLst>
              </p:cNvPr>
              <p:cNvSpPr/>
              <p:nvPr/>
            </p:nvSpPr>
            <p:spPr>
              <a:xfrm>
                <a:off x="12828061" y="4611308"/>
                <a:ext cx="480149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8F18DAD3-1595-584A-8E90-BF1ADF2253FC}"/>
                </a:ext>
              </a:extLst>
            </p:cNvPr>
            <p:cNvGrpSpPr/>
            <p:nvPr/>
          </p:nvGrpSpPr>
          <p:grpSpPr>
            <a:xfrm>
              <a:off x="17420499" y="8856575"/>
              <a:ext cx="505548" cy="480149"/>
              <a:chOff x="17420499" y="8856575"/>
              <a:chExt cx="505548" cy="480149"/>
            </a:xfrm>
          </p:grpSpPr>
          <p:sp>
            <p:nvSpPr>
              <p:cNvPr id="157" name="27">
                <a:extLst>
                  <a:ext uri="{FF2B5EF4-FFF2-40B4-BE49-F238E27FC236}">
                    <a16:creationId xmlns:a16="http://schemas.microsoft.com/office/drawing/2014/main" id="{895E501C-38FD-5E49-A73E-196777476B32}"/>
                  </a:ext>
                </a:extLst>
              </p:cNvPr>
              <p:cNvSpPr txBox="1"/>
              <p:nvPr/>
            </p:nvSpPr>
            <p:spPr>
              <a:xfrm>
                <a:off x="17420499" y="8872619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27</a:t>
                </a:r>
              </a:p>
            </p:txBody>
          </p:sp>
          <p:sp>
            <p:nvSpPr>
              <p:cNvPr id="158" name="Cirkel">
                <a:extLst>
                  <a:ext uri="{FF2B5EF4-FFF2-40B4-BE49-F238E27FC236}">
                    <a16:creationId xmlns:a16="http://schemas.microsoft.com/office/drawing/2014/main" id="{BEAB0E8E-62E1-0645-B1AC-8C561C05C4B6}"/>
                  </a:ext>
                </a:extLst>
              </p:cNvPr>
              <p:cNvSpPr/>
              <p:nvPr/>
            </p:nvSpPr>
            <p:spPr>
              <a:xfrm>
                <a:off x="17420499" y="8856575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DEA8A8FE-8E8C-8843-990A-3E9A8B13759F}"/>
                </a:ext>
              </a:extLst>
            </p:cNvPr>
            <p:cNvGrpSpPr/>
            <p:nvPr/>
          </p:nvGrpSpPr>
          <p:grpSpPr>
            <a:xfrm>
              <a:off x="16575222" y="6873006"/>
              <a:ext cx="505548" cy="480149"/>
              <a:chOff x="16575222" y="6873006"/>
              <a:chExt cx="505548" cy="480149"/>
            </a:xfrm>
          </p:grpSpPr>
          <p:sp>
            <p:nvSpPr>
              <p:cNvPr id="160" name="25">
                <a:extLst>
                  <a:ext uri="{FF2B5EF4-FFF2-40B4-BE49-F238E27FC236}">
                    <a16:creationId xmlns:a16="http://schemas.microsoft.com/office/drawing/2014/main" id="{B2C688D0-D9CA-E945-A0DE-7479AB10B98C}"/>
                  </a:ext>
                </a:extLst>
              </p:cNvPr>
              <p:cNvSpPr txBox="1"/>
              <p:nvPr/>
            </p:nvSpPr>
            <p:spPr>
              <a:xfrm>
                <a:off x="16575222" y="6876350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25</a:t>
                </a:r>
              </a:p>
            </p:txBody>
          </p:sp>
          <p:sp>
            <p:nvSpPr>
              <p:cNvPr id="161" name="Cirkel">
                <a:extLst>
                  <a:ext uri="{FF2B5EF4-FFF2-40B4-BE49-F238E27FC236}">
                    <a16:creationId xmlns:a16="http://schemas.microsoft.com/office/drawing/2014/main" id="{50629994-37E7-994B-A33B-6F1877FEF74F}"/>
                  </a:ext>
                </a:extLst>
              </p:cNvPr>
              <p:cNvSpPr/>
              <p:nvPr/>
            </p:nvSpPr>
            <p:spPr>
              <a:xfrm>
                <a:off x="16587922" y="6873006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7C745E93-44C9-BC41-9E5C-48CB961B5052}"/>
                </a:ext>
              </a:extLst>
            </p:cNvPr>
            <p:cNvGrpSpPr/>
            <p:nvPr/>
          </p:nvGrpSpPr>
          <p:grpSpPr>
            <a:xfrm>
              <a:off x="16970962" y="7959318"/>
              <a:ext cx="505548" cy="480148"/>
              <a:chOff x="16970962" y="7959318"/>
              <a:chExt cx="505548" cy="480148"/>
            </a:xfrm>
          </p:grpSpPr>
          <p:sp>
            <p:nvSpPr>
              <p:cNvPr id="163" name="26">
                <a:extLst>
                  <a:ext uri="{FF2B5EF4-FFF2-40B4-BE49-F238E27FC236}">
                    <a16:creationId xmlns:a16="http://schemas.microsoft.com/office/drawing/2014/main" id="{2F2C8993-4541-4C4C-9735-EA5034C8E4EE}"/>
                  </a:ext>
                </a:extLst>
              </p:cNvPr>
              <p:cNvSpPr txBox="1"/>
              <p:nvPr/>
            </p:nvSpPr>
            <p:spPr>
              <a:xfrm>
                <a:off x="16970962" y="7962662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26</a:t>
                </a:r>
              </a:p>
            </p:txBody>
          </p:sp>
          <p:sp>
            <p:nvSpPr>
              <p:cNvPr id="164" name="Cirkel">
                <a:extLst>
                  <a:ext uri="{FF2B5EF4-FFF2-40B4-BE49-F238E27FC236}">
                    <a16:creationId xmlns:a16="http://schemas.microsoft.com/office/drawing/2014/main" id="{CE7993AA-3DDA-A04C-925F-47D07FD9D4B3}"/>
                  </a:ext>
                </a:extLst>
              </p:cNvPr>
              <p:cNvSpPr/>
              <p:nvPr/>
            </p:nvSpPr>
            <p:spPr>
              <a:xfrm>
                <a:off x="16983662" y="7959318"/>
                <a:ext cx="480148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BDDF14C1-29A9-614F-AE5D-710C91B97BD6}"/>
                </a:ext>
              </a:extLst>
            </p:cNvPr>
            <p:cNvGrpSpPr/>
            <p:nvPr/>
          </p:nvGrpSpPr>
          <p:grpSpPr>
            <a:xfrm>
              <a:off x="11542776" y="9139137"/>
              <a:ext cx="505549" cy="480148"/>
              <a:chOff x="11542776" y="9139137"/>
              <a:chExt cx="505549" cy="480148"/>
            </a:xfrm>
          </p:grpSpPr>
          <p:sp>
            <p:nvSpPr>
              <p:cNvPr id="166" name="16">
                <a:extLst>
                  <a:ext uri="{FF2B5EF4-FFF2-40B4-BE49-F238E27FC236}">
                    <a16:creationId xmlns:a16="http://schemas.microsoft.com/office/drawing/2014/main" id="{D3F186B3-F6D3-4843-9DAD-065679B2F409}"/>
                  </a:ext>
                </a:extLst>
              </p:cNvPr>
              <p:cNvSpPr txBox="1"/>
              <p:nvPr/>
            </p:nvSpPr>
            <p:spPr>
              <a:xfrm>
                <a:off x="11542776" y="9155181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16</a:t>
                </a:r>
              </a:p>
            </p:txBody>
          </p:sp>
          <p:sp>
            <p:nvSpPr>
              <p:cNvPr id="167" name="Cirkel">
                <a:extLst>
                  <a:ext uri="{FF2B5EF4-FFF2-40B4-BE49-F238E27FC236}">
                    <a16:creationId xmlns:a16="http://schemas.microsoft.com/office/drawing/2014/main" id="{29A786A6-FAFA-2144-A8D7-47EA955F1201}"/>
                  </a:ext>
                </a:extLst>
              </p:cNvPr>
              <p:cNvSpPr/>
              <p:nvPr/>
            </p:nvSpPr>
            <p:spPr>
              <a:xfrm>
                <a:off x="11568176" y="9139137"/>
                <a:ext cx="480149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1DA342DC-83E6-404D-A759-9D930E47A3A6}"/>
                </a:ext>
              </a:extLst>
            </p:cNvPr>
            <p:cNvGrpSpPr/>
            <p:nvPr/>
          </p:nvGrpSpPr>
          <p:grpSpPr>
            <a:xfrm>
              <a:off x="13916362" y="8856575"/>
              <a:ext cx="505549" cy="480149"/>
              <a:chOff x="13916362" y="8856575"/>
              <a:chExt cx="505549" cy="480149"/>
            </a:xfrm>
          </p:grpSpPr>
          <p:sp>
            <p:nvSpPr>
              <p:cNvPr id="169" name="17">
                <a:extLst>
                  <a:ext uri="{FF2B5EF4-FFF2-40B4-BE49-F238E27FC236}">
                    <a16:creationId xmlns:a16="http://schemas.microsoft.com/office/drawing/2014/main" id="{4516D777-2F2F-2C42-B4C3-B1D7E03C34B2}"/>
                  </a:ext>
                </a:extLst>
              </p:cNvPr>
              <p:cNvSpPr txBox="1"/>
              <p:nvPr/>
            </p:nvSpPr>
            <p:spPr>
              <a:xfrm>
                <a:off x="13916362" y="8872619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17</a:t>
                </a:r>
              </a:p>
            </p:txBody>
          </p:sp>
          <p:sp>
            <p:nvSpPr>
              <p:cNvPr id="170" name="Cirkel">
                <a:extLst>
                  <a:ext uri="{FF2B5EF4-FFF2-40B4-BE49-F238E27FC236}">
                    <a16:creationId xmlns:a16="http://schemas.microsoft.com/office/drawing/2014/main" id="{66291D05-AE8C-484C-9F50-11E16DD33178}"/>
                  </a:ext>
                </a:extLst>
              </p:cNvPr>
              <p:cNvSpPr/>
              <p:nvPr/>
            </p:nvSpPr>
            <p:spPr>
              <a:xfrm>
                <a:off x="13929062" y="8856575"/>
                <a:ext cx="480149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01497AF2-415F-3F4E-A00B-013C1AC84296}"/>
                </a:ext>
              </a:extLst>
            </p:cNvPr>
            <p:cNvGrpSpPr/>
            <p:nvPr/>
          </p:nvGrpSpPr>
          <p:grpSpPr>
            <a:xfrm>
              <a:off x="13017036" y="7445775"/>
              <a:ext cx="505548" cy="480149"/>
              <a:chOff x="13017036" y="7445775"/>
              <a:chExt cx="505548" cy="480149"/>
            </a:xfrm>
          </p:grpSpPr>
          <p:sp>
            <p:nvSpPr>
              <p:cNvPr id="172" name="18">
                <a:extLst>
                  <a:ext uri="{FF2B5EF4-FFF2-40B4-BE49-F238E27FC236}">
                    <a16:creationId xmlns:a16="http://schemas.microsoft.com/office/drawing/2014/main" id="{EE25D2E0-6D54-9E4C-8B19-AB228AF20D18}"/>
                  </a:ext>
                </a:extLst>
              </p:cNvPr>
              <p:cNvSpPr txBox="1"/>
              <p:nvPr/>
            </p:nvSpPr>
            <p:spPr>
              <a:xfrm>
                <a:off x="13017036" y="7461819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18</a:t>
                </a:r>
              </a:p>
            </p:txBody>
          </p:sp>
          <p:sp>
            <p:nvSpPr>
              <p:cNvPr id="173" name="Cirkel">
                <a:extLst>
                  <a:ext uri="{FF2B5EF4-FFF2-40B4-BE49-F238E27FC236}">
                    <a16:creationId xmlns:a16="http://schemas.microsoft.com/office/drawing/2014/main" id="{6678EA32-A481-3F43-94A9-60EE23162068}"/>
                  </a:ext>
                </a:extLst>
              </p:cNvPr>
              <p:cNvSpPr/>
              <p:nvPr/>
            </p:nvSpPr>
            <p:spPr>
              <a:xfrm>
                <a:off x="13042436" y="7445775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74" name="Grupp 173">
              <a:extLst>
                <a:ext uri="{FF2B5EF4-FFF2-40B4-BE49-F238E27FC236}">
                  <a16:creationId xmlns:a16="http://schemas.microsoft.com/office/drawing/2014/main" id="{2E161146-EA71-CF49-BDEF-787EF8A2EAB5}"/>
                </a:ext>
              </a:extLst>
            </p:cNvPr>
            <p:cNvGrpSpPr/>
            <p:nvPr/>
          </p:nvGrpSpPr>
          <p:grpSpPr>
            <a:xfrm>
              <a:off x="11227939" y="6531354"/>
              <a:ext cx="505548" cy="480149"/>
              <a:chOff x="11227939" y="6531354"/>
              <a:chExt cx="505548" cy="480149"/>
            </a:xfrm>
          </p:grpSpPr>
          <p:sp>
            <p:nvSpPr>
              <p:cNvPr id="175" name="19">
                <a:extLst>
                  <a:ext uri="{FF2B5EF4-FFF2-40B4-BE49-F238E27FC236}">
                    <a16:creationId xmlns:a16="http://schemas.microsoft.com/office/drawing/2014/main" id="{6A24EAF8-FF64-F346-AA5C-1EDBA55C77D6}"/>
                  </a:ext>
                </a:extLst>
              </p:cNvPr>
              <p:cNvSpPr txBox="1"/>
              <p:nvPr/>
            </p:nvSpPr>
            <p:spPr>
              <a:xfrm>
                <a:off x="11227939" y="6547398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19</a:t>
                </a:r>
              </a:p>
            </p:txBody>
          </p:sp>
          <p:sp>
            <p:nvSpPr>
              <p:cNvPr id="176" name="Cirkel">
                <a:extLst>
                  <a:ext uri="{FF2B5EF4-FFF2-40B4-BE49-F238E27FC236}">
                    <a16:creationId xmlns:a16="http://schemas.microsoft.com/office/drawing/2014/main" id="{8136CBAA-0EFC-C641-8AFD-2712AEA9D115}"/>
                  </a:ext>
                </a:extLst>
              </p:cNvPr>
              <p:cNvSpPr/>
              <p:nvPr/>
            </p:nvSpPr>
            <p:spPr>
              <a:xfrm>
                <a:off x="11253339" y="6531354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77" name="Grupp 176">
              <a:extLst>
                <a:ext uri="{FF2B5EF4-FFF2-40B4-BE49-F238E27FC236}">
                  <a16:creationId xmlns:a16="http://schemas.microsoft.com/office/drawing/2014/main" id="{973EB5DB-E7C9-0245-ABEC-C24A7FDF7A73}"/>
                </a:ext>
              </a:extLst>
            </p:cNvPr>
            <p:cNvGrpSpPr/>
            <p:nvPr/>
          </p:nvGrpSpPr>
          <p:grpSpPr>
            <a:xfrm>
              <a:off x="14150345" y="5107440"/>
              <a:ext cx="505549" cy="480149"/>
              <a:chOff x="14150345" y="5107440"/>
              <a:chExt cx="505549" cy="480149"/>
            </a:xfrm>
          </p:grpSpPr>
          <p:sp>
            <p:nvSpPr>
              <p:cNvPr id="178" name="23">
                <a:extLst>
                  <a:ext uri="{FF2B5EF4-FFF2-40B4-BE49-F238E27FC236}">
                    <a16:creationId xmlns:a16="http://schemas.microsoft.com/office/drawing/2014/main" id="{C3A64C66-C243-FF43-8D15-D837A041ABCD}"/>
                  </a:ext>
                </a:extLst>
              </p:cNvPr>
              <p:cNvSpPr txBox="1"/>
              <p:nvPr/>
            </p:nvSpPr>
            <p:spPr>
              <a:xfrm>
                <a:off x="14150345" y="5110784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23</a:t>
                </a:r>
              </a:p>
            </p:txBody>
          </p:sp>
          <p:sp>
            <p:nvSpPr>
              <p:cNvPr id="179" name="Cirkel">
                <a:extLst>
                  <a:ext uri="{FF2B5EF4-FFF2-40B4-BE49-F238E27FC236}">
                    <a16:creationId xmlns:a16="http://schemas.microsoft.com/office/drawing/2014/main" id="{5C18D36B-5740-9D4B-A42A-A2B541AC9B65}"/>
                  </a:ext>
                </a:extLst>
              </p:cNvPr>
              <p:cNvSpPr/>
              <p:nvPr/>
            </p:nvSpPr>
            <p:spPr>
              <a:xfrm>
                <a:off x="14150345" y="5107440"/>
                <a:ext cx="480149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80" name="Grupp 179">
              <a:extLst>
                <a:ext uri="{FF2B5EF4-FFF2-40B4-BE49-F238E27FC236}">
                  <a16:creationId xmlns:a16="http://schemas.microsoft.com/office/drawing/2014/main" id="{AA084DF4-29D5-4A4E-987A-668CA642A9EA}"/>
                </a:ext>
              </a:extLst>
            </p:cNvPr>
            <p:cNvGrpSpPr/>
            <p:nvPr/>
          </p:nvGrpSpPr>
          <p:grpSpPr>
            <a:xfrm>
              <a:off x="15562363" y="5679592"/>
              <a:ext cx="505548" cy="480149"/>
              <a:chOff x="15562363" y="5679592"/>
              <a:chExt cx="505548" cy="480149"/>
            </a:xfrm>
          </p:grpSpPr>
          <p:sp>
            <p:nvSpPr>
              <p:cNvPr id="181" name="24">
                <a:extLst>
                  <a:ext uri="{FF2B5EF4-FFF2-40B4-BE49-F238E27FC236}">
                    <a16:creationId xmlns:a16="http://schemas.microsoft.com/office/drawing/2014/main" id="{31889050-52F4-9B44-99E2-142265C9F023}"/>
                  </a:ext>
                </a:extLst>
              </p:cNvPr>
              <p:cNvSpPr txBox="1"/>
              <p:nvPr/>
            </p:nvSpPr>
            <p:spPr>
              <a:xfrm>
                <a:off x="15562363" y="5695636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24</a:t>
                </a:r>
              </a:p>
            </p:txBody>
          </p:sp>
          <p:sp>
            <p:nvSpPr>
              <p:cNvPr id="182" name="Cirkel">
                <a:extLst>
                  <a:ext uri="{FF2B5EF4-FFF2-40B4-BE49-F238E27FC236}">
                    <a16:creationId xmlns:a16="http://schemas.microsoft.com/office/drawing/2014/main" id="{352DA00F-7146-EF4A-84C3-627DB84F5CAC}"/>
                  </a:ext>
                </a:extLst>
              </p:cNvPr>
              <p:cNvSpPr/>
              <p:nvPr/>
            </p:nvSpPr>
            <p:spPr>
              <a:xfrm>
                <a:off x="15562363" y="5679592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183" name="Grupp 182">
              <a:extLst>
                <a:ext uri="{FF2B5EF4-FFF2-40B4-BE49-F238E27FC236}">
                  <a16:creationId xmlns:a16="http://schemas.microsoft.com/office/drawing/2014/main" id="{5234041C-C22D-8B42-B3F7-4F7C5F5FD859}"/>
                </a:ext>
              </a:extLst>
            </p:cNvPr>
            <p:cNvGrpSpPr/>
            <p:nvPr/>
          </p:nvGrpSpPr>
          <p:grpSpPr>
            <a:xfrm>
              <a:off x="17969365" y="9861607"/>
              <a:ext cx="505548" cy="480148"/>
              <a:chOff x="17969365" y="9861607"/>
              <a:chExt cx="505548" cy="480148"/>
            </a:xfrm>
          </p:grpSpPr>
          <p:sp>
            <p:nvSpPr>
              <p:cNvPr id="184" name="28">
                <a:extLst>
                  <a:ext uri="{FF2B5EF4-FFF2-40B4-BE49-F238E27FC236}">
                    <a16:creationId xmlns:a16="http://schemas.microsoft.com/office/drawing/2014/main" id="{CFE9360A-18E0-C048-B2B9-D8CA172637FF}"/>
                  </a:ext>
                </a:extLst>
              </p:cNvPr>
              <p:cNvSpPr txBox="1"/>
              <p:nvPr/>
            </p:nvSpPr>
            <p:spPr>
              <a:xfrm>
                <a:off x="17969365" y="9864951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28</a:t>
                </a:r>
              </a:p>
            </p:txBody>
          </p:sp>
          <p:sp>
            <p:nvSpPr>
              <p:cNvPr id="185" name="Cirkel">
                <a:extLst>
                  <a:ext uri="{FF2B5EF4-FFF2-40B4-BE49-F238E27FC236}">
                    <a16:creationId xmlns:a16="http://schemas.microsoft.com/office/drawing/2014/main" id="{2A34AC38-F2B5-4844-9C09-289BCBCA020A}"/>
                  </a:ext>
                </a:extLst>
              </p:cNvPr>
              <p:cNvSpPr/>
              <p:nvPr/>
            </p:nvSpPr>
            <p:spPr>
              <a:xfrm>
                <a:off x="17969365" y="9861607"/>
                <a:ext cx="480148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</p:grpSp>
      <p:grpSp>
        <p:nvGrpSpPr>
          <p:cNvPr id="2" name="Grupp 1">
            <a:extLst>
              <a:ext uri="{FF2B5EF4-FFF2-40B4-BE49-F238E27FC236}">
                <a16:creationId xmlns:a16="http://schemas.microsoft.com/office/drawing/2014/main" id="{382ECF1B-697F-6240-B3A6-9DE7C7B12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15228" y="701643"/>
            <a:ext cx="9883448" cy="8024387"/>
            <a:chOff x="-115227" y="701641"/>
            <a:chExt cx="9883447" cy="8024385"/>
          </a:xfrm>
        </p:grpSpPr>
        <p:sp>
          <p:nvSpPr>
            <p:cNvPr id="729" name="Linje"/>
            <p:cNvSpPr/>
            <p:nvPr/>
          </p:nvSpPr>
          <p:spPr>
            <a:xfrm>
              <a:off x="-115227" y="1080854"/>
              <a:ext cx="9720769" cy="753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476" y="407"/>
                    <a:pt x="2944" y="835"/>
                    <a:pt x="4403" y="1282"/>
                  </a:cubicBezTo>
                  <a:cubicBezTo>
                    <a:pt x="5891" y="1738"/>
                    <a:pt x="7402" y="2229"/>
                    <a:pt x="8687" y="3329"/>
                  </a:cubicBezTo>
                  <a:cubicBezTo>
                    <a:pt x="10386" y="4784"/>
                    <a:pt x="11455" y="7066"/>
                    <a:pt x="12641" y="9131"/>
                  </a:cubicBezTo>
                  <a:cubicBezTo>
                    <a:pt x="13231" y="10157"/>
                    <a:pt x="13860" y="11148"/>
                    <a:pt x="14462" y="12169"/>
                  </a:cubicBezTo>
                  <a:cubicBezTo>
                    <a:pt x="15216" y="13449"/>
                    <a:pt x="15927" y="14772"/>
                    <a:pt x="16722" y="16010"/>
                  </a:cubicBezTo>
                  <a:cubicBezTo>
                    <a:pt x="18119" y="18181"/>
                    <a:pt x="19764" y="20066"/>
                    <a:pt x="21600" y="21600"/>
                  </a:cubicBezTo>
                </a:path>
              </a:pathLst>
            </a:custGeom>
            <a:ln w="762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sz="1800" dirty="0">
                <a:solidFill>
                  <a:srgbClr val="000000"/>
                </a:solidFill>
                <a:latin typeface="Helvetica Neue Light"/>
              </a:endParaRPr>
            </a:p>
          </p:txBody>
        </p:sp>
        <p:sp>
          <p:nvSpPr>
            <p:cNvPr id="730" name="Cirkel"/>
            <p:cNvSpPr/>
            <p:nvPr/>
          </p:nvSpPr>
          <p:spPr>
            <a:xfrm>
              <a:off x="9538089" y="8522219"/>
              <a:ext cx="203807" cy="203807"/>
            </a:xfrm>
            <a:prstGeom prst="ellipse">
              <a:avLst/>
            </a:prstGeom>
            <a:solidFill>
              <a:srgbClr val="F6AB1B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sz="1800">
                <a:solidFill>
                  <a:srgbClr val="000000"/>
                </a:solidFill>
                <a:latin typeface="Helvetica Neue Light"/>
              </a:endParaRPr>
            </a:p>
          </p:txBody>
        </p:sp>
        <p:grpSp>
          <p:nvGrpSpPr>
            <p:cNvPr id="228" name="Grupp 227">
              <a:extLst>
                <a:ext uri="{FF2B5EF4-FFF2-40B4-BE49-F238E27FC236}">
                  <a16:creationId xmlns:a16="http://schemas.microsoft.com/office/drawing/2014/main" id="{6421C774-2C09-C547-B08F-2E1FD013C76C}"/>
                </a:ext>
              </a:extLst>
            </p:cNvPr>
            <p:cNvGrpSpPr/>
            <p:nvPr/>
          </p:nvGrpSpPr>
          <p:grpSpPr>
            <a:xfrm>
              <a:off x="1681604" y="701641"/>
              <a:ext cx="618291" cy="480148"/>
              <a:chOff x="1681604" y="701641"/>
              <a:chExt cx="618291" cy="480148"/>
            </a:xfrm>
          </p:grpSpPr>
          <p:sp>
            <p:nvSpPr>
              <p:cNvPr id="229" name="1">
                <a:extLst>
                  <a:ext uri="{FF2B5EF4-FFF2-40B4-BE49-F238E27FC236}">
                    <a16:creationId xmlns:a16="http://schemas.microsoft.com/office/drawing/2014/main" id="{50B54C7A-C31E-2744-9E77-9A317928F4CD}"/>
                  </a:ext>
                </a:extLst>
              </p:cNvPr>
              <p:cNvSpPr txBox="1"/>
              <p:nvPr/>
            </p:nvSpPr>
            <p:spPr>
              <a:xfrm>
                <a:off x="1794348" y="712885"/>
                <a:ext cx="505547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</a:t>
                </a:r>
              </a:p>
            </p:txBody>
          </p:sp>
          <p:sp>
            <p:nvSpPr>
              <p:cNvPr id="230" name="Cirkel">
                <a:extLst>
                  <a:ext uri="{FF2B5EF4-FFF2-40B4-BE49-F238E27FC236}">
                    <a16:creationId xmlns:a16="http://schemas.microsoft.com/office/drawing/2014/main" id="{92C7D6D8-556E-7246-A1A1-33D1F9BC09DC}"/>
                  </a:ext>
                </a:extLst>
              </p:cNvPr>
              <p:cNvSpPr/>
              <p:nvPr/>
            </p:nvSpPr>
            <p:spPr>
              <a:xfrm>
                <a:off x="1681604" y="701641"/>
                <a:ext cx="480149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31" name="Grupp 230">
              <a:extLst>
                <a:ext uri="{FF2B5EF4-FFF2-40B4-BE49-F238E27FC236}">
                  <a16:creationId xmlns:a16="http://schemas.microsoft.com/office/drawing/2014/main" id="{43C75055-D9B9-F141-8A64-74AF08A6FB7D}"/>
                </a:ext>
              </a:extLst>
            </p:cNvPr>
            <p:cNvGrpSpPr/>
            <p:nvPr/>
          </p:nvGrpSpPr>
          <p:grpSpPr>
            <a:xfrm>
              <a:off x="4154625" y="1484153"/>
              <a:ext cx="607489" cy="480148"/>
              <a:chOff x="4154625" y="1484153"/>
              <a:chExt cx="607489" cy="480148"/>
            </a:xfrm>
          </p:grpSpPr>
          <p:sp>
            <p:nvSpPr>
              <p:cNvPr id="232" name="4">
                <a:extLst>
                  <a:ext uri="{FF2B5EF4-FFF2-40B4-BE49-F238E27FC236}">
                    <a16:creationId xmlns:a16="http://schemas.microsoft.com/office/drawing/2014/main" id="{5E996A1D-0A80-8040-B300-35D31FB98056}"/>
                  </a:ext>
                </a:extLst>
              </p:cNvPr>
              <p:cNvSpPr txBox="1"/>
              <p:nvPr/>
            </p:nvSpPr>
            <p:spPr>
              <a:xfrm>
                <a:off x="4256567" y="1495397"/>
                <a:ext cx="505547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4</a:t>
                </a:r>
              </a:p>
            </p:txBody>
          </p:sp>
          <p:sp>
            <p:nvSpPr>
              <p:cNvPr id="233" name="Cirkel">
                <a:extLst>
                  <a:ext uri="{FF2B5EF4-FFF2-40B4-BE49-F238E27FC236}">
                    <a16:creationId xmlns:a16="http://schemas.microsoft.com/office/drawing/2014/main" id="{75A714EB-ADEF-D94D-A355-FAAB9659A1FE}"/>
                  </a:ext>
                </a:extLst>
              </p:cNvPr>
              <p:cNvSpPr/>
              <p:nvPr/>
            </p:nvSpPr>
            <p:spPr>
              <a:xfrm>
                <a:off x="4154625" y="1484153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34" name="Grupp 233">
              <a:extLst>
                <a:ext uri="{FF2B5EF4-FFF2-40B4-BE49-F238E27FC236}">
                  <a16:creationId xmlns:a16="http://schemas.microsoft.com/office/drawing/2014/main" id="{41EFC2F0-1770-C642-B157-065778A82096}"/>
                </a:ext>
              </a:extLst>
            </p:cNvPr>
            <p:cNvGrpSpPr/>
            <p:nvPr/>
          </p:nvGrpSpPr>
          <p:grpSpPr>
            <a:xfrm>
              <a:off x="8625918" y="6989981"/>
              <a:ext cx="505548" cy="480149"/>
              <a:chOff x="8625918" y="6989981"/>
              <a:chExt cx="505548" cy="480149"/>
            </a:xfrm>
          </p:grpSpPr>
          <p:sp>
            <p:nvSpPr>
              <p:cNvPr id="235" name="13">
                <a:extLst>
                  <a:ext uri="{FF2B5EF4-FFF2-40B4-BE49-F238E27FC236}">
                    <a16:creationId xmlns:a16="http://schemas.microsoft.com/office/drawing/2014/main" id="{43A31056-0974-7A4A-9422-3A8457F4EE19}"/>
                  </a:ext>
                </a:extLst>
              </p:cNvPr>
              <p:cNvSpPr txBox="1"/>
              <p:nvPr/>
            </p:nvSpPr>
            <p:spPr>
              <a:xfrm>
                <a:off x="8625918" y="7008893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13</a:t>
                </a:r>
              </a:p>
            </p:txBody>
          </p:sp>
          <p:sp>
            <p:nvSpPr>
              <p:cNvPr id="236" name="Cirkel">
                <a:extLst>
                  <a:ext uri="{FF2B5EF4-FFF2-40B4-BE49-F238E27FC236}">
                    <a16:creationId xmlns:a16="http://schemas.microsoft.com/office/drawing/2014/main" id="{67E6FD11-41AE-F14A-B49B-3F6EA87AA7BE}"/>
                  </a:ext>
                </a:extLst>
              </p:cNvPr>
              <p:cNvSpPr/>
              <p:nvPr/>
            </p:nvSpPr>
            <p:spPr>
              <a:xfrm>
                <a:off x="8638618" y="6989981"/>
                <a:ext cx="480148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37" name="Grupp 236">
              <a:extLst>
                <a:ext uri="{FF2B5EF4-FFF2-40B4-BE49-F238E27FC236}">
                  <a16:creationId xmlns:a16="http://schemas.microsoft.com/office/drawing/2014/main" id="{3C70F131-A24F-2348-880D-25C4CF555ADE}"/>
                </a:ext>
              </a:extLst>
            </p:cNvPr>
            <p:cNvGrpSpPr/>
            <p:nvPr/>
          </p:nvGrpSpPr>
          <p:grpSpPr>
            <a:xfrm>
              <a:off x="6553847" y="4614889"/>
              <a:ext cx="505548" cy="480148"/>
              <a:chOff x="6553847" y="4614889"/>
              <a:chExt cx="505548" cy="480148"/>
            </a:xfrm>
          </p:grpSpPr>
          <p:sp>
            <p:nvSpPr>
              <p:cNvPr id="238" name="9">
                <a:extLst>
                  <a:ext uri="{FF2B5EF4-FFF2-40B4-BE49-F238E27FC236}">
                    <a16:creationId xmlns:a16="http://schemas.microsoft.com/office/drawing/2014/main" id="{5D938948-0ACD-D248-ABD1-C2358168DDD4}"/>
                  </a:ext>
                </a:extLst>
              </p:cNvPr>
              <p:cNvSpPr txBox="1"/>
              <p:nvPr/>
            </p:nvSpPr>
            <p:spPr>
              <a:xfrm>
                <a:off x="6553847" y="4633801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9</a:t>
                </a:r>
              </a:p>
            </p:txBody>
          </p:sp>
          <p:sp>
            <p:nvSpPr>
              <p:cNvPr id="239" name="Cirkel">
                <a:extLst>
                  <a:ext uri="{FF2B5EF4-FFF2-40B4-BE49-F238E27FC236}">
                    <a16:creationId xmlns:a16="http://schemas.microsoft.com/office/drawing/2014/main" id="{BEA07F0B-1489-B042-B254-5C946E5D6B1D}"/>
                  </a:ext>
                </a:extLst>
              </p:cNvPr>
              <p:cNvSpPr/>
              <p:nvPr/>
            </p:nvSpPr>
            <p:spPr>
              <a:xfrm>
                <a:off x="6556715" y="4614889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40" name="Grupp 239">
              <a:extLst>
                <a:ext uri="{FF2B5EF4-FFF2-40B4-BE49-F238E27FC236}">
                  <a16:creationId xmlns:a16="http://schemas.microsoft.com/office/drawing/2014/main" id="{C69FA9C7-D796-9A42-A55A-2FADB77AD227}"/>
                </a:ext>
              </a:extLst>
            </p:cNvPr>
            <p:cNvGrpSpPr/>
            <p:nvPr/>
          </p:nvGrpSpPr>
          <p:grpSpPr>
            <a:xfrm>
              <a:off x="6134454" y="3998878"/>
              <a:ext cx="489981" cy="480149"/>
              <a:chOff x="6107158" y="3985230"/>
              <a:chExt cx="489981" cy="480149"/>
            </a:xfrm>
          </p:grpSpPr>
          <p:sp>
            <p:nvSpPr>
              <p:cNvPr id="241" name="8">
                <a:extLst>
                  <a:ext uri="{FF2B5EF4-FFF2-40B4-BE49-F238E27FC236}">
                    <a16:creationId xmlns:a16="http://schemas.microsoft.com/office/drawing/2014/main" id="{0FCD0095-4C0A-0545-9B84-493421FBB5BE}"/>
                  </a:ext>
                </a:extLst>
              </p:cNvPr>
              <p:cNvSpPr txBox="1"/>
              <p:nvPr/>
            </p:nvSpPr>
            <p:spPr>
              <a:xfrm>
                <a:off x="6116990" y="4002060"/>
                <a:ext cx="4801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8</a:t>
                </a:r>
              </a:p>
            </p:txBody>
          </p:sp>
          <p:sp>
            <p:nvSpPr>
              <p:cNvPr id="242" name="Cirkel">
                <a:extLst>
                  <a:ext uri="{FF2B5EF4-FFF2-40B4-BE49-F238E27FC236}">
                    <a16:creationId xmlns:a16="http://schemas.microsoft.com/office/drawing/2014/main" id="{B185AB77-62C4-414B-8779-39C4149439E5}"/>
                  </a:ext>
                </a:extLst>
              </p:cNvPr>
              <p:cNvSpPr/>
              <p:nvPr/>
            </p:nvSpPr>
            <p:spPr>
              <a:xfrm>
                <a:off x="6107158" y="3985230"/>
                <a:ext cx="480149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43" name="Grupp 242">
              <a:extLst>
                <a:ext uri="{FF2B5EF4-FFF2-40B4-BE49-F238E27FC236}">
                  <a16:creationId xmlns:a16="http://schemas.microsoft.com/office/drawing/2014/main" id="{DDA2597B-1C38-5144-8E43-D98EDCE4105D}"/>
                </a:ext>
              </a:extLst>
            </p:cNvPr>
            <p:cNvGrpSpPr/>
            <p:nvPr/>
          </p:nvGrpSpPr>
          <p:grpSpPr>
            <a:xfrm>
              <a:off x="9262671" y="7556424"/>
              <a:ext cx="505549" cy="480149"/>
              <a:chOff x="9262671" y="7556424"/>
              <a:chExt cx="505549" cy="480149"/>
            </a:xfrm>
          </p:grpSpPr>
          <p:sp>
            <p:nvSpPr>
              <p:cNvPr id="244" name="14">
                <a:extLst>
                  <a:ext uri="{FF2B5EF4-FFF2-40B4-BE49-F238E27FC236}">
                    <a16:creationId xmlns:a16="http://schemas.microsoft.com/office/drawing/2014/main" id="{4B8F8978-CAE3-2549-A449-0C2CA5D72E9F}"/>
                  </a:ext>
                </a:extLst>
              </p:cNvPr>
              <p:cNvSpPr txBox="1"/>
              <p:nvPr/>
            </p:nvSpPr>
            <p:spPr>
              <a:xfrm>
                <a:off x="9262671" y="7565504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14</a:t>
                </a:r>
              </a:p>
            </p:txBody>
          </p:sp>
          <p:sp>
            <p:nvSpPr>
              <p:cNvPr id="245" name="Cirkel">
                <a:extLst>
                  <a:ext uri="{FF2B5EF4-FFF2-40B4-BE49-F238E27FC236}">
                    <a16:creationId xmlns:a16="http://schemas.microsoft.com/office/drawing/2014/main" id="{CAB158EE-3916-C542-9003-A5328A4A32EC}"/>
                  </a:ext>
                </a:extLst>
              </p:cNvPr>
              <p:cNvSpPr/>
              <p:nvPr/>
            </p:nvSpPr>
            <p:spPr>
              <a:xfrm>
                <a:off x="9275371" y="7556424"/>
                <a:ext cx="480149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46" name="Grupp 245">
              <a:extLst>
                <a:ext uri="{FF2B5EF4-FFF2-40B4-BE49-F238E27FC236}">
                  <a16:creationId xmlns:a16="http://schemas.microsoft.com/office/drawing/2014/main" id="{07F9CADF-E822-BE4D-915D-C33F6AA32377}"/>
                </a:ext>
              </a:extLst>
            </p:cNvPr>
            <p:cNvGrpSpPr/>
            <p:nvPr/>
          </p:nvGrpSpPr>
          <p:grpSpPr>
            <a:xfrm>
              <a:off x="2513676" y="877709"/>
              <a:ext cx="626857" cy="480148"/>
              <a:chOff x="2513676" y="877709"/>
              <a:chExt cx="626857" cy="480148"/>
            </a:xfrm>
          </p:grpSpPr>
          <p:sp>
            <p:nvSpPr>
              <p:cNvPr id="247" name="2">
                <a:extLst>
                  <a:ext uri="{FF2B5EF4-FFF2-40B4-BE49-F238E27FC236}">
                    <a16:creationId xmlns:a16="http://schemas.microsoft.com/office/drawing/2014/main" id="{61083777-FE4E-3445-8AE5-F79F027FC632}"/>
                  </a:ext>
                </a:extLst>
              </p:cNvPr>
              <p:cNvSpPr txBox="1"/>
              <p:nvPr/>
            </p:nvSpPr>
            <p:spPr>
              <a:xfrm>
                <a:off x="2634984" y="888953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2</a:t>
                </a:r>
              </a:p>
            </p:txBody>
          </p:sp>
          <p:sp>
            <p:nvSpPr>
              <p:cNvPr id="248" name="Cirkel">
                <a:extLst>
                  <a:ext uri="{FF2B5EF4-FFF2-40B4-BE49-F238E27FC236}">
                    <a16:creationId xmlns:a16="http://schemas.microsoft.com/office/drawing/2014/main" id="{CB8558FD-FA29-5448-A8F1-7D46103BF762}"/>
                  </a:ext>
                </a:extLst>
              </p:cNvPr>
              <p:cNvSpPr/>
              <p:nvPr/>
            </p:nvSpPr>
            <p:spPr>
              <a:xfrm>
                <a:off x="2513676" y="877709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49" name="Grupp 248">
              <a:extLst>
                <a:ext uri="{FF2B5EF4-FFF2-40B4-BE49-F238E27FC236}">
                  <a16:creationId xmlns:a16="http://schemas.microsoft.com/office/drawing/2014/main" id="{210BF8E2-6A0E-9649-81BD-B336D75502F3}"/>
                </a:ext>
              </a:extLst>
            </p:cNvPr>
            <p:cNvGrpSpPr/>
            <p:nvPr/>
          </p:nvGrpSpPr>
          <p:grpSpPr>
            <a:xfrm>
              <a:off x="3416650" y="1105083"/>
              <a:ext cx="630481" cy="480148"/>
              <a:chOff x="3416650" y="1105083"/>
              <a:chExt cx="630481" cy="480148"/>
            </a:xfrm>
          </p:grpSpPr>
          <p:sp>
            <p:nvSpPr>
              <p:cNvPr id="250" name="3">
                <a:extLst>
                  <a:ext uri="{FF2B5EF4-FFF2-40B4-BE49-F238E27FC236}">
                    <a16:creationId xmlns:a16="http://schemas.microsoft.com/office/drawing/2014/main" id="{4E8150DA-D634-FE45-A885-F9FFBD329489}"/>
                  </a:ext>
                </a:extLst>
              </p:cNvPr>
              <p:cNvSpPr txBox="1"/>
              <p:nvPr/>
            </p:nvSpPr>
            <p:spPr>
              <a:xfrm>
                <a:off x="3541584" y="1116327"/>
                <a:ext cx="505547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3</a:t>
                </a:r>
              </a:p>
            </p:txBody>
          </p:sp>
          <p:sp>
            <p:nvSpPr>
              <p:cNvPr id="251" name="Cirkel">
                <a:extLst>
                  <a:ext uri="{FF2B5EF4-FFF2-40B4-BE49-F238E27FC236}">
                    <a16:creationId xmlns:a16="http://schemas.microsoft.com/office/drawing/2014/main" id="{D9698D1E-90D3-484B-BA56-CC10B292445D}"/>
                  </a:ext>
                </a:extLst>
              </p:cNvPr>
              <p:cNvSpPr/>
              <p:nvPr/>
            </p:nvSpPr>
            <p:spPr>
              <a:xfrm>
                <a:off x="3416650" y="1105083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52" name="Grupp 251">
              <a:extLst>
                <a:ext uri="{FF2B5EF4-FFF2-40B4-BE49-F238E27FC236}">
                  <a16:creationId xmlns:a16="http://schemas.microsoft.com/office/drawing/2014/main" id="{3386C2E7-E6A4-224C-A31A-9E5457FEF8FB}"/>
                </a:ext>
              </a:extLst>
            </p:cNvPr>
            <p:cNvGrpSpPr/>
            <p:nvPr/>
          </p:nvGrpSpPr>
          <p:grpSpPr>
            <a:xfrm>
              <a:off x="4758899" y="2106303"/>
              <a:ext cx="480148" cy="480148"/>
              <a:chOff x="4758899" y="2106303"/>
              <a:chExt cx="480148" cy="480148"/>
            </a:xfrm>
          </p:grpSpPr>
          <p:sp>
            <p:nvSpPr>
              <p:cNvPr id="253" name="5">
                <a:extLst>
                  <a:ext uri="{FF2B5EF4-FFF2-40B4-BE49-F238E27FC236}">
                    <a16:creationId xmlns:a16="http://schemas.microsoft.com/office/drawing/2014/main" id="{C867EED1-A873-234D-99DE-608426DCB8E1}"/>
                  </a:ext>
                </a:extLst>
              </p:cNvPr>
              <p:cNvSpPr txBox="1"/>
              <p:nvPr/>
            </p:nvSpPr>
            <p:spPr>
              <a:xfrm>
                <a:off x="4771599" y="2127987"/>
                <a:ext cx="4674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dirty="0"/>
                  <a:t>5</a:t>
                </a:r>
              </a:p>
            </p:txBody>
          </p:sp>
          <p:sp>
            <p:nvSpPr>
              <p:cNvPr id="254" name="Cirkel">
                <a:extLst>
                  <a:ext uri="{FF2B5EF4-FFF2-40B4-BE49-F238E27FC236}">
                    <a16:creationId xmlns:a16="http://schemas.microsoft.com/office/drawing/2014/main" id="{864F5E8E-8D85-FD42-BA1B-991A371607B8}"/>
                  </a:ext>
                </a:extLst>
              </p:cNvPr>
              <p:cNvSpPr/>
              <p:nvPr/>
            </p:nvSpPr>
            <p:spPr>
              <a:xfrm>
                <a:off x="4758899" y="2106303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55" name="Grupp 254">
              <a:extLst>
                <a:ext uri="{FF2B5EF4-FFF2-40B4-BE49-F238E27FC236}">
                  <a16:creationId xmlns:a16="http://schemas.microsoft.com/office/drawing/2014/main" id="{906F080C-7196-1F40-B1AB-528841BC50DE}"/>
                </a:ext>
              </a:extLst>
            </p:cNvPr>
            <p:cNvGrpSpPr/>
            <p:nvPr/>
          </p:nvGrpSpPr>
          <p:grpSpPr>
            <a:xfrm>
              <a:off x="5270355" y="2786649"/>
              <a:ext cx="480149" cy="480148"/>
              <a:chOff x="5270355" y="2786649"/>
              <a:chExt cx="480149" cy="480148"/>
            </a:xfrm>
          </p:grpSpPr>
          <p:sp>
            <p:nvSpPr>
              <p:cNvPr id="256" name="6">
                <a:extLst>
                  <a:ext uri="{FF2B5EF4-FFF2-40B4-BE49-F238E27FC236}">
                    <a16:creationId xmlns:a16="http://schemas.microsoft.com/office/drawing/2014/main" id="{67BD4457-3937-9845-9DEB-11659284C19B}"/>
                  </a:ext>
                </a:extLst>
              </p:cNvPr>
              <p:cNvSpPr txBox="1"/>
              <p:nvPr/>
            </p:nvSpPr>
            <p:spPr>
              <a:xfrm>
                <a:off x="5270355" y="2801885"/>
                <a:ext cx="468503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6</a:t>
                </a:r>
              </a:p>
            </p:txBody>
          </p:sp>
          <p:sp>
            <p:nvSpPr>
              <p:cNvPr id="257" name="Cirkel">
                <a:extLst>
                  <a:ext uri="{FF2B5EF4-FFF2-40B4-BE49-F238E27FC236}">
                    <a16:creationId xmlns:a16="http://schemas.microsoft.com/office/drawing/2014/main" id="{C53902F0-3187-484A-B129-AE5E3F423C07}"/>
                  </a:ext>
                </a:extLst>
              </p:cNvPr>
              <p:cNvSpPr/>
              <p:nvPr/>
            </p:nvSpPr>
            <p:spPr>
              <a:xfrm>
                <a:off x="5270355" y="2786649"/>
                <a:ext cx="480149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58" name="Grupp 257">
              <a:extLst>
                <a:ext uri="{FF2B5EF4-FFF2-40B4-BE49-F238E27FC236}">
                  <a16:creationId xmlns:a16="http://schemas.microsoft.com/office/drawing/2014/main" id="{34FA2C20-07E1-4A4A-98F7-C4C1DA4AD003}"/>
                </a:ext>
              </a:extLst>
            </p:cNvPr>
            <p:cNvGrpSpPr/>
            <p:nvPr/>
          </p:nvGrpSpPr>
          <p:grpSpPr>
            <a:xfrm>
              <a:off x="5697914" y="3385486"/>
              <a:ext cx="491795" cy="480149"/>
              <a:chOff x="5738858" y="3426430"/>
              <a:chExt cx="491795" cy="480149"/>
            </a:xfrm>
          </p:grpSpPr>
          <p:sp>
            <p:nvSpPr>
              <p:cNvPr id="259" name="7">
                <a:extLst>
                  <a:ext uri="{FF2B5EF4-FFF2-40B4-BE49-F238E27FC236}">
                    <a16:creationId xmlns:a16="http://schemas.microsoft.com/office/drawing/2014/main" id="{C4DFDB7C-42FF-3C43-B717-48009C728D13}"/>
                  </a:ext>
                </a:extLst>
              </p:cNvPr>
              <p:cNvSpPr txBox="1"/>
              <p:nvPr/>
            </p:nvSpPr>
            <p:spPr>
              <a:xfrm>
                <a:off x="5750504" y="3453092"/>
                <a:ext cx="4801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7</a:t>
                </a:r>
              </a:p>
            </p:txBody>
          </p:sp>
          <p:sp>
            <p:nvSpPr>
              <p:cNvPr id="260" name="Cirkel">
                <a:extLst>
                  <a:ext uri="{FF2B5EF4-FFF2-40B4-BE49-F238E27FC236}">
                    <a16:creationId xmlns:a16="http://schemas.microsoft.com/office/drawing/2014/main" id="{F2EC1622-9858-0F4F-9F9D-07FD3CBF5341}"/>
                  </a:ext>
                </a:extLst>
              </p:cNvPr>
              <p:cNvSpPr/>
              <p:nvPr/>
            </p:nvSpPr>
            <p:spPr>
              <a:xfrm>
                <a:off x="5738858" y="3426430"/>
                <a:ext cx="480149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61" name="Grupp 260">
              <a:extLst>
                <a:ext uri="{FF2B5EF4-FFF2-40B4-BE49-F238E27FC236}">
                  <a16:creationId xmlns:a16="http://schemas.microsoft.com/office/drawing/2014/main" id="{F99804AE-78AD-E64D-AED4-6580E812EFAE}"/>
                </a:ext>
              </a:extLst>
            </p:cNvPr>
            <p:cNvGrpSpPr/>
            <p:nvPr/>
          </p:nvGrpSpPr>
          <p:grpSpPr>
            <a:xfrm>
              <a:off x="8010787" y="6428595"/>
              <a:ext cx="505549" cy="480149"/>
              <a:chOff x="8010787" y="6428595"/>
              <a:chExt cx="505549" cy="480149"/>
            </a:xfrm>
          </p:grpSpPr>
          <p:sp>
            <p:nvSpPr>
              <p:cNvPr id="262" name="12">
                <a:extLst>
                  <a:ext uri="{FF2B5EF4-FFF2-40B4-BE49-F238E27FC236}">
                    <a16:creationId xmlns:a16="http://schemas.microsoft.com/office/drawing/2014/main" id="{41F20AB0-B2A6-D449-AEAD-25E53BCE8898}"/>
                  </a:ext>
                </a:extLst>
              </p:cNvPr>
              <p:cNvSpPr txBox="1"/>
              <p:nvPr/>
            </p:nvSpPr>
            <p:spPr>
              <a:xfrm>
                <a:off x="8010787" y="6447507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12</a:t>
                </a:r>
              </a:p>
            </p:txBody>
          </p:sp>
          <p:sp>
            <p:nvSpPr>
              <p:cNvPr id="263" name="Cirkel">
                <a:extLst>
                  <a:ext uri="{FF2B5EF4-FFF2-40B4-BE49-F238E27FC236}">
                    <a16:creationId xmlns:a16="http://schemas.microsoft.com/office/drawing/2014/main" id="{984B07D2-4BC4-A74A-B96E-418A71FC108A}"/>
                  </a:ext>
                </a:extLst>
              </p:cNvPr>
              <p:cNvSpPr/>
              <p:nvPr/>
            </p:nvSpPr>
            <p:spPr>
              <a:xfrm>
                <a:off x="8023487" y="6428595"/>
                <a:ext cx="480149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64" name="Grupp 263">
              <a:extLst>
                <a:ext uri="{FF2B5EF4-FFF2-40B4-BE49-F238E27FC236}">
                  <a16:creationId xmlns:a16="http://schemas.microsoft.com/office/drawing/2014/main" id="{CEF5F74C-F829-3540-BF33-84B52F8A65CB}"/>
                </a:ext>
              </a:extLst>
            </p:cNvPr>
            <p:cNvGrpSpPr/>
            <p:nvPr/>
          </p:nvGrpSpPr>
          <p:grpSpPr>
            <a:xfrm>
              <a:off x="7478668" y="5803452"/>
              <a:ext cx="505548" cy="480149"/>
              <a:chOff x="7478668" y="5803452"/>
              <a:chExt cx="505548" cy="480149"/>
            </a:xfrm>
          </p:grpSpPr>
          <p:sp>
            <p:nvSpPr>
              <p:cNvPr id="265" name="11">
                <a:extLst>
                  <a:ext uri="{FF2B5EF4-FFF2-40B4-BE49-F238E27FC236}">
                    <a16:creationId xmlns:a16="http://schemas.microsoft.com/office/drawing/2014/main" id="{A5FB7607-5C60-9C46-B264-3C9F35E34006}"/>
                  </a:ext>
                </a:extLst>
              </p:cNvPr>
              <p:cNvSpPr txBox="1"/>
              <p:nvPr/>
            </p:nvSpPr>
            <p:spPr>
              <a:xfrm>
                <a:off x="7478668" y="5822364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11</a:t>
                </a:r>
              </a:p>
            </p:txBody>
          </p:sp>
          <p:sp>
            <p:nvSpPr>
              <p:cNvPr id="266" name="Cirkel">
                <a:extLst>
                  <a:ext uri="{FF2B5EF4-FFF2-40B4-BE49-F238E27FC236}">
                    <a16:creationId xmlns:a16="http://schemas.microsoft.com/office/drawing/2014/main" id="{8010734F-2169-A24F-BAF2-148F278D28C6}"/>
                  </a:ext>
                </a:extLst>
              </p:cNvPr>
              <p:cNvSpPr/>
              <p:nvPr/>
            </p:nvSpPr>
            <p:spPr>
              <a:xfrm>
                <a:off x="7491368" y="5803452"/>
                <a:ext cx="480148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  <p:grpSp>
          <p:nvGrpSpPr>
            <p:cNvPr id="267" name="Grupp 266">
              <a:extLst>
                <a:ext uri="{FF2B5EF4-FFF2-40B4-BE49-F238E27FC236}">
                  <a16:creationId xmlns:a16="http://schemas.microsoft.com/office/drawing/2014/main" id="{EBAC63F0-2AF0-C34E-B96A-827A01B25D91}"/>
                </a:ext>
              </a:extLst>
            </p:cNvPr>
            <p:cNvGrpSpPr/>
            <p:nvPr/>
          </p:nvGrpSpPr>
          <p:grpSpPr>
            <a:xfrm>
              <a:off x="7026615" y="5135589"/>
              <a:ext cx="505548" cy="480148"/>
              <a:chOff x="7026615" y="5135589"/>
              <a:chExt cx="505548" cy="480148"/>
            </a:xfrm>
          </p:grpSpPr>
          <p:sp>
            <p:nvSpPr>
              <p:cNvPr id="268" name="10">
                <a:extLst>
                  <a:ext uri="{FF2B5EF4-FFF2-40B4-BE49-F238E27FC236}">
                    <a16:creationId xmlns:a16="http://schemas.microsoft.com/office/drawing/2014/main" id="{9EEA8DE4-CE4B-704C-9958-9577B89874FC}"/>
                  </a:ext>
                </a:extLst>
              </p:cNvPr>
              <p:cNvSpPr txBox="1"/>
              <p:nvPr/>
            </p:nvSpPr>
            <p:spPr>
              <a:xfrm>
                <a:off x="7026615" y="5154501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10</a:t>
                </a:r>
              </a:p>
            </p:txBody>
          </p:sp>
          <p:sp>
            <p:nvSpPr>
              <p:cNvPr id="269" name="Cirkel">
                <a:extLst>
                  <a:ext uri="{FF2B5EF4-FFF2-40B4-BE49-F238E27FC236}">
                    <a16:creationId xmlns:a16="http://schemas.microsoft.com/office/drawing/2014/main" id="{94BB2874-B3A9-7241-B7AE-B48625EA2E4C}"/>
                  </a:ext>
                </a:extLst>
              </p:cNvPr>
              <p:cNvSpPr/>
              <p:nvPr/>
            </p:nvSpPr>
            <p:spPr>
              <a:xfrm>
                <a:off x="7039315" y="5135589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 sz="1800">
                  <a:latin typeface="Helvetica Neue Light"/>
                </a:endParaRPr>
              </a:p>
            </p:txBody>
          </p:sp>
        </p:grpSp>
      </p:grpSp>
      <p:grpSp>
        <p:nvGrpSpPr>
          <p:cNvPr id="4" name="Grupp 3">
            <a:extLst>
              <a:ext uri="{FF2B5EF4-FFF2-40B4-BE49-F238E27FC236}">
                <a16:creationId xmlns:a16="http://schemas.microsoft.com/office/drawing/2014/main" id="{0F62170C-ED8D-8348-AA3F-1D6604DD9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58839" y="4409779"/>
            <a:ext cx="4657622" cy="7566962"/>
            <a:chOff x="17858837" y="4409778"/>
            <a:chExt cx="4657621" cy="7566961"/>
          </a:xfrm>
        </p:grpSpPr>
        <p:sp>
          <p:nvSpPr>
            <p:cNvPr id="733" name="Cirkel"/>
            <p:cNvSpPr/>
            <p:nvPr/>
          </p:nvSpPr>
          <p:spPr>
            <a:xfrm>
              <a:off x="17858837" y="10743441"/>
              <a:ext cx="203807" cy="203807"/>
            </a:xfrm>
            <a:prstGeom prst="ellipse">
              <a:avLst/>
            </a:prstGeom>
            <a:solidFill>
              <a:srgbClr val="97B6C1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sz="1800">
                <a:solidFill>
                  <a:srgbClr val="000000"/>
                </a:solidFill>
                <a:latin typeface="Helvetica Neue Light"/>
              </a:endParaRPr>
            </a:p>
          </p:txBody>
        </p:sp>
        <p:sp>
          <p:nvSpPr>
            <p:cNvPr id="734" name="Linje"/>
            <p:cNvSpPr/>
            <p:nvPr/>
          </p:nvSpPr>
          <p:spPr>
            <a:xfrm>
              <a:off x="17960641" y="5027231"/>
              <a:ext cx="4431349" cy="6615753"/>
            </a:xfrm>
            <a:custGeom>
              <a:avLst/>
              <a:gdLst>
                <a:gd name="connsiteX0" fmla="*/ 83 w 19731"/>
                <a:gd name="connsiteY0" fmla="*/ 16607 h 18767"/>
                <a:gd name="connsiteX1" fmla="*/ 2548 w 19731"/>
                <a:gd name="connsiteY1" fmla="*/ 17312 h 18767"/>
                <a:gd name="connsiteX2" fmla="*/ 5445 w 19731"/>
                <a:gd name="connsiteY2" fmla="*/ 17011 h 18767"/>
                <a:gd name="connsiteX3" fmla="*/ 6878 w 19731"/>
                <a:gd name="connsiteY3" fmla="*/ 15736 h 18767"/>
                <a:gd name="connsiteX4" fmla="*/ 5829 w 19731"/>
                <a:gd name="connsiteY4" fmla="*/ 12251 h 18767"/>
                <a:gd name="connsiteX5" fmla="*/ 4731 w 19731"/>
                <a:gd name="connsiteY5" fmla="*/ 10503 h 18767"/>
                <a:gd name="connsiteX6" fmla="*/ 3666 w 19731"/>
                <a:gd name="connsiteY6" fmla="*/ 8800 h 18767"/>
                <a:gd name="connsiteX7" fmla="*/ 330 w 19731"/>
                <a:gd name="connsiteY7" fmla="*/ 3172 h 18767"/>
                <a:gd name="connsiteX8" fmla="*/ 220 w 19731"/>
                <a:gd name="connsiteY8" fmla="*/ 1481 h 18767"/>
                <a:gd name="connsiteX9" fmla="*/ 2478 w 19731"/>
                <a:gd name="connsiteY9" fmla="*/ 159 h 18767"/>
                <a:gd name="connsiteX10" fmla="*/ 5340 w 19731"/>
                <a:gd name="connsiteY10" fmla="*/ 63 h 18767"/>
                <a:gd name="connsiteX11" fmla="*/ 8482 w 19731"/>
                <a:gd name="connsiteY11" fmla="*/ 1058 h 18767"/>
                <a:gd name="connsiteX12" fmla="*/ 13156 w 19731"/>
                <a:gd name="connsiteY12" fmla="*/ 3668 h 18767"/>
                <a:gd name="connsiteX13" fmla="*/ 15573 w 19731"/>
                <a:gd name="connsiteY13" fmla="*/ 5832 h 18767"/>
                <a:gd name="connsiteX14" fmla="*/ 16015 w 19731"/>
                <a:gd name="connsiteY14" fmla="*/ 14363 h 18767"/>
                <a:gd name="connsiteX15" fmla="*/ 19731 w 19731"/>
                <a:gd name="connsiteY15" fmla="*/ 18767 h 18767"/>
                <a:gd name="connsiteX0" fmla="*/ 83 w 19731"/>
                <a:gd name="connsiteY0" fmla="*/ 16607 h 18767"/>
                <a:gd name="connsiteX1" fmla="*/ 2548 w 19731"/>
                <a:gd name="connsiteY1" fmla="*/ 17312 h 18767"/>
                <a:gd name="connsiteX2" fmla="*/ 5445 w 19731"/>
                <a:gd name="connsiteY2" fmla="*/ 17011 h 18767"/>
                <a:gd name="connsiteX3" fmla="*/ 6878 w 19731"/>
                <a:gd name="connsiteY3" fmla="*/ 15736 h 18767"/>
                <a:gd name="connsiteX4" fmla="*/ 5829 w 19731"/>
                <a:gd name="connsiteY4" fmla="*/ 12251 h 18767"/>
                <a:gd name="connsiteX5" fmla="*/ 4731 w 19731"/>
                <a:gd name="connsiteY5" fmla="*/ 10503 h 18767"/>
                <a:gd name="connsiteX6" fmla="*/ 3666 w 19731"/>
                <a:gd name="connsiteY6" fmla="*/ 8800 h 18767"/>
                <a:gd name="connsiteX7" fmla="*/ 330 w 19731"/>
                <a:gd name="connsiteY7" fmla="*/ 3172 h 18767"/>
                <a:gd name="connsiteX8" fmla="*/ 220 w 19731"/>
                <a:gd name="connsiteY8" fmla="*/ 1481 h 18767"/>
                <a:gd name="connsiteX9" fmla="*/ 2478 w 19731"/>
                <a:gd name="connsiteY9" fmla="*/ 159 h 18767"/>
                <a:gd name="connsiteX10" fmla="*/ 5340 w 19731"/>
                <a:gd name="connsiteY10" fmla="*/ 63 h 18767"/>
                <a:gd name="connsiteX11" fmla="*/ 8482 w 19731"/>
                <a:gd name="connsiteY11" fmla="*/ 1058 h 18767"/>
                <a:gd name="connsiteX12" fmla="*/ 13156 w 19731"/>
                <a:gd name="connsiteY12" fmla="*/ 3668 h 18767"/>
                <a:gd name="connsiteX13" fmla="*/ 15573 w 19731"/>
                <a:gd name="connsiteY13" fmla="*/ 5832 h 18767"/>
                <a:gd name="connsiteX14" fmla="*/ 16015 w 19731"/>
                <a:gd name="connsiteY14" fmla="*/ 14363 h 18767"/>
                <a:gd name="connsiteX15" fmla="*/ 19731 w 19731"/>
                <a:gd name="connsiteY15" fmla="*/ 18767 h 1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731" h="18767" extrusionOk="0">
                  <a:moveTo>
                    <a:pt x="83" y="16607"/>
                  </a:moveTo>
                  <a:cubicBezTo>
                    <a:pt x="785" y="16985"/>
                    <a:pt x="1639" y="17229"/>
                    <a:pt x="2548" y="17312"/>
                  </a:cubicBezTo>
                  <a:cubicBezTo>
                    <a:pt x="3539" y="17403"/>
                    <a:pt x="4550" y="17298"/>
                    <a:pt x="5445" y="17011"/>
                  </a:cubicBezTo>
                  <a:cubicBezTo>
                    <a:pt x="6131" y="16699"/>
                    <a:pt x="6634" y="16251"/>
                    <a:pt x="6878" y="15736"/>
                  </a:cubicBezTo>
                  <a:cubicBezTo>
                    <a:pt x="7459" y="14508"/>
                    <a:pt x="6615" y="13401"/>
                    <a:pt x="5829" y="12251"/>
                  </a:cubicBezTo>
                  <a:cubicBezTo>
                    <a:pt x="5447" y="11691"/>
                    <a:pt x="5094" y="11098"/>
                    <a:pt x="4731" y="10503"/>
                  </a:cubicBezTo>
                  <a:cubicBezTo>
                    <a:pt x="4383" y="9932"/>
                    <a:pt x="4024" y="9358"/>
                    <a:pt x="3666" y="8800"/>
                  </a:cubicBezTo>
                  <a:cubicBezTo>
                    <a:pt x="2477" y="6941"/>
                    <a:pt x="1367" y="5067"/>
                    <a:pt x="330" y="3172"/>
                  </a:cubicBezTo>
                  <a:cubicBezTo>
                    <a:pt x="-67" y="2641"/>
                    <a:pt x="-107" y="2030"/>
                    <a:pt x="220" y="1481"/>
                  </a:cubicBezTo>
                  <a:cubicBezTo>
                    <a:pt x="602" y="838"/>
                    <a:pt x="1440" y="347"/>
                    <a:pt x="2478" y="159"/>
                  </a:cubicBezTo>
                  <a:cubicBezTo>
                    <a:pt x="3408" y="-13"/>
                    <a:pt x="4387" y="-46"/>
                    <a:pt x="5340" y="63"/>
                  </a:cubicBezTo>
                  <a:cubicBezTo>
                    <a:pt x="6514" y="198"/>
                    <a:pt x="7604" y="543"/>
                    <a:pt x="8482" y="1058"/>
                  </a:cubicBezTo>
                  <a:cubicBezTo>
                    <a:pt x="10176" y="1824"/>
                    <a:pt x="11742" y="2699"/>
                    <a:pt x="13156" y="3668"/>
                  </a:cubicBezTo>
                  <a:cubicBezTo>
                    <a:pt x="14114" y="4325"/>
                    <a:pt x="14991" y="5018"/>
                    <a:pt x="15573" y="5832"/>
                  </a:cubicBezTo>
                  <a:cubicBezTo>
                    <a:pt x="17464" y="8476"/>
                    <a:pt x="15795" y="11490"/>
                    <a:pt x="16015" y="14363"/>
                  </a:cubicBezTo>
                  <a:cubicBezTo>
                    <a:pt x="16227" y="17135"/>
                    <a:pt x="18752" y="18378"/>
                    <a:pt x="19731" y="18767"/>
                  </a:cubicBezTo>
                </a:path>
              </a:pathLst>
            </a:custGeom>
            <a:ln w="762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sz="1800">
                <a:solidFill>
                  <a:srgbClr val="000000"/>
                </a:solidFill>
                <a:latin typeface="Helvetica Neue Light"/>
              </a:endParaRPr>
            </a:p>
          </p:txBody>
        </p:sp>
        <p:grpSp>
          <p:nvGrpSpPr>
            <p:cNvPr id="186" name="Grupp 185">
              <a:extLst>
                <a:ext uri="{FF2B5EF4-FFF2-40B4-BE49-F238E27FC236}">
                  <a16:creationId xmlns:a16="http://schemas.microsoft.com/office/drawing/2014/main" id="{7BDC137F-0A06-8B43-8E16-7706B4F25AE4}"/>
                </a:ext>
              </a:extLst>
            </p:cNvPr>
            <p:cNvGrpSpPr/>
            <p:nvPr/>
          </p:nvGrpSpPr>
          <p:grpSpPr>
            <a:xfrm>
              <a:off x="17901023" y="11496591"/>
              <a:ext cx="480149" cy="480148"/>
              <a:chOff x="17901023" y="11496591"/>
              <a:chExt cx="480149" cy="480148"/>
            </a:xfrm>
          </p:grpSpPr>
          <p:sp>
            <p:nvSpPr>
              <p:cNvPr id="187" name="29">
                <a:extLst>
                  <a:ext uri="{FF2B5EF4-FFF2-40B4-BE49-F238E27FC236}">
                    <a16:creationId xmlns:a16="http://schemas.microsoft.com/office/drawing/2014/main" id="{DC3BD8BF-2770-9348-880A-CF1CF13F69E1}"/>
                  </a:ext>
                </a:extLst>
              </p:cNvPr>
              <p:cNvSpPr txBox="1"/>
              <p:nvPr/>
            </p:nvSpPr>
            <p:spPr>
              <a:xfrm>
                <a:off x="17931463" y="11505767"/>
                <a:ext cx="44970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29</a:t>
                </a:r>
              </a:p>
            </p:txBody>
          </p:sp>
          <p:sp>
            <p:nvSpPr>
              <p:cNvPr id="188" name="Cirkel">
                <a:extLst>
                  <a:ext uri="{FF2B5EF4-FFF2-40B4-BE49-F238E27FC236}">
                    <a16:creationId xmlns:a16="http://schemas.microsoft.com/office/drawing/2014/main" id="{AA2E75E3-D410-3842-B62C-8A2A2C92A7B5}"/>
                  </a:ext>
                </a:extLst>
              </p:cNvPr>
              <p:cNvSpPr/>
              <p:nvPr/>
            </p:nvSpPr>
            <p:spPr>
              <a:xfrm>
                <a:off x="17901023" y="11496591"/>
                <a:ext cx="480149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192" name="Grupp 191">
              <a:extLst>
                <a:ext uri="{FF2B5EF4-FFF2-40B4-BE49-F238E27FC236}">
                  <a16:creationId xmlns:a16="http://schemas.microsoft.com/office/drawing/2014/main" id="{BD604EB4-3D6A-204E-821B-BCC6DB9521A0}"/>
                </a:ext>
              </a:extLst>
            </p:cNvPr>
            <p:cNvGrpSpPr/>
            <p:nvPr/>
          </p:nvGrpSpPr>
          <p:grpSpPr>
            <a:xfrm>
              <a:off x="19641689" y="4409778"/>
              <a:ext cx="480148" cy="480148"/>
              <a:chOff x="19641689" y="4409778"/>
              <a:chExt cx="480148" cy="480148"/>
            </a:xfrm>
          </p:grpSpPr>
          <p:sp>
            <p:nvSpPr>
              <p:cNvPr id="193" name="34">
                <a:extLst>
                  <a:ext uri="{FF2B5EF4-FFF2-40B4-BE49-F238E27FC236}">
                    <a16:creationId xmlns:a16="http://schemas.microsoft.com/office/drawing/2014/main" id="{FC57CA22-ACFA-C440-B2B2-A559D6074F7D}"/>
                  </a:ext>
                </a:extLst>
              </p:cNvPr>
              <p:cNvSpPr txBox="1"/>
              <p:nvPr/>
            </p:nvSpPr>
            <p:spPr>
              <a:xfrm>
                <a:off x="19672127" y="4418954"/>
                <a:ext cx="428142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t>34</a:t>
                </a:r>
              </a:p>
            </p:txBody>
          </p:sp>
          <p:sp>
            <p:nvSpPr>
              <p:cNvPr id="194" name="Cirkel">
                <a:extLst>
                  <a:ext uri="{FF2B5EF4-FFF2-40B4-BE49-F238E27FC236}">
                    <a16:creationId xmlns:a16="http://schemas.microsoft.com/office/drawing/2014/main" id="{C4577CD5-85A3-B94A-9D56-84E2E1277752}"/>
                  </a:ext>
                </a:extLst>
              </p:cNvPr>
              <p:cNvSpPr/>
              <p:nvPr/>
            </p:nvSpPr>
            <p:spPr>
              <a:xfrm>
                <a:off x="19641689" y="4409778"/>
                <a:ext cx="480148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195" name="Grupp 194">
              <a:extLst>
                <a:ext uri="{FF2B5EF4-FFF2-40B4-BE49-F238E27FC236}">
                  <a16:creationId xmlns:a16="http://schemas.microsoft.com/office/drawing/2014/main" id="{F76BB9B1-0F0B-A143-830E-B7A2A5DBE205}"/>
                </a:ext>
              </a:extLst>
            </p:cNvPr>
            <p:cNvGrpSpPr/>
            <p:nvPr/>
          </p:nvGrpSpPr>
          <p:grpSpPr>
            <a:xfrm>
              <a:off x="18934554" y="7123485"/>
              <a:ext cx="480149" cy="480148"/>
              <a:chOff x="18934554" y="7123485"/>
              <a:chExt cx="480149" cy="480148"/>
            </a:xfrm>
          </p:grpSpPr>
          <p:sp>
            <p:nvSpPr>
              <p:cNvPr id="196" name="32">
                <a:extLst>
                  <a:ext uri="{FF2B5EF4-FFF2-40B4-BE49-F238E27FC236}">
                    <a16:creationId xmlns:a16="http://schemas.microsoft.com/office/drawing/2014/main" id="{367314A2-BF59-9E4C-9BAD-24C18C142E18}"/>
                  </a:ext>
                </a:extLst>
              </p:cNvPr>
              <p:cNvSpPr txBox="1"/>
              <p:nvPr/>
            </p:nvSpPr>
            <p:spPr>
              <a:xfrm>
                <a:off x="18934554" y="7132661"/>
                <a:ext cx="4801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/>
                <a:r>
                  <a:t>32</a:t>
                </a:r>
              </a:p>
            </p:txBody>
          </p:sp>
          <p:sp>
            <p:nvSpPr>
              <p:cNvPr id="197" name="Cirkel">
                <a:extLst>
                  <a:ext uri="{FF2B5EF4-FFF2-40B4-BE49-F238E27FC236}">
                    <a16:creationId xmlns:a16="http://schemas.microsoft.com/office/drawing/2014/main" id="{8C6EBD99-60AC-784B-B662-EEB732BC962D}"/>
                  </a:ext>
                </a:extLst>
              </p:cNvPr>
              <p:cNvSpPr/>
              <p:nvPr/>
            </p:nvSpPr>
            <p:spPr>
              <a:xfrm>
                <a:off x="18934554" y="7123485"/>
                <a:ext cx="480148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198" name="Grupp 197">
              <a:extLst>
                <a:ext uri="{FF2B5EF4-FFF2-40B4-BE49-F238E27FC236}">
                  <a16:creationId xmlns:a16="http://schemas.microsoft.com/office/drawing/2014/main" id="{5B01B266-5265-C94B-B8F2-12C2C7A7F397}"/>
                </a:ext>
              </a:extLst>
            </p:cNvPr>
            <p:cNvGrpSpPr/>
            <p:nvPr/>
          </p:nvGrpSpPr>
          <p:grpSpPr>
            <a:xfrm>
              <a:off x="18639688" y="5615757"/>
              <a:ext cx="492849" cy="480149"/>
              <a:chOff x="18639688" y="5615757"/>
              <a:chExt cx="492849" cy="480149"/>
            </a:xfrm>
          </p:grpSpPr>
          <p:sp>
            <p:nvSpPr>
              <p:cNvPr id="199" name="33">
                <a:extLst>
                  <a:ext uri="{FF2B5EF4-FFF2-40B4-BE49-F238E27FC236}">
                    <a16:creationId xmlns:a16="http://schemas.microsoft.com/office/drawing/2014/main" id="{36C63979-9EB0-0948-A3F1-89C8543F24B1}"/>
                  </a:ext>
                </a:extLst>
              </p:cNvPr>
              <p:cNvSpPr txBox="1"/>
              <p:nvPr/>
            </p:nvSpPr>
            <p:spPr>
              <a:xfrm>
                <a:off x="18642754" y="5624935"/>
                <a:ext cx="489783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/>
                <a:r>
                  <a:t>33</a:t>
                </a:r>
              </a:p>
            </p:txBody>
          </p:sp>
          <p:sp>
            <p:nvSpPr>
              <p:cNvPr id="200" name="Cirkel">
                <a:extLst>
                  <a:ext uri="{FF2B5EF4-FFF2-40B4-BE49-F238E27FC236}">
                    <a16:creationId xmlns:a16="http://schemas.microsoft.com/office/drawing/2014/main" id="{1097CE3F-E799-B74C-B2BC-BD4DFE1A277B}"/>
                  </a:ext>
                </a:extLst>
              </p:cNvPr>
              <p:cNvSpPr/>
              <p:nvPr/>
            </p:nvSpPr>
            <p:spPr>
              <a:xfrm>
                <a:off x="18639688" y="5615757"/>
                <a:ext cx="480149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201" name="Grupp 200">
              <a:extLst>
                <a:ext uri="{FF2B5EF4-FFF2-40B4-BE49-F238E27FC236}">
                  <a16:creationId xmlns:a16="http://schemas.microsoft.com/office/drawing/2014/main" id="{74190C45-7638-2B4A-B4C2-759D8BE6B72C}"/>
                </a:ext>
              </a:extLst>
            </p:cNvPr>
            <p:cNvGrpSpPr/>
            <p:nvPr/>
          </p:nvGrpSpPr>
          <p:grpSpPr>
            <a:xfrm>
              <a:off x="21803745" y="6464127"/>
              <a:ext cx="480148" cy="480149"/>
              <a:chOff x="21803745" y="6464127"/>
              <a:chExt cx="480148" cy="480149"/>
            </a:xfrm>
          </p:grpSpPr>
          <p:sp>
            <p:nvSpPr>
              <p:cNvPr id="202" name="36">
                <a:extLst>
                  <a:ext uri="{FF2B5EF4-FFF2-40B4-BE49-F238E27FC236}">
                    <a16:creationId xmlns:a16="http://schemas.microsoft.com/office/drawing/2014/main" id="{35B340FD-6AE3-494A-B6AC-6B4DFD39D421}"/>
                  </a:ext>
                </a:extLst>
              </p:cNvPr>
              <p:cNvSpPr txBox="1"/>
              <p:nvPr/>
            </p:nvSpPr>
            <p:spPr>
              <a:xfrm>
                <a:off x="21803745" y="6473305"/>
                <a:ext cx="4801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36</a:t>
                </a:r>
              </a:p>
            </p:txBody>
          </p:sp>
          <p:sp>
            <p:nvSpPr>
              <p:cNvPr id="203" name="Cirkel">
                <a:extLst>
                  <a:ext uri="{FF2B5EF4-FFF2-40B4-BE49-F238E27FC236}">
                    <a16:creationId xmlns:a16="http://schemas.microsoft.com/office/drawing/2014/main" id="{5D0E566D-5821-1E46-8353-51055C8ADD07}"/>
                  </a:ext>
                </a:extLst>
              </p:cNvPr>
              <p:cNvSpPr/>
              <p:nvPr/>
            </p:nvSpPr>
            <p:spPr>
              <a:xfrm>
                <a:off x="21803745" y="6464127"/>
                <a:ext cx="480148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204" name="Grupp 203">
              <a:extLst>
                <a:ext uri="{FF2B5EF4-FFF2-40B4-BE49-F238E27FC236}">
                  <a16:creationId xmlns:a16="http://schemas.microsoft.com/office/drawing/2014/main" id="{53C14E62-B181-3D4C-A522-63C92E6F9194}"/>
                </a:ext>
              </a:extLst>
            </p:cNvPr>
            <p:cNvGrpSpPr/>
            <p:nvPr/>
          </p:nvGrpSpPr>
          <p:grpSpPr>
            <a:xfrm>
              <a:off x="22003114" y="10408232"/>
              <a:ext cx="513344" cy="480149"/>
              <a:chOff x="22003114" y="10408232"/>
              <a:chExt cx="513344" cy="480149"/>
            </a:xfrm>
          </p:grpSpPr>
          <p:sp>
            <p:nvSpPr>
              <p:cNvPr id="205" name="39">
                <a:extLst>
                  <a:ext uri="{FF2B5EF4-FFF2-40B4-BE49-F238E27FC236}">
                    <a16:creationId xmlns:a16="http://schemas.microsoft.com/office/drawing/2014/main" id="{46CD76E1-0D8B-1743-A7F1-B13131EE9B2B}"/>
                  </a:ext>
                </a:extLst>
              </p:cNvPr>
              <p:cNvSpPr txBox="1"/>
              <p:nvPr/>
            </p:nvSpPr>
            <p:spPr>
              <a:xfrm>
                <a:off x="22003114" y="10417410"/>
                <a:ext cx="513344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39</a:t>
                </a:r>
              </a:p>
            </p:txBody>
          </p:sp>
          <p:sp>
            <p:nvSpPr>
              <p:cNvPr id="206" name="Cirkel">
                <a:extLst>
                  <a:ext uri="{FF2B5EF4-FFF2-40B4-BE49-F238E27FC236}">
                    <a16:creationId xmlns:a16="http://schemas.microsoft.com/office/drawing/2014/main" id="{DDACE793-4017-D844-9D5E-32E5A47C671B}"/>
                  </a:ext>
                </a:extLst>
              </p:cNvPr>
              <p:cNvSpPr/>
              <p:nvPr/>
            </p:nvSpPr>
            <p:spPr>
              <a:xfrm>
                <a:off x="22003114" y="10408232"/>
                <a:ext cx="480148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207" name="Grupp 206">
              <a:extLst>
                <a:ext uri="{FF2B5EF4-FFF2-40B4-BE49-F238E27FC236}">
                  <a16:creationId xmlns:a16="http://schemas.microsoft.com/office/drawing/2014/main" id="{DB564B83-D319-A94F-873E-E30094AAA654}"/>
                </a:ext>
              </a:extLst>
            </p:cNvPr>
            <p:cNvGrpSpPr/>
            <p:nvPr/>
          </p:nvGrpSpPr>
          <p:grpSpPr>
            <a:xfrm>
              <a:off x="19598551" y="11127247"/>
              <a:ext cx="501717" cy="480149"/>
              <a:chOff x="19598551" y="11127247"/>
              <a:chExt cx="501717" cy="480149"/>
            </a:xfrm>
          </p:grpSpPr>
          <p:sp>
            <p:nvSpPr>
              <p:cNvPr id="208" name="30">
                <a:extLst>
                  <a:ext uri="{FF2B5EF4-FFF2-40B4-BE49-F238E27FC236}">
                    <a16:creationId xmlns:a16="http://schemas.microsoft.com/office/drawing/2014/main" id="{6749AA4F-279C-9F40-A5B5-523DAF9B9747}"/>
                  </a:ext>
                </a:extLst>
              </p:cNvPr>
              <p:cNvSpPr txBox="1"/>
              <p:nvPr/>
            </p:nvSpPr>
            <p:spPr>
              <a:xfrm>
                <a:off x="19598551" y="11136425"/>
                <a:ext cx="501717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/>
                <a:r>
                  <a:t>30</a:t>
                </a:r>
              </a:p>
            </p:txBody>
          </p:sp>
          <p:sp>
            <p:nvSpPr>
              <p:cNvPr id="209" name="Cirkel">
                <a:extLst>
                  <a:ext uri="{FF2B5EF4-FFF2-40B4-BE49-F238E27FC236}">
                    <a16:creationId xmlns:a16="http://schemas.microsoft.com/office/drawing/2014/main" id="{BF14A162-9EF3-4B40-A71F-4B3B7C9BCDB9}"/>
                  </a:ext>
                </a:extLst>
              </p:cNvPr>
              <p:cNvSpPr/>
              <p:nvPr/>
            </p:nvSpPr>
            <p:spPr>
              <a:xfrm>
                <a:off x="19598551" y="11127247"/>
                <a:ext cx="480148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210" name="Grupp 209">
              <a:extLst>
                <a:ext uri="{FF2B5EF4-FFF2-40B4-BE49-F238E27FC236}">
                  <a16:creationId xmlns:a16="http://schemas.microsoft.com/office/drawing/2014/main" id="{AE3CA5E5-7793-2646-A9A2-BE1283097E79}"/>
                </a:ext>
              </a:extLst>
            </p:cNvPr>
            <p:cNvGrpSpPr/>
            <p:nvPr/>
          </p:nvGrpSpPr>
          <p:grpSpPr>
            <a:xfrm>
              <a:off x="19620120" y="8863679"/>
              <a:ext cx="480148" cy="480148"/>
              <a:chOff x="19620120" y="8863679"/>
              <a:chExt cx="480148" cy="480148"/>
            </a:xfrm>
          </p:grpSpPr>
          <p:sp>
            <p:nvSpPr>
              <p:cNvPr id="211" name="31">
                <a:extLst>
                  <a:ext uri="{FF2B5EF4-FFF2-40B4-BE49-F238E27FC236}">
                    <a16:creationId xmlns:a16="http://schemas.microsoft.com/office/drawing/2014/main" id="{ED492943-4B2B-E746-8CAD-6124F3A5112C}"/>
                  </a:ext>
                </a:extLst>
              </p:cNvPr>
              <p:cNvSpPr txBox="1"/>
              <p:nvPr/>
            </p:nvSpPr>
            <p:spPr>
              <a:xfrm>
                <a:off x="19650558" y="8885555"/>
                <a:ext cx="428142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/>
                <a:r>
                  <a:t>31</a:t>
                </a:r>
              </a:p>
            </p:txBody>
          </p:sp>
          <p:sp>
            <p:nvSpPr>
              <p:cNvPr id="212" name="Cirkel">
                <a:extLst>
                  <a:ext uri="{FF2B5EF4-FFF2-40B4-BE49-F238E27FC236}">
                    <a16:creationId xmlns:a16="http://schemas.microsoft.com/office/drawing/2014/main" id="{E5AF348A-4B53-1045-B864-1083BE830928}"/>
                  </a:ext>
                </a:extLst>
              </p:cNvPr>
              <p:cNvSpPr/>
              <p:nvPr/>
            </p:nvSpPr>
            <p:spPr>
              <a:xfrm>
                <a:off x="19620120" y="8863679"/>
                <a:ext cx="480148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213" name="Grupp 212">
              <a:extLst>
                <a:ext uri="{FF2B5EF4-FFF2-40B4-BE49-F238E27FC236}">
                  <a16:creationId xmlns:a16="http://schemas.microsoft.com/office/drawing/2014/main" id="{D2209D3D-4338-754E-8502-2A5B24E918E5}"/>
                </a:ext>
              </a:extLst>
            </p:cNvPr>
            <p:cNvGrpSpPr/>
            <p:nvPr/>
          </p:nvGrpSpPr>
          <p:grpSpPr>
            <a:xfrm>
              <a:off x="20901606" y="5187153"/>
              <a:ext cx="489784" cy="480148"/>
              <a:chOff x="20901606" y="5187153"/>
              <a:chExt cx="489784" cy="480148"/>
            </a:xfrm>
          </p:grpSpPr>
          <p:sp>
            <p:nvSpPr>
              <p:cNvPr id="214" name="35">
                <a:extLst>
                  <a:ext uri="{FF2B5EF4-FFF2-40B4-BE49-F238E27FC236}">
                    <a16:creationId xmlns:a16="http://schemas.microsoft.com/office/drawing/2014/main" id="{947B16A4-77A6-7949-88EB-6EE138604EBE}"/>
                  </a:ext>
                </a:extLst>
              </p:cNvPr>
              <p:cNvSpPr txBox="1"/>
              <p:nvPr/>
            </p:nvSpPr>
            <p:spPr>
              <a:xfrm>
                <a:off x="20901606" y="5196329"/>
                <a:ext cx="489784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35</a:t>
                </a:r>
              </a:p>
            </p:txBody>
          </p:sp>
          <p:sp>
            <p:nvSpPr>
              <p:cNvPr id="215" name="Cirkel">
                <a:extLst>
                  <a:ext uri="{FF2B5EF4-FFF2-40B4-BE49-F238E27FC236}">
                    <a16:creationId xmlns:a16="http://schemas.microsoft.com/office/drawing/2014/main" id="{06429CF9-B2B6-1341-996C-77C52E4F16FE}"/>
                  </a:ext>
                </a:extLst>
              </p:cNvPr>
              <p:cNvSpPr/>
              <p:nvPr/>
            </p:nvSpPr>
            <p:spPr>
              <a:xfrm>
                <a:off x="20911241" y="5187153"/>
                <a:ext cx="480148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216" name="Grupp 215">
              <a:extLst>
                <a:ext uri="{FF2B5EF4-FFF2-40B4-BE49-F238E27FC236}">
                  <a16:creationId xmlns:a16="http://schemas.microsoft.com/office/drawing/2014/main" id="{5510A0E7-F68E-2B4B-A121-BA43C419910B}"/>
                </a:ext>
              </a:extLst>
            </p:cNvPr>
            <p:cNvGrpSpPr/>
            <p:nvPr/>
          </p:nvGrpSpPr>
          <p:grpSpPr>
            <a:xfrm>
              <a:off x="21981545" y="7797627"/>
              <a:ext cx="489018" cy="480149"/>
              <a:chOff x="21981545" y="7797627"/>
              <a:chExt cx="489018" cy="480149"/>
            </a:xfrm>
          </p:grpSpPr>
          <p:sp>
            <p:nvSpPr>
              <p:cNvPr id="217" name="37">
                <a:extLst>
                  <a:ext uri="{FF2B5EF4-FFF2-40B4-BE49-F238E27FC236}">
                    <a16:creationId xmlns:a16="http://schemas.microsoft.com/office/drawing/2014/main" id="{81B61137-A690-AB4A-B727-3A37D779F454}"/>
                  </a:ext>
                </a:extLst>
              </p:cNvPr>
              <p:cNvSpPr txBox="1"/>
              <p:nvPr/>
            </p:nvSpPr>
            <p:spPr>
              <a:xfrm>
                <a:off x="21990415" y="7806805"/>
                <a:ext cx="4801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37</a:t>
                </a:r>
              </a:p>
            </p:txBody>
          </p:sp>
          <p:sp>
            <p:nvSpPr>
              <p:cNvPr id="218" name="Cirkel">
                <a:extLst>
                  <a:ext uri="{FF2B5EF4-FFF2-40B4-BE49-F238E27FC236}">
                    <a16:creationId xmlns:a16="http://schemas.microsoft.com/office/drawing/2014/main" id="{BCBB8387-A4B7-F645-80A0-EFF28D42AB89}"/>
                  </a:ext>
                </a:extLst>
              </p:cNvPr>
              <p:cNvSpPr/>
              <p:nvPr/>
            </p:nvSpPr>
            <p:spPr>
              <a:xfrm>
                <a:off x="21981545" y="7797627"/>
                <a:ext cx="480148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grpSp>
          <p:nvGrpSpPr>
            <p:cNvPr id="219" name="Grupp 218">
              <a:extLst>
                <a:ext uri="{FF2B5EF4-FFF2-40B4-BE49-F238E27FC236}">
                  <a16:creationId xmlns:a16="http://schemas.microsoft.com/office/drawing/2014/main" id="{FD935C97-6CAC-C949-B441-40FBD7F11FBB}"/>
                </a:ext>
              </a:extLst>
            </p:cNvPr>
            <p:cNvGrpSpPr/>
            <p:nvPr/>
          </p:nvGrpSpPr>
          <p:grpSpPr>
            <a:xfrm>
              <a:off x="21959975" y="9091992"/>
              <a:ext cx="480149" cy="480148"/>
              <a:chOff x="21959975" y="9091992"/>
              <a:chExt cx="480149" cy="480148"/>
            </a:xfrm>
          </p:grpSpPr>
          <p:sp>
            <p:nvSpPr>
              <p:cNvPr id="220" name="38">
                <a:extLst>
                  <a:ext uri="{FF2B5EF4-FFF2-40B4-BE49-F238E27FC236}">
                    <a16:creationId xmlns:a16="http://schemas.microsoft.com/office/drawing/2014/main" id="{ADD9C112-396B-F54D-96B8-8F46E938C1FF}"/>
                  </a:ext>
                </a:extLst>
              </p:cNvPr>
              <p:cNvSpPr txBox="1"/>
              <p:nvPr/>
            </p:nvSpPr>
            <p:spPr>
              <a:xfrm>
                <a:off x="21959975" y="9101168"/>
                <a:ext cx="4801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t>38</a:t>
                </a:r>
              </a:p>
            </p:txBody>
          </p:sp>
          <p:sp>
            <p:nvSpPr>
              <p:cNvPr id="221" name="Cirkel">
                <a:extLst>
                  <a:ext uri="{FF2B5EF4-FFF2-40B4-BE49-F238E27FC236}">
                    <a16:creationId xmlns:a16="http://schemas.microsoft.com/office/drawing/2014/main" id="{C0E18DCF-4465-014C-93D2-64B82211C1B8}"/>
                  </a:ext>
                </a:extLst>
              </p:cNvPr>
              <p:cNvSpPr/>
              <p:nvPr/>
            </p:nvSpPr>
            <p:spPr>
              <a:xfrm>
                <a:off x="21959975" y="9091992"/>
                <a:ext cx="480149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 sz="1800">
                  <a:solidFill>
                    <a:srgbClr val="97B6C1"/>
                  </a:solidFill>
                  <a:latin typeface="Helvetica Neue Light"/>
                </a:endParaRPr>
              </a:p>
            </p:txBody>
          </p:sp>
        </p:grpSp>
        <p:sp>
          <p:nvSpPr>
            <p:cNvPr id="270" name="Cirkel">
              <a:extLst>
                <a:ext uri="{FF2B5EF4-FFF2-40B4-BE49-F238E27FC236}">
                  <a16:creationId xmlns:a16="http://schemas.microsoft.com/office/drawing/2014/main" id="{F873CAB8-9A09-5441-BE92-95454046C733}"/>
                </a:ext>
              </a:extLst>
            </p:cNvPr>
            <p:cNvSpPr/>
            <p:nvPr/>
          </p:nvSpPr>
          <p:spPr>
            <a:xfrm>
              <a:off x="22294359" y="11548659"/>
              <a:ext cx="203807" cy="203807"/>
            </a:xfrm>
            <a:prstGeom prst="ellipse">
              <a:avLst/>
            </a:prstGeom>
            <a:solidFill>
              <a:srgbClr val="97B6C1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sz="1800">
                <a:solidFill>
                  <a:srgbClr val="000000"/>
                </a:solidFill>
                <a:latin typeface="Helvetica Neue Light"/>
              </a:endParaRPr>
            </a:p>
          </p:txBody>
        </p:sp>
      </p:grpSp>
      <p:sp>
        <p:nvSpPr>
          <p:cNvPr id="135" name="Linje">
            <a:extLst>
              <a:ext uri="{FF2B5EF4-FFF2-40B4-BE49-F238E27FC236}">
                <a16:creationId xmlns:a16="http://schemas.microsoft.com/office/drawing/2014/main" id="{FF6AD7CA-18F4-4F92-9B2B-0774E383D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 flipV="1">
            <a:off x="20306018" y="-2947143"/>
            <a:ext cx="0" cy="7132018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000000"/>
              </a:solidFill>
              <a:latin typeface="Helvetica Neue Light"/>
            </a:endParaRPr>
          </a:p>
        </p:txBody>
      </p:sp>
      <p:sp>
        <p:nvSpPr>
          <p:cNvPr id="137" name="kluster">
            <a:extLst>
              <a:ext uri="{FF2B5EF4-FFF2-40B4-BE49-F238E27FC236}">
                <a16:creationId xmlns:a16="http://schemas.microsoft.com/office/drawing/2014/main" id="{F2799CAC-933D-4A00-B9ED-55FD2D339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27049" y="6582709"/>
            <a:ext cx="2460234" cy="532197"/>
          </a:xfrm>
          <a:prstGeom prst="rect">
            <a:avLst/>
          </a:prstGeom>
          <a:ln w="1905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2500" cap="all"/>
            </a:lvl1pPr>
          </a:lstStyle>
          <a:p>
            <a:pPr algn="ctr"/>
            <a:r>
              <a:rPr lang="sv-SE" sz="2400" spc="200" dirty="0">
                <a:solidFill>
                  <a:srgbClr val="000000"/>
                </a:solidFill>
                <a:latin typeface="Helvetica Neue Light"/>
              </a:rPr>
              <a:t>PERSPEKTIV</a:t>
            </a:r>
            <a:endParaRPr sz="2400" spc="200" dirty="0">
              <a:solidFill>
                <a:srgbClr val="000000"/>
              </a:solidFill>
              <a:latin typeface="Helvetica Neue Light"/>
            </a:endParaRPr>
          </a:p>
        </p:txBody>
      </p:sp>
      <p:sp>
        <p:nvSpPr>
          <p:cNvPr id="225" name="textruta 224">
            <a:extLst>
              <a:ext uri="{FF2B5EF4-FFF2-40B4-BE49-F238E27FC236}">
                <a16:creationId xmlns:a16="http://schemas.microsoft.com/office/drawing/2014/main" id="{252ED680-7EB5-43C1-BDAE-B3957A3B89EA}"/>
              </a:ext>
            </a:extLst>
          </p:cNvPr>
          <p:cNvSpPr txBox="1"/>
          <p:nvPr/>
        </p:nvSpPr>
        <p:spPr>
          <a:xfrm>
            <a:off x="2532615" y="7788019"/>
            <a:ext cx="12196482" cy="8092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5100"/>
              </a:spcBef>
              <a:defRPr sz="4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sv-SE" sz="4000" b="1" dirty="0">
                <a:solidFill>
                  <a:srgbClr val="000000"/>
                </a:solidFill>
                <a:latin typeface="Helvetica Neue"/>
                <a:sym typeface="Helvetica Neue"/>
              </a:rPr>
              <a:t>Styrning och ledning </a:t>
            </a:r>
          </a:p>
        </p:txBody>
      </p:sp>
      <p:sp>
        <p:nvSpPr>
          <p:cNvPr id="226" name="textruta 225">
            <a:extLst>
              <a:ext uri="{FF2B5EF4-FFF2-40B4-BE49-F238E27FC236}">
                <a16:creationId xmlns:a16="http://schemas.microsoft.com/office/drawing/2014/main" id="{1B1BEAE4-5ACF-4D80-9A7E-C1EA62B67EA2}"/>
              </a:ext>
            </a:extLst>
          </p:cNvPr>
          <p:cNvSpPr txBox="1"/>
          <p:nvPr/>
        </p:nvSpPr>
        <p:spPr>
          <a:xfrm>
            <a:off x="2545131" y="9224381"/>
            <a:ext cx="12196482" cy="8092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5100"/>
              </a:spcBef>
              <a:defRPr sz="4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sv-SE" sz="4000" b="1" dirty="0">
                <a:solidFill>
                  <a:srgbClr val="000000"/>
                </a:solidFill>
                <a:latin typeface="Helvetica Neue"/>
                <a:sym typeface="Helvetica Neue"/>
              </a:rPr>
              <a:t>Kunskap och reformer</a:t>
            </a:r>
          </a:p>
        </p:txBody>
      </p:sp>
      <p:sp>
        <p:nvSpPr>
          <p:cNvPr id="227" name="textruta 226">
            <a:extLst>
              <a:ext uri="{FF2B5EF4-FFF2-40B4-BE49-F238E27FC236}">
                <a16:creationId xmlns:a16="http://schemas.microsoft.com/office/drawing/2014/main" id="{1F0647A9-2579-4475-8DBB-DFE18694A487}"/>
              </a:ext>
            </a:extLst>
          </p:cNvPr>
          <p:cNvSpPr txBox="1"/>
          <p:nvPr/>
        </p:nvSpPr>
        <p:spPr>
          <a:xfrm>
            <a:off x="2545131" y="10660742"/>
            <a:ext cx="12196482" cy="8092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5100"/>
              </a:spcBef>
              <a:defRPr sz="4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sv-SE" sz="4000" b="1" dirty="0">
                <a:solidFill>
                  <a:srgbClr val="000000"/>
                </a:solidFill>
                <a:latin typeface="Helvetica Neue"/>
                <a:sym typeface="Helvetica Neue"/>
              </a:rPr>
              <a:t>Forum för dialog och samverkan</a:t>
            </a:r>
          </a:p>
        </p:txBody>
      </p:sp>
      <p:sp>
        <p:nvSpPr>
          <p:cNvPr id="136" name="Styrning / ledning…">
            <a:extLst>
              <a:ext uri="{FF2B5EF4-FFF2-40B4-BE49-F238E27FC236}">
                <a16:creationId xmlns:a16="http://schemas.microsoft.com/office/drawing/2014/main" id="{E1140FF3-54AE-489B-92C8-D532F4E4EC73}"/>
              </a:ext>
            </a:extLst>
          </p:cNvPr>
          <p:cNvSpPr txBox="1"/>
          <p:nvPr/>
        </p:nvSpPr>
        <p:spPr>
          <a:xfrm>
            <a:off x="2519178" y="12094762"/>
            <a:ext cx="6833602" cy="819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5100"/>
              </a:spcBef>
              <a:defRPr sz="4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sv-SE" sz="4000" b="1" dirty="0">
                <a:solidFill>
                  <a:srgbClr val="000000"/>
                </a:solidFill>
                <a:latin typeface="Helvetica Neue"/>
                <a:sym typeface="Helvetica Neue"/>
              </a:rPr>
              <a:t>Nya tjänster och a</a:t>
            </a:r>
            <a:r>
              <a:rPr sz="4000" b="1" dirty="0" err="1">
                <a:solidFill>
                  <a:srgbClr val="000000"/>
                </a:solidFill>
                <a:latin typeface="Helvetica Neue"/>
                <a:sym typeface="Helvetica Neue"/>
              </a:rPr>
              <a:t>rbetssätt</a:t>
            </a:r>
            <a:r>
              <a:rPr sz="4000" b="1" dirty="0">
                <a:solidFill>
                  <a:srgbClr val="000000"/>
                </a:solidFill>
                <a:latin typeface="Helvetica Neue"/>
                <a:sym typeface="Helvetica Neue"/>
              </a:rPr>
              <a:t> </a:t>
            </a:r>
          </a:p>
        </p:txBody>
      </p:sp>
      <p:grpSp>
        <p:nvGrpSpPr>
          <p:cNvPr id="138" name="Grupp 137">
            <a:extLst>
              <a:ext uri="{FF2B5EF4-FFF2-40B4-BE49-F238E27FC236}">
                <a16:creationId xmlns:a16="http://schemas.microsoft.com/office/drawing/2014/main" id="{8461964A-6FAB-428B-ACC5-07CBF6FE8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7048" y="7654216"/>
            <a:ext cx="1157860" cy="1157860"/>
            <a:chOff x="2936408" y="5630834"/>
            <a:chExt cx="1157860" cy="1157860"/>
          </a:xfrm>
        </p:grpSpPr>
        <p:sp>
          <p:nvSpPr>
            <p:cNvPr id="139" name="Cirkel">
              <a:extLst>
                <a:ext uri="{FF2B5EF4-FFF2-40B4-BE49-F238E27FC236}">
                  <a16:creationId xmlns:a16="http://schemas.microsoft.com/office/drawing/2014/main" id="{828E0B85-1F84-4488-9562-8783BFD09A6E}"/>
                </a:ext>
              </a:extLst>
            </p:cNvPr>
            <p:cNvSpPr/>
            <p:nvPr/>
          </p:nvSpPr>
          <p:spPr>
            <a:xfrm>
              <a:off x="2936408" y="5630834"/>
              <a:ext cx="1157860" cy="1157860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sz="1800">
                <a:latin typeface="Helvetica Neue Light"/>
              </a:endParaRPr>
            </a:p>
          </p:txBody>
        </p:sp>
        <p:pic>
          <p:nvPicPr>
            <p:cNvPr id="140" name="Bild" descr="Bild">
              <a:extLst>
                <a:ext uri="{FF2B5EF4-FFF2-40B4-BE49-F238E27FC236}">
                  <a16:creationId xmlns:a16="http://schemas.microsoft.com/office/drawing/2014/main" id="{77440DDF-D2E0-4E4B-8839-DCD85005C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84114" y="5879565"/>
              <a:ext cx="662445" cy="662395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141" name="Grupp 140">
            <a:extLst>
              <a:ext uri="{FF2B5EF4-FFF2-40B4-BE49-F238E27FC236}">
                <a16:creationId xmlns:a16="http://schemas.microsoft.com/office/drawing/2014/main" id="{C6B0BD70-591B-44A2-B67C-9BAE270A8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7048" y="9094480"/>
            <a:ext cx="1157860" cy="1157860"/>
            <a:chOff x="2936408" y="7049930"/>
            <a:chExt cx="1157860" cy="1157860"/>
          </a:xfrm>
        </p:grpSpPr>
        <p:sp>
          <p:nvSpPr>
            <p:cNvPr id="142" name="Cirkel">
              <a:extLst>
                <a:ext uri="{FF2B5EF4-FFF2-40B4-BE49-F238E27FC236}">
                  <a16:creationId xmlns:a16="http://schemas.microsoft.com/office/drawing/2014/main" id="{1ACD7091-E95A-4D77-BC12-328C9F685625}"/>
                </a:ext>
              </a:extLst>
            </p:cNvPr>
            <p:cNvSpPr/>
            <p:nvPr/>
          </p:nvSpPr>
          <p:spPr>
            <a:xfrm>
              <a:off x="2936408" y="7049930"/>
              <a:ext cx="1157860" cy="1157860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sz="1800" dirty="0">
                <a:latin typeface="Helvetica Neue Light"/>
              </a:endParaRPr>
            </a:p>
          </p:txBody>
        </p:sp>
        <p:pic>
          <p:nvPicPr>
            <p:cNvPr id="143" name="Bild" descr="Bild">
              <a:extLst>
                <a:ext uri="{FF2B5EF4-FFF2-40B4-BE49-F238E27FC236}">
                  <a16:creationId xmlns:a16="http://schemas.microsoft.com/office/drawing/2014/main" id="{D4127912-4E09-42F3-9080-5A78B639D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10077" y="7266704"/>
              <a:ext cx="621511" cy="752843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189" name="Grupp 188">
            <a:extLst>
              <a:ext uri="{FF2B5EF4-FFF2-40B4-BE49-F238E27FC236}">
                <a16:creationId xmlns:a16="http://schemas.microsoft.com/office/drawing/2014/main" id="{C59013AE-AF1A-40B5-B2EF-3980A8B7A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7048" y="10534744"/>
            <a:ext cx="1157860" cy="1157860"/>
            <a:chOff x="2936408" y="8494428"/>
            <a:chExt cx="1157860" cy="1157859"/>
          </a:xfrm>
        </p:grpSpPr>
        <p:sp>
          <p:nvSpPr>
            <p:cNvPr id="190" name="Cirkel">
              <a:extLst>
                <a:ext uri="{FF2B5EF4-FFF2-40B4-BE49-F238E27FC236}">
                  <a16:creationId xmlns:a16="http://schemas.microsoft.com/office/drawing/2014/main" id="{A5E5107B-A934-4C0A-A0F6-A2485747D556}"/>
                </a:ext>
              </a:extLst>
            </p:cNvPr>
            <p:cNvSpPr/>
            <p:nvPr/>
          </p:nvSpPr>
          <p:spPr>
            <a:xfrm>
              <a:off x="2936408" y="8494428"/>
              <a:ext cx="1157860" cy="115785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sz="1800">
                <a:latin typeface="Helvetica Neue Light"/>
              </a:endParaRPr>
            </a:p>
          </p:txBody>
        </p:sp>
        <p:pic>
          <p:nvPicPr>
            <p:cNvPr id="191" name="Bild" descr="Bild">
              <a:extLst>
                <a:ext uri="{FF2B5EF4-FFF2-40B4-BE49-F238E27FC236}">
                  <a16:creationId xmlns:a16="http://schemas.microsoft.com/office/drawing/2014/main" id="{32CA99E8-73B4-4F1D-9C1E-53C018CCC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53938" y="8863165"/>
              <a:ext cx="722800" cy="473391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222" name="Grupp 221">
            <a:extLst>
              <a:ext uri="{FF2B5EF4-FFF2-40B4-BE49-F238E27FC236}">
                <a16:creationId xmlns:a16="http://schemas.microsoft.com/office/drawing/2014/main" id="{D3D984B5-BC93-441E-9150-92131F1D2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7048" y="11975006"/>
            <a:ext cx="1157860" cy="1157860"/>
            <a:chOff x="2936408" y="9951624"/>
            <a:chExt cx="1157860" cy="1157860"/>
          </a:xfrm>
        </p:grpSpPr>
        <p:sp>
          <p:nvSpPr>
            <p:cNvPr id="223" name="Cirkel">
              <a:extLst>
                <a:ext uri="{FF2B5EF4-FFF2-40B4-BE49-F238E27FC236}">
                  <a16:creationId xmlns:a16="http://schemas.microsoft.com/office/drawing/2014/main" id="{0EBCE9BF-9513-409D-A234-439F72DED11F}"/>
                </a:ext>
              </a:extLst>
            </p:cNvPr>
            <p:cNvSpPr/>
            <p:nvPr/>
          </p:nvSpPr>
          <p:spPr>
            <a:xfrm>
              <a:off x="2936408" y="9951624"/>
              <a:ext cx="1157860" cy="1157860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sz="1800">
                <a:latin typeface="Helvetica Neue Light"/>
              </a:endParaRPr>
            </a:p>
          </p:txBody>
        </p:sp>
        <p:pic>
          <p:nvPicPr>
            <p:cNvPr id="224" name="Bildobjekt 223">
              <a:extLst>
                <a:ext uri="{FF2B5EF4-FFF2-40B4-BE49-F238E27FC236}">
                  <a16:creationId xmlns:a16="http://schemas.microsoft.com/office/drawing/2014/main" id="{786744EC-A21D-438F-9B7E-9AFFD342A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70677" y="10172549"/>
              <a:ext cx="699920" cy="716010"/>
            </a:xfrm>
            <a:prstGeom prst="rect">
              <a:avLst/>
            </a:prstGeom>
          </p:spPr>
        </p:pic>
      </p:grpSp>
      <p:sp>
        <p:nvSpPr>
          <p:cNvPr id="271" name="Cirkel">
            <a:extLst>
              <a:ext uri="{FF2B5EF4-FFF2-40B4-BE49-F238E27FC236}">
                <a16:creationId xmlns:a16="http://schemas.microsoft.com/office/drawing/2014/main" id="{2B24C8D6-60D6-4621-85A3-20E4A967A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6624190" y="516960"/>
            <a:ext cx="203808" cy="203808"/>
          </a:xfrm>
          <a:prstGeom prst="ellipse">
            <a:avLst/>
          </a:prstGeom>
          <a:solidFill>
            <a:srgbClr val="F6AB1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sz="1800">
              <a:solidFill>
                <a:srgbClr val="00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00140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Reformer för nära vård"/>
          <p:cNvSpPr txBox="1"/>
          <p:nvPr/>
        </p:nvSpPr>
        <p:spPr>
          <a:xfrm>
            <a:off x="15019511" y="1174656"/>
            <a:ext cx="6210465" cy="2055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lnSpc>
                <a:spcPct val="110000"/>
              </a:lnSpc>
              <a:defRPr sz="6000" b="1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Reformer </a:t>
            </a:r>
            <a:r>
              <a:rPr dirty="0" err="1"/>
              <a:t>för</a:t>
            </a:r>
            <a:r>
              <a:rPr dirty="0"/>
              <a:t> </a:t>
            </a:r>
            <a:r>
              <a:rPr lang="sv-SE" dirty="0"/>
              <a:t>N</a:t>
            </a:r>
            <a:r>
              <a:rPr dirty="0" err="1"/>
              <a:t>ära</a:t>
            </a:r>
            <a:r>
              <a:rPr dirty="0"/>
              <a:t> </a:t>
            </a:r>
            <a:r>
              <a:rPr dirty="0" err="1"/>
              <a:t>vård</a:t>
            </a:r>
            <a:r>
              <a:rPr dirty="0"/>
              <a:t> </a:t>
            </a:r>
          </a:p>
        </p:txBody>
      </p:sp>
      <p:sp>
        <p:nvSpPr>
          <p:cNvPr id="260" name="dåtid"/>
          <p:cNvSpPr txBox="1"/>
          <p:nvPr/>
        </p:nvSpPr>
        <p:spPr>
          <a:xfrm>
            <a:off x="20919425" y="713157"/>
            <a:ext cx="904604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dåtid</a:t>
            </a:r>
            <a:endParaRPr dirty="0"/>
          </a:p>
        </p:txBody>
      </p:sp>
      <p:sp>
        <p:nvSpPr>
          <p:cNvPr id="263" name="nutid"/>
          <p:cNvSpPr txBox="1"/>
          <p:nvPr/>
        </p:nvSpPr>
        <p:spPr>
          <a:xfrm>
            <a:off x="21670185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nutid</a:t>
            </a:r>
            <a:endParaRPr dirty="0"/>
          </a:p>
        </p:txBody>
      </p:sp>
      <p:sp>
        <p:nvSpPr>
          <p:cNvPr id="261" name="framtid"/>
          <p:cNvSpPr txBox="1"/>
          <p:nvPr/>
        </p:nvSpPr>
        <p:spPr>
          <a:xfrm>
            <a:off x="22522648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framtid</a:t>
            </a:r>
            <a:endParaRPr dirty="0"/>
          </a:p>
        </p:txBody>
      </p:sp>
      <p:sp>
        <p:nvSpPr>
          <p:cNvPr id="298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21371727" y="1223732"/>
            <a:ext cx="1" cy="2050867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99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269824" y="1206380"/>
            <a:ext cx="203807" cy="203807"/>
          </a:xfrm>
          <a:prstGeom prst="ellipse">
            <a:avLst/>
          </a:prstGeom>
          <a:solidFill>
            <a:srgbClr val="F6AB1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00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269824" y="3085980"/>
            <a:ext cx="203807" cy="203807"/>
          </a:xfrm>
          <a:prstGeom prst="ellipse">
            <a:avLst/>
          </a:prstGeom>
          <a:solidFill>
            <a:srgbClr val="F6AB1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9ECE1D31-FD4D-8049-B8FF-297393CDA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03986" y="4058527"/>
            <a:ext cx="2686928" cy="879204"/>
            <a:chOff x="1803986" y="4058527"/>
            <a:chExt cx="2686928" cy="879204"/>
          </a:xfrm>
        </p:grpSpPr>
        <p:sp>
          <p:nvSpPr>
            <p:cNvPr id="295" name="Statliga reformer"/>
            <p:cNvSpPr txBox="1"/>
            <p:nvPr/>
          </p:nvSpPr>
          <p:spPr>
            <a:xfrm>
              <a:off x="1803986" y="4066326"/>
              <a:ext cx="2686928" cy="86360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defRPr sz="25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 err="1"/>
                <a:t>Statliga</a:t>
              </a:r>
              <a:br>
                <a:rPr dirty="0"/>
              </a:br>
              <a:r>
                <a:rPr dirty="0"/>
                <a:t>reformer</a:t>
              </a:r>
            </a:p>
          </p:txBody>
        </p: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57888DCD-BD58-7C4A-87FA-0718E8F4E742}"/>
                </a:ext>
              </a:extLst>
            </p:cNvPr>
            <p:cNvGrpSpPr/>
            <p:nvPr/>
          </p:nvGrpSpPr>
          <p:grpSpPr>
            <a:xfrm>
              <a:off x="3496341" y="4058527"/>
              <a:ext cx="879205" cy="879204"/>
              <a:chOff x="3496341" y="4058527"/>
              <a:chExt cx="879205" cy="879204"/>
            </a:xfrm>
          </p:grpSpPr>
          <p:sp>
            <p:nvSpPr>
              <p:cNvPr id="296" name="Cirkel"/>
              <p:cNvSpPr/>
              <p:nvPr/>
            </p:nvSpPr>
            <p:spPr>
              <a:xfrm>
                <a:off x="3496341" y="4058527"/>
                <a:ext cx="879205" cy="879204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  <p:pic>
            <p:nvPicPr>
              <p:cNvPr id="301" name="Bild" descr="Bild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83169" y="4200705"/>
                <a:ext cx="505549" cy="612375"/>
              </a:xfrm>
              <a:prstGeom prst="rect">
                <a:avLst/>
              </a:prstGeom>
              <a:ln w="12700">
                <a:miter lim="400000"/>
              </a:ln>
            </p:spPr>
          </p:pic>
        </p:grpSp>
      </p:grpSp>
      <p:sp>
        <p:nvSpPr>
          <p:cNvPr id="264" name="Utredning ”Styrning för en mer jämlik vård” Stiernstedt (2017)"/>
          <p:cNvSpPr txBox="1"/>
          <p:nvPr/>
        </p:nvSpPr>
        <p:spPr>
          <a:xfrm>
            <a:off x="2641846" y="5466907"/>
            <a:ext cx="3532547" cy="414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Utredning Effektiv vård (2016)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284" name="Utredningen ”God och nära vård - En reform för ett hållbart hälso- och sjukvårdssystem” Nergårdh (2020)"/>
          <p:cNvSpPr txBox="1"/>
          <p:nvPr/>
        </p:nvSpPr>
        <p:spPr>
          <a:xfrm>
            <a:off x="2641846" y="6165049"/>
            <a:ext cx="4266173" cy="1091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Utredningen</a:t>
            </a:r>
            <a:r>
              <a:rPr dirty="0">
                <a:solidFill>
                  <a:srgbClr val="000000"/>
                </a:solidFill>
              </a:rPr>
              <a:t> ”God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sv-SE" dirty="0">
                <a:solidFill>
                  <a:srgbClr val="000000"/>
                </a:solidFill>
              </a:rPr>
              <a:t>n</a:t>
            </a:r>
            <a:r>
              <a:rPr dirty="0" err="1">
                <a:solidFill>
                  <a:srgbClr val="000000"/>
                </a:solidFill>
              </a:rPr>
              <a:t>ära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vård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sv-SE" dirty="0">
                <a:solidFill>
                  <a:srgbClr val="000000"/>
                </a:solidFill>
              </a:rPr>
              <a:t>–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En</a:t>
            </a:r>
            <a:r>
              <a:rPr dirty="0">
                <a:solidFill>
                  <a:srgbClr val="000000"/>
                </a:solidFill>
              </a:rPr>
              <a:t> reform </a:t>
            </a:r>
            <a:r>
              <a:rPr dirty="0" err="1">
                <a:solidFill>
                  <a:srgbClr val="000000"/>
                </a:solidFill>
              </a:rPr>
              <a:t>för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ett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hållbart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hälso</a:t>
            </a:r>
            <a:r>
              <a:rPr dirty="0">
                <a:solidFill>
                  <a:srgbClr val="000000"/>
                </a:solidFill>
              </a:rPr>
              <a:t>-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sjukvårdssystem</a:t>
            </a:r>
            <a:r>
              <a:rPr dirty="0">
                <a:solidFill>
                  <a:srgbClr val="000000"/>
                </a:solidFill>
              </a:rPr>
              <a:t>” </a:t>
            </a:r>
            <a:r>
              <a:rPr dirty="0" err="1">
                <a:solidFill>
                  <a:srgbClr val="000000"/>
                </a:solidFill>
              </a:rPr>
              <a:t>Nergårdh</a:t>
            </a:r>
            <a:r>
              <a:rPr dirty="0">
                <a:solidFill>
                  <a:srgbClr val="000000"/>
                </a:solidFill>
              </a:rPr>
              <a:t> (2020)</a:t>
            </a:r>
          </a:p>
        </p:txBody>
      </p:sp>
      <p:sp>
        <p:nvSpPr>
          <p:cNvPr id="287" name="Proposition för en närmare och mer tillgänglig vård (2020)"/>
          <p:cNvSpPr txBox="1"/>
          <p:nvPr/>
        </p:nvSpPr>
        <p:spPr>
          <a:xfrm>
            <a:off x="2641846" y="7577831"/>
            <a:ext cx="3532254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rgbClr val="000000"/>
                </a:solidFill>
              </a:rPr>
              <a:t>Proposition </a:t>
            </a:r>
            <a:r>
              <a:rPr dirty="0" err="1">
                <a:solidFill>
                  <a:srgbClr val="000000"/>
                </a:solidFill>
              </a:rPr>
              <a:t>för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en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närmare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mer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tillgänglig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vård</a:t>
            </a:r>
            <a:r>
              <a:rPr dirty="0">
                <a:solidFill>
                  <a:srgbClr val="000000"/>
                </a:solidFill>
              </a:rPr>
              <a:t> (2020)</a:t>
            </a:r>
          </a:p>
        </p:txBody>
      </p:sp>
      <p:sp>
        <p:nvSpPr>
          <p:cNvPr id="104" name="Proposition för en närmare och mer tillgänglig vård (2020)">
            <a:extLst>
              <a:ext uri="{FF2B5EF4-FFF2-40B4-BE49-F238E27FC236}">
                <a16:creationId xmlns:a16="http://schemas.microsoft.com/office/drawing/2014/main" id="{C3AF0C03-F7B9-E545-B741-745B939B70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41846" y="8744056"/>
            <a:ext cx="3532254" cy="414857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l" defTabSz="825500" rtl="0" eaLnBrk="1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Nationell målbild (2021)</a:t>
            </a:r>
          </a:p>
        </p:txBody>
      </p:sp>
      <p:sp>
        <p:nvSpPr>
          <p:cNvPr id="113" name="Proposition för en närmare och mer tillgänglig vård (2020)">
            <a:extLst>
              <a:ext uri="{FF2B5EF4-FFF2-40B4-BE49-F238E27FC236}">
                <a16:creationId xmlns:a16="http://schemas.microsoft.com/office/drawing/2014/main" id="{FA3C687A-27B7-0244-A16A-55B393A212BC}"/>
              </a:ext>
            </a:extLst>
          </p:cNvPr>
          <p:cNvSpPr txBox="1"/>
          <p:nvPr/>
        </p:nvSpPr>
        <p:spPr>
          <a:xfrm>
            <a:off x="2641846" y="9620667"/>
            <a:ext cx="5482127" cy="414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Det nationella primärvårdsuppdraget (2021)</a:t>
            </a:r>
          </a:p>
        </p:txBody>
      </p:sp>
      <p:sp>
        <p:nvSpPr>
          <p:cNvPr id="290" name="Utredning ”Börja med barnen! Samman-hållen god och nära vård för barn och unga” Almgren (maj 2021)"/>
          <p:cNvSpPr txBox="1"/>
          <p:nvPr/>
        </p:nvSpPr>
        <p:spPr>
          <a:xfrm>
            <a:off x="2641846" y="10376739"/>
            <a:ext cx="6187151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Utredning</a:t>
            </a:r>
            <a:r>
              <a:rPr dirty="0">
                <a:solidFill>
                  <a:srgbClr val="000000"/>
                </a:solidFill>
              </a:rPr>
              <a:t> ”</a:t>
            </a:r>
            <a:r>
              <a:rPr dirty="0" err="1">
                <a:solidFill>
                  <a:srgbClr val="000000"/>
                </a:solidFill>
              </a:rPr>
              <a:t>Börja</a:t>
            </a:r>
            <a:r>
              <a:rPr dirty="0">
                <a:solidFill>
                  <a:srgbClr val="000000"/>
                </a:solidFill>
              </a:rPr>
              <a:t> med </a:t>
            </a:r>
            <a:r>
              <a:rPr dirty="0" err="1">
                <a:solidFill>
                  <a:srgbClr val="000000"/>
                </a:solidFill>
              </a:rPr>
              <a:t>barnen</a:t>
            </a:r>
            <a:r>
              <a:rPr dirty="0">
                <a:solidFill>
                  <a:srgbClr val="000000"/>
                </a:solidFill>
              </a:rPr>
              <a:t>! </a:t>
            </a:r>
            <a:r>
              <a:rPr dirty="0" err="1">
                <a:solidFill>
                  <a:srgbClr val="000000"/>
                </a:solidFill>
              </a:rPr>
              <a:t>Sammanhållen</a:t>
            </a:r>
            <a:r>
              <a:rPr dirty="0">
                <a:solidFill>
                  <a:srgbClr val="000000"/>
                </a:solidFill>
              </a:rPr>
              <a:t> god </a:t>
            </a:r>
            <a:br>
              <a:rPr lang="sv-SE" dirty="0">
                <a:solidFill>
                  <a:srgbClr val="000000"/>
                </a:solidFill>
              </a:rPr>
            </a:b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nära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vård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för</a:t>
            </a:r>
            <a:r>
              <a:rPr dirty="0">
                <a:solidFill>
                  <a:srgbClr val="000000"/>
                </a:solidFill>
              </a:rPr>
              <a:t> barn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unga</a:t>
            </a:r>
            <a:r>
              <a:rPr dirty="0">
                <a:solidFill>
                  <a:srgbClr val="000000"/>
                </a:solidFill>
              </a:rPr>
              <a:t>” Almgren (</a:t>
            </a:r>
            <a:r>
              <a:rPr dirty="0" err="1">
                <a:solidFill>
                  <a:srgbClr val="000000"/>
                </a:solidFill>
              </a:rPr>
              <a:t>maj</a:t>
            </a:r>
            <a:r>
              <a:rPr dirty="0">
                <a:solidFill>
                  <a:srgbClr val="000000"/>
                </a:solidFill>
              </a:rPr>
              <a:t> 2021)</a:t>
            </a:r>
          </a:p>
        </p:txBody>
      </p:sp>
      <p:sp>
        <p:nvSpPr>
          <p:cNvPr id="291" name="Samsjuklighetsutredningen Printz (nov 2021)"/>
          <p:cNvSpPr txBox="1"/>
          <p:nvPr/>
        </p:nvSpPr>
        <p:spPr>
          <a:xfrm>
            <a:off x="2641846" y="11422785"/>
            <a:ext cx="3227641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Samsjuklighetsutredningen</a:t>
            </a:r>
            <a:r>
              <a:rPr dirty="0">
                <a:solidFill>
                  <a:srgbClr val="000000"/>
                </a:solidFill>
              </a:rPr>
              <a:t> Printz (</a:t>
            </a:r>
            <a:r>
              <a:rPr dirty="0" err="1">
                <a:solidFill>
                  <a:srgbClr val="000000"/>
                </a:solidFill>
              </a:rPr>
              <a:t>nov</a:t>
            </a:r>
            <a:r>
              <a:rPr dirty="0">
                <a:solidFill>
                  <a:srgbClr val="000000"/>
                </a:solidFill>
              </a:rPr>
              <a:t> 2021)</a:t>
            </a:r>
          </a:p>
        </p:txBody>
      </p:sp>
      <p:sp>
        <p:nvSpPr>
          <p:cNvPr id="257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1652" y="59472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8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69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9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07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5572E3FF-64AB-6140-A7DE-875BD339C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81604" y="701641"/>
            <a:ext cx="618291" cy="480148"/>
            <a:chOff x="1681604" y="701641"/>
            <a:chExt cx="618291" cy="480148"/>
          </a:xfrm>
        </p:grpSpPr>
        <p:sp>
          <p:nvSpPr>
            <p:cNvPr id="266" name="1" descr="Del 1 av Nära vård utvecklingsresa med punkter som beskriver statliga reformer inom Nära vård. "/>
            <p:cNvSpPr txBox="1"/>
            <p:nvPr/>
          </p:nvSpPr>
          <p:spPr>
            <a:xfrm>
              <a:off x="1794347" y="712884"/>
              <a:ext cx="505548" cy="42266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1</a:t>
              </a:r>
            </a:p>
          </p:txBody>
        </p:sp>
        <p:sp>
          <p:nvSpPr>
            <p:cNvPr id="273" name="Cirkel"/>
            <p:cNvSpPr/>
            <p:nvPr/>
          </p:nvSpPr>
          <p:spPr>
            <a:xfrm>
              <a:off x="1681604" y="701641"/>
              <a:ext cx="480149" cy="480148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3" name="Grupp 2">
            <a:extLst>
              <a:ext uri="{FF2B5EF4-FFF2-40B4-BE49-F238E27FC236}">
                <a16:creationId xmlns:a16="http://schemas.microsoft.com/office/drawing/2014/main" id="{F0BEF16C-4B48-4447-A08B-228A813D5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13676" y="877709"/>
            <a:ext cx="626857" cy="480148"/>
            <a:chOff x="2513676" y="877709"/>
            <a:chExt cx="626857" cy="480148"/>
          </a:xfrm>
        </p:grpSpPr>
        <p:sp>
          <p:nvSpPr>
            <p:cNvPr id="267" name="2" descr="Del 1 av Nära vård utvecklingsresa med punkter som beskriver statliga reformer inom Nära vård. "/>
            <p:cNvSpPr txBox="1"/>
            <p:nvPr/>
          </p:nvSpPr>
          <p:spPr>
            <a:xfrm>
              <a:off x="2634984" y="888952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2</a:t>
              </a:r>
            </a:p>
          </p:txBody>
        </p:sp>
        <p:sp>
          <p:nvSpPr>
            <p:cNvPr id="274" name="Cirkel"/>
            <p:cNvSpPr/>
            <p:nvPr/>
          </p:nvSpPr>
          <p:spPr>
            <a:xfrm>
              <a:off x="2513676" y="877709"/>
              <a:ext cx="480148" cy="480148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4" name="Grupp 3">
            <a:extLst>
              <a:ext uri="{FF2B5EF4-FFF2-40B4-BE49-F238E27FC236}">
                <a16:creationId xmlns:a16="http://schemas.microsoft.com/office/drawing/2014/main" id="{84423537-A914-C147-B968-DBEFCAE40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6650" y="1105083"/>
            <a:ext cx="630481" cy="480148"/>
            <a:chOff x="3416650" y="1105083"/>
            <a:chExt cx="630481" cy="480148"/>
          </a:xfrm>
        </p:grpSpPr>
        <p:sp>
          <p:nvSpPr>
            <p:cNvPr id="268" name="3" descr="Del 1 av Nära vård utvecklingsresa med punkter som beskriver statliga reformer inom Nära vård. "/>
            <p:cNvSpPr txBox="1"/>
            <p:nvPr/>
          </p:nvSpPr>
          <p:spPr>
            <a:xfrm>
              <a:off x="3541583" y="1116326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3</a:t>
              </a:r>
            </a:p>
          </p:txBody>
        </p:sp>
        <p:sp>
          <p:nvSpPr>
            <p:cNvPr id="275" name="Cirkel"/>
            <p:cNvSpPr/>
            <p:nvPr/>
          </p:nvSpPr>
          <p:spPr>
            <a:xfrm>
              <a:off x="3416650" y="1105083"/>
              <a:ext cx="480148" cy="480148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71988B48-0D65-8F41-B6B7-E075D8EA5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54625" y="1484153"/>
            <a:ext cx="607489" cy="480148"/>
            <a:chOff x="4154625" y="1484153"/>
            <a:chExt cx="607489" cy="480148"/>
          </a:xfrm>
        </p:grpSpPr>
        <p:sp>
          <p:nvSpPr>
            <p:cNvPr id="269" name="4" descr="Del 1 av Nära vård utvecklingsresa med punkter som beskriver statliga reformer inom Nära vård. "/>
            <p:cNvSpPr txBox="1"/>
            <p:nvPr/>
          </p:nvSpPr>
          <p:spPr>
            <a:xfrm>
              <a:off x="4256566" y="1495396"/>
              <a:ext cx="505548" cy="42266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4</a:t>
              </a:r>
            </a:p>
          </p:txBody>
        </p:sp>
        <p:sp>
          <p:nvSpPr>
            <p:cNvPr id="276" name="Cirkel"/>
            <p:cNvSpPr/>
            <p:nvPr/>
          </p:nvSpPr>
          <p:spPr>
            <a:xfrm>
              <a:off x="4154625" y="1484153"/>
              <a:ext cx="480148" cy="480148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AEAE2683-BDD1-5B44-8439-44B7D6B85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58899" y="2106303"/>
            <a:ext cx="480148" cy="480148"/>
            <a:chOff x="4758899" y="2106303"/>
            <a:chExt cx="480148" cy="480148"/>
          </a:xfrm>
        </p:grpSpPr>
        <p:sp>
          <p:nvSpPr>
            <p:cNvPr id="270" name="5" descr="Del 1 av Nära vård utvecklingsresa med punkter som beskriver statliga reformer inom Nära vård. "/>
            <p:cNvSpPr txBox="1"/>
            <p:nvPr/>
          </p:nvSpPr>
          <p:spPr>
            <a:xfrm>
              <a:off x="4771599" y="2127987"/>
              <a:ext cx="4674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5</a:t>
              </a:r>
            </a:p>
          </p:txBody>
        </p:sp>
        <p:sp>
          <p:nvSpPr>
            <p:cNvPr id="277" name="Cirkel"/>
            <p:cNvSpPr/>
            <p:nvPr/>
          </p:nvSpPr>
          <p:spPr>
            <a:xfrm>
              <a:off x="4758899" y="2106303"/>
              <a:ext cx="480148" cy="480148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F88C3A24-9DCC-3041-9523-AB4ED7CFF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70355" y="2786649"/>
            <a:ext cx="480149" cy="480148"/>
            <a:chOff x="5270355" y="2786649"/>
            <a:chExt cx="480149" cy="480148"/>
          </a:xfrm>
        </p:grpSpPr>
        <p:sp>
          <p:nvSpPr>
            <p:cNvPr id="271" name="6" descr="Del 1 av Nära vård utvecklingsresa med punkter som beskriver statliga reformer inom Nära vård. "/>
            <p:cNvSpPr txBox="1"/>
            <p:nvPr/>
          </p:nvSpPr>
          <p:spPr>
            <a:xfrm>
              <a:off x="5270355" y="2801884"/>
              <a:ext cx="468503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6</a:t>
              </a:r>
            </a:p>
          </p:txBody>
        </p:sp>
        <p:sp>
          <p:nvSpPr>
            <p:cNvPr id="278" name="Cirkel"/>
            <p:cNvSpPr/>
            <p:nvPr/>
          </p:nvSpPr>
          <p:spPr>
            <a:xfrm>
              <a:off x="5270355" y="2786649"/>
              <a:ext cx="480149" cy="480148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24" name="Grupp 23">
            <a:extLst>
              <a:ext uri="{FF2B5EF4-FFF2-40B4-BE49-F238E27FC236}">
                <a16:creationId xmlns:a16="http://schemas.microsoft.com/office/drawing/2014/main" id="{C81E2C35-E152-E94F-80AF-7C024C804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15227" y="1080854"/>
            <a:ext cx="9857123" cy="7645172"/>
            <a:chOff x="-115227" y="1080854"/>
            <a:chExt cx="9857123" cy="7645172"/>
          </a:xfrm>
        </p:grpSpPr>
        <p:sp>
          <p:nvSpPr>
            <p:cNvPr id="262" name="Linje"/>
            <p:cNvSpPr/>
            <p:nvPr/>
          </p:nvSpPr>
          <p:spPr>
            <a:xfrm>
              <a:off x="-115227" y="1080854"/>
              <a:ext cx="9720769" cy="753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476" y="407"/>
                    <a:pt x="2944" y="835"/>
                    <a:pt x="4403" y="1282"/>
                  </a:cubicBezTo>
                  <a:cubicBezTo>
                    <a:pt x="5891" y="1738"/>
                    <a:pt x="7402" y="2229"/>
                    <a:pt x="8687" y="3329"/>
                  </a:cubicBezTo>
                  <a:cubicBezTo>
                    <a:pt x="10386" y="4784"/>
                    <a:pt x="11455" y="7066"/>
                    <a:pt x="12641" y="9131"/>
                  </a:cubicBezTo>
                  <a:cubicBezTo>
                    <a:pt x="13231" y="10157"/>
                    <a:pt x="13860" y="11148"/>
                    <a:pt x="14462" y="12169"/>
                  </a:cubicBezTo>
                  <a:cubicBezTo>
                    <a:pt x="15216" y="13449"/>
                    <a:pt x="15927" y="14772"/>
                    <a:pt x="16722" y="16010"/>
                  </a:cubicBezTo>
                  <a:cubicBezTo>
                    <a:pt x="18119" y="18181"/>
                    <a:pt x="19764" y="20066"/>
                    <a:pt x="21600" y="21600"/>
                  </a:cubicBezTo>
                </a:path>
              </a:pathLst>
            </a:custGeom>
            <a:ln w="762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94" name="Cirkel"/>
            <p:cNvSpPr/>
            <p:nvPr/>
          </p:nvSpPr>
          <p:spPr>
            <a:xfrm>
              <a:off x="9538089" y="8522219"/>
              <a:ext cx="203807" cy="203807"/>
            </a:xfrm>
            <a:prstGeom prst="ellipse">
              <a:avLst/>
            </a:prstGeom>
            <a:solidFill>
              <a:srgbClr val="F6AB1B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" name="Grupp 5">
            <a:extLst>
              <a:ext uri="{FF2B5EF4-FFF2-40B4-BE49-F238E27FC236}">
                <a16:creationId xmlns:a16="http://schemas.microsoft.com/office/drawing/2014/main" id="{479629CE-29CF-5646-98F2-993504773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25918" y="6989981"/>
            <a:ext cx="505548" cy="480149"/>
            <a:chOff x="8625918" y="6989981"/>
            <a:chExt cx="505548" cy="480149"/>
          </a:xfrm>
        </p:grpSpPr>
        <p:sp>
          <p:nvSpPr>
            <p:cNvPr id="302" name="13"/>
            <p:cNvSpPr txBox="1"/>
            <p:nvPr/>
          </p:nvSpPr>
          <p:spPr>
            <a:xfrm>
              <a:off x="8625918" y="7008893"/>
              <a:ext cx="505548" cy="4226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13</a:t>
              </a:r>
            </a:p>
          </p:txBody>
        </p:sp>
        <p:sp>
          <p:nvSpPr>
            <p:cNvPr id="303" name="Cirkel"/>
            <p:cNvSpPr/>
            <p:nvPr/>
          </p:nvSpPr>
          <p:spPr>
            <a:xfrm>
              <a:off x="8638618" y="6989981"/>
              <a:ext cx="480148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7" name="Grupp 6">
            <a:extLst>
              <a:ext uri="{FF2B5EF4-FFF2-40B4-BE49-F238E27FC236}">
                <a16:creationId xmlns:a16="http://schemas.microsoft.com/office/drawing/2014/main" id="{A9C2EF7D-B9B2-B544-A417-9BF86694C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87" y="6428595"/>
            <a:ext cx="505549" cy="480149"/>
            <a:chOff x="8010787" y="6428595"/>
            <a:chExt cx="505549" cy="480149"/>
          </a:xfrm>
        </p:grpSpPr>
        <p:sp>
          <p:nvSpPr>
            <p:cNvPr id="304" name="12"/>
            <p:cNvSpPr txBox="1"/>
            <p:nvPr/>
          </p:nvSpPr>
          <p:spPr>
            <a:xfrm>
              <a:off x="8010787" y="6447507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12</a:t>
              </a:r>
            </a:p>
          </p:txBody>
        </p:sp>
        <p:sp>
          <p:nvSpPr>
            <p:cNvPr id="305" name="Cirkel"/>
            <p:cNvSpPr/>
            <p:nvPr/>
          </p:nvSpPr>
          <p:spPr>
            <a:xfrm>
              <a:off x="8023487" y="6428595"/>
              <a:ext cx="480149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0C8DA1CE-9082-D74E-BFBB-24E140528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78668" y="5803452"/>
            <a:ext cx="505548" cy="480149"/>
            <a:chOff x="7478668" y="5803452"/>
            <a:chExt cx="505548" cy="480149"/>
          </a:xfrm>
        </p:grpSpPr>
        <p:sp>
          <p:nvSpPr>
            <p:cNvPr id="306" name="11" descr="Del 1 av Nära vård utvecklingsresa med punkter som beskriver statliga reformer inom Nära vård. "/>
            <p:cNvSpPr txBox="1"/>
            <p:nvPr/>
          </p:nvSpPr>
          <p:spPr>
            <a:xfrm>
              <a:off x="7478668" y="5822364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11</a:t>
              </a:r>
            </a:p>
          </p:txBody>
        </p:sp>
        <p:sp>
          <p:nvSpPr>
            <p:cNvPr id="307" name="Cirkel"/>
            <p:cNvSpPr/>
            <p:nvPr/>
          </p:nvSpPr>
          <p:spPr>
            <a:xfrm>
              <a:off x="7491368" y="5803452"/>
              <a:ext cx="480148" cy="480149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87526D4E-904E-4C41-B633-7BD8C2034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26615" y="5135589"/>
            <a:ext cx="505548" cy="480148"/>
            <a:chOff x="7026615" y="5135589"/>
            <a:chExt cx="505548" cy="480148"/>
          </a:xfrm>
        </p:grpSpPr>
        <p:sp>
          <p:nvSpPr>
            <p:cNvPr id="308" name="10" descr="Del 1 av Nära vård utvecklingsresa med punkter som beskriver statliga reformer inom Nära vård. "/>
            <p:cNvSpPr txBox="1"/>
            <p:nvPr/>
          </p:nvSpPr>
          <p:spPr>
            <a:xfrm>
              <a:off x="7026615" y="515450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10</a:t>
              </a:r>
            </a:p>
          </p:txBody>
        </p:sp>
        <p:sp>
          <p:nvSpPr>
            <p:cNvPr id="309" name="Cirkel"/>
            <p:cNvSpPr/>
            <p:nvPr/>
          </p:nvSpPr>
          <p:spPr>
            <a:xfrm>
              <a:off x="7039315" y="5135589"/>
              <a:ext cx="480148" cy="480148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4C250B87-1070-0F45-B845-63E231EAC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847" y="4614889"/>
            <a:ext cx="505548" cy="480148"/>
            <a:chOff x="6553847" y="4614889"/>
            <a:chExt cx="505548" cy="480148"/>
          </a:xfrm>
        </p:grpSpPr>
        <p:sp>
          <p:nvSpPr>
            <p:cNvPr id="311" name="Cirkel"/>
            <p:cNvSpPr/>
            <p:nvPr/>
          </p:nvSpPr>
          <p:spPr>
            <a:xfrm>
              <a:off x="6556715" y="4614889"/>
              <a:ext cx="480148" cy="480148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310" name="9"/>
            <p:cNvSpPr txBox="1"/>
            <p:nvPr/>
          </p:nvSpPr>
          <p:spPr>
            <a:xfrm>
              <a:off x="6553847" y="463380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9</a:t>
              </a:r>
            </a:p>
          </p:txBody>
        </p:sp>
      </p:grpSp>
      <p:grpSp>
        <p:nvGrpSpPr>
          <p:cNvPr id="5" name="Grupp 4">
            <a:extLst>
              <a:ext uri="{FF2B5EF4-FFF2-40B4-BE49-F238E27FC236}">
                <a16:creationId xmlns:a16="http://schemas.microsoft.com/office/drawing/2014/main" id="{6222A319-4E16-2B48-9A22-55F6D4103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62671" y="7556424"/>
            <a:ext cx="505549" cy="480149"/>
            <a:chOff x="9262671" y="7556424"/>
            <a:chExt cx="505549" cy="480149"/>
          </a:xfrm>
        </p:grpSpPr>
        <p:sp>
          <p:nvSpPr>
            <p:cNvPr id="316" name="14"/>
            <p:cNvSpPr txBox="1"/>
            <p:nvPr/>
          </p:nvSpPr>
          <p:spPr>
            <a:xfrm>
              <a:off x="9262671" y="7565504"/>
              <a:ext cx="505549" cy="4226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14</a:t>
              </a:r>
            </a:p>
          </p:txBody>
        </p:sp>
        <p:sp>
          <p:nvSpPr>
            <p:cNvPr id="317" name="Cirkel"/>
            <p:cNvSpPr/>
            <p:nvPr/>
          </p:nvSpPr>
          <p:spPr>
            <a:xfrm>
              <a:off x="9275371" y="7556424"/>
              <a:ext cx="480149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80" name="Grupp 79">
            <a:extLst>
              <a:ext uri="{FF2B5EF4-FFF2-40B4-BE49-F238E27FC236}">
                <a16:creationId xmlns:a16="http://schemas.microsoft.com/office/drawing/2014/main" id="{4B82B4CF-E5B9-FB40-8D0C-F8A80092B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1678" y="5429096"/>
            <a:ext cx="618291" cy="480148"/>
            <a:chOff x="1681604" y="701641"/>
            <a:chExt cx="618291" cy="480148"/>
          </a:xfrm>
        </p:grpSpPr>
        <p:sp>
          <p:nvSpPr>
            <p:cNvPr id="81" name="1" descr="Del 1 av Nära vård utvecklingsresa med punkter som beskriver statliga reformer inom Nära vård. ">
              <a:extLst>
                <a:ext uri="{FF2B5EF4-FFF2-40B4-BE49-F238E27FC236}">
                  <a16:creationId xmlns:a16="http://schemas.microsoft.com/office/drawing/2014/main" id="{D67CE926-9B1B-6B4B-9FFA-28F86B669BD0}"/>
                </a:ext>
              </a:extLst>
            </p:cNvPr>
            <p:cNvSpPr txBox="1"/>
            <p:nvPr/>
          </p:nvSpPr>
          <p:spPr>
            <a:xfrm>
              <a:off x="1794347" y="712884"/>
              <a:ext cx="505548" cy="42266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1</a:t>
              </a:r>
            </a:p>
          </p:txBody>
        </p:sp>
        <p:sp>
          <p:nvSpPr>
            <p:cNvPr id="82" name="Cirkel">
              <a:extLst>
                <a:ext uri="{FF2B5EF4-FFF2-40B4-BE49-F238E27FC236}">
                  <a16:creationId xmlns:a16="http://schemas.microsoft.com/office/drawing/2014/main" id="{B39F52B4-6A4F-804A-9F50-684B0EED21A5}"/>
                </a:ext>
              </a:extLst>
            </p:cNvPr>
            <p:cNvSpPr/>
            <p:nvPr/>
          </p:nvSpPr>
          <p:spPr>
            <a:xfrm>
              <a:off x="1681604" y="701641"/>
              <a:ext cx="480149" cy="480148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83" name="Grupp 82">
            <a:extLst>
              <a:ext uri="{FF2B5EF4-FFF2-40B4-BE49-F238E27FC236}">
                <a16:creationId xmlns:a16="http://schemas.microsoft.com/office/drawing/2014/main" id="{C7A8A31C-62ED-9B46-A6A0-59D6E5EB9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1678" y="6282436"/>
            <a:ext cx="607489" cy="480148"/>
            <a:chOff x="4154625" y="1484153"/>
            <a:chExt cx="607489" cy="480148"/>
          </a:xfrm>
        </p:grpSpPr>
        <p:sp>
          <p:nvSpPr>
            <p:cNvPr id="84" name="4">
              <a:extLst>
                <a:ext uri="{FF2B5EF4-FFF2-40B4-BE49-F238E27FC236}">
                  <a16:creationId xmlns:a16="http://schemas.microsoft.com/office/drawing/2014/main" id="{0D21EBE0-1EBD-3646-BD83-71D756FC9D37}"/>
                </a:ext>
              </a:extLst>
            </p:cNvPr>
            <p:cNvSpPr txBox="1"/>
            <p:nvPr/>
          </p:nvSpPr>
          <p:spPr>
            <a:xfrm>
              <a:off x="4256566" y="1495396"/>
              <a:ext cx="505548" cy="42266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4</a:t>
              </a:r>
            </a:p>
          </p:txBody>
        </p:sp>
        <p:sp>
          <p:nvSpPr>
            <p:cNvPr id="85" name="Cirkel">
              <a:extLst>
                <a:ext uri="{FF2B5EF4-FFF2-40B4-BE49-F238E27FC236}">
                  <a16:creationId xmlns:a16="http://schemas.microsoft.com/office/drawing/2014/main" id="{9FA4E73B-5484-024C-B762-018E19E58B76}"/>
                </a:ext>
              </a:extLst>
            </p:cNvPr>
            <p:cNvSpPr/>
            <p:nvPr/>
          </p:nvSpPr>
          <p:spPr>
            <a:xfrm>
              <a:off x="4154625" y="1484153"/>
              <a:ext cx="480148" cy="480148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5F63FA7C-1370-BB47-ADEF-78218A5A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1678" y="7712047"/>
            <a:ext cx="489981" cy="480149"/>
            <a:chOff x="6107158" y="3985230"/>
            <a:chExt cx="489981" cy="480149"/>
          </a:xfrm>
        </p:grpSpPr>
        <p:sp>
          <p:nvSpPr>
            <p:cNvPr id="87" name="8" descr="Del 1 av Nära vård utvecklingsresa med punkter som beskriver statliga reformer inom Nära vård. ">
              <a:extLst>
                <a:ext uri="{FF2B5EF4-FFF2-40B4-BE49-F238E27FC236}">
                  <a16:creationId xmlns:a16="http://schemas.microsoft.com/office/drawing/2014/main" id="{92E1F84F-4A48-A046-8A6F-B708D0A5F963}"/>
                </a:ext>
              </a:extLst>
            </p:cNvPr>
            <p:cNvSpPr txBox="1"/>
            <p:nvPr/>
          </p:nvSpPr>
          <p:spPr>
            <a:xfrm>
              <a:off x="6116990" y="4002059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/>
                <a:t>8</a:t>
              </a:r>
            </a:p>
          </p:txBody>
        </p:sp>
        <p:sp>
          <p:nvSpPr>
            <p:cNvPr id="88" name="Cirkel">
              <a:extLst>
                <a:ext uri="{FF2B5EF4-FFF2-40B4-BE49-F238E27FC236}">
                  <a16:creationId xmlns:a16="http://schemas.microsoft.com/office/drawing/2014/main" id="{DF773290-0272-214D-B1D3-C2331982219F}"/>
                </a:ext>
              </a:extLst>
            </p:cNvPr>
            <p:cNvSpPr/>
            <p:nvPr/>
          </p:nvSpPr>
          <p:spPr>
            <a:xfrm>
              <a:off x="6107158" y="3985230"/>
              <a:ext cx="480149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92" name="Grupp 91">
            <a:extLst>
              <a:ext uri="{FF2B5EF4-FFF2-40B4-BE49-F238E27FC236}">
                <a16:creationId xmlns:a16="http://schemas.microsoft.com/office/drawing/2014/main" id="{2C8FAB3F-EE72-3E4F-A6AF-E823FD4E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1678" y="10511876"/>
            <a:ext cx="505548" cy="480149"/>
            <a:chOff x="8625918" y="6989981"/>
            <a:chExt cx="505548" cy="480149"/>
          </a:xfrm>
        </p:grpSpPr>
        <p:sp>
          <p:nvSpPr>
            <p:cNvPr id="93" name="13" descr="Del 1 av Nära vård utvecklingsresa med punkter som beskriver statliga reformer inom Nära vård. ">
              <a:extLst>
                <a:ext uri="{FF2B5EF4-FFF2-40B4-BE49-F238E27FC236}">
                  <a16:creationId xmlns:a16="http://schemas.microsoft.com/office/drawing/2014/main" id="{CA7B9329-C9ED-674E-9813-B69ABC389EF4}"/>
                </a:ext>
              </a:extLst>
            </p:cNvPr>
            <p:cNvSpPr txBox="1"/>
            <p:nvPr/>
          </p:nvSpPr>
          <p:spPr>
            <a:xfrm>
              <a:off x="8625918" y="7008893"/>
              <a:ext cx="505548" cy="4226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13</a:t>
              </a:r>
            </a:p>
          </p:txBody>
        </p:sp>
        <p:sp>
          <p:nvSpPr>
            <p:cNvPr id="94" name="Cirkel">
              <a:extLst>
                <a:ext uri="{FF2B5EF4-FFF2-40B4-BE49-F238E27FC236}">
                  <a16:creationId xmlns:a16="http://schemas.microsoft.com/office/drawing/2014/main" id="{62AFC782-B33C-BB47-9110-66B331C85CA4}"/>
                </a:ext>
              </a:extLst>
            </p:cNvPr>
            <p:cNvSpPr/>
            <p:nvPr/>
          </p:nvSpPr>
          <p:spPr>
            <a:xfrm>
              <a:off x="8638618" y="6989981"/>
              <a:ext cx="480148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01" name="Grupp 100">
            <a:extLst>
              <a:ext uri="{FF2B5EF4-FFF2-40B4-BE49-F238E27FC236}">
                <a16:creationId xmlns:a16="http://schemas.microsoft.com/office/drawing/2014/main" id="{8D69346E-1ECF-3E43-8C31-AFE30F9BC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1678" y="11559415"/>
            <a:ext cx="505549" cy="480149"/>
            <a:chOff x="9262671" y="7556424"/>
            <a:chExt cx="505549" cy="480149"/>
          </a:xfrm>
        </p:grpSpPr>
        <p:sp>
          <p:nvSpPr>
            <p:cNvPr id="102" name="14" descr="Del 1 av Nära vård utvecklingsresa med punkter som beskriver statliga reformer inom Nära vård. ">
              <a:extLst>
                <a:ext uri="{FF2B5EF4-FFF2-40B4-BE49-F238E27FC236}">
                  <a16:creationId xmlns:a16="http://schemas.microsoft.com/office/drawing/2014/main" id="{EB9BAD6E-AD77-CA43-969B-2F6347AA058B}"/>
                </a:ext>
              </a:extLst>
            </p:cNvPr>
            <p:cNvSpPr txBox="1"/>
            <p:nvPr/>
          </p:nvSpPr>
          <p:spPr>
            <a:xfrm>
              <a:off x="9262671" y="7565504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1</a:t>
              </a:r>
              <a:r>
                <a:rPr lang="sv-SE" b="1" dirty="0"/>
                <a:t>4</a:t>
              </a:r>
              <a:endParaRPr b="1" dirty="0"/>
            </a:p>
          </p:txBody>
        </p:sp>
        <p:sp>
          <p:nvSpPr>
            <p:cNvPr id="103" name="Cirkel">
              <a:extLst>
                <a:ext uri="{FF2B5EF4-FFF2-40B4-BE49-F238E27FC236}">
                  <a16:creationId xmlns:a16="http://schemas.microsoft.com/office/drawing/2014/main" id="{B32BA1E4-BEED-3843-800F-5BA4EBE94815}"/>
                </a:ext>
              </a:extLst>
            </p:cNvPr>
            <p:cNvSpPr/>
            <p:nvPr/>
          </p:nvSpPr>
          <p:spPr>
            <a:xfrm>
              <a:off x="9275371" y="7556424"/>
              <a:ext cx="480149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89" name="Grupp 88">
            <a:extLst>
              <a:ext uri="{FF2B5EF4-FFF2-40B4-BE49-F238E27FC236}">
                <a16:creationId xmlns:a16="http://schemas.microsoft.com/office/drawing/2014/main" id="{71F8F691-4B83-864C-809E-EDA85D902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1678" y="8694481"/>
            <a:ext cx="505548" cy="480148"/>
            <a:chOff x="6553847" y="4614889"/>
            <a:chExt cx="505548" cy="480148"/>
          </a:xfrm>
        </p:grpSpPr>
        <p:sp>
          <p:nvSpPr>
            <p:cNvPr id="91" name="Cirkel">
              <a:extLst>
                <a:ext uri="{FF2B5EF4-FFF2-40B4-BE49-F238E27FC236}">
                  <a16:creationId xmlns:a16="http://schemas.microsoft.com/office/drawing/2014/main" id="{2D94249D-B79C-0F40-843D-3D09C5CBA7E9}"/>
                </a:ext>
              </a:extLst>
            </p:cNvPr>
            <p:cNvSpPr/>
            <p:nvPr/>
          </p:nvSpPr>
          <p:spPr>
            <a:xfrm>
              <a:off x="6556715" y="4614889"/>
              <a:ext cx="480148" cy="480148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>
                <a:solidFill>
                  <a:srgbClr val="F6AB1B"/>
                </a:solidFill>
              </a:endParaRPr>
            </a:p>
          </p:txBody>
        </p:sp>
        <p:sp>
          <p:nvSpPr>
            <p:cNvPr id="90" name="9">
              <a:extLst>
                <a:ext uri="{FF2B5EF4-FFF2-40B4-BE49-F238E27FC236}">
                  <a16:creationId xmlns:a16="http://schemas.microsoft.com/office/drawing/2014/main" id="{FEA0C179-AA98-3245-8048-83650534445C}"/>
                </a:ext>
              </a:extLst>
            </p:cNvPr>
            <p:cNvSpPr txBox="1"/>
            <p:nvPr/>
          </p:nvSpPr>
          <p:spPr>
            <a:xfrm>
              <a:off x="6553847" y="463380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9</a:t>
              </a:r>
            </a:p>
          </p:txBody>
        </p:sp>
      </p:grpSp>
      <p:grpSp>
        <p:nvGrpSpPr>
          <p:cNvPr id="107" name="Grupp 106">
            <a:extLst>
              <a:ext uri="{FF2B5EF4-FFF2-40B4-BE49-F238E27FC236}">
                <a16:creationId xmlns:a16="http://schemas.microsoft.com/office/drawing/2014/main" id="{0BF2EE33-5BE8-B547-8217-D81ACE30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34454" y="3998878"/>
            <a:ext cx="489981" cy="480149"/>
            <a:chOff x="6107158" y="3985230"/>
            <a:chExt cx="489981" cy="480149"/>
          </a:xfrm>
        </p:grpSpPr>
        <p:sp>
          <p:nvSpPr>
            <p:cNvPr id="108" name="8">
              <a:extLst>
                <a:ext uri="{FF2B5EF4-FFF2-40B4-BE49-F238E27FC236}">
                  <a16:creationId xmlns:a16="http://schemas.microsoft.com/office/drawing/2014/main" id="{4C5AAE0F-43B7-2646-9FE1-19116F51DC17}"/>
                </a:ext>
              </a:extLst>
            </p:cNvPr>
            <p:cNvSpPr txBox="1"/>
            <p:nvPr/>
          </p:nvSpPr>
          <p:spPr>
            <a:xfrm>
              <a:off x="6116990" y="4002059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8</a:t>
              </a:r>
            </a:p>
          </p:txBody>
        </p:sp>
        <p:sp>
          <p:nvSpPr>
            <p:cNvPr id="109" name="Cirkel">
              <a:extLst>
                <a:ext uri="{FF2B5EF4-FFF2-40B4-BE49-F238E27FC236}">
                  <a16:creationId xmlns:a16="http://schemas.microsoft.com/office/drawing/2014/main" id="{39CE2B42-B0DD-D74C-AF27-7F73C54E5B23}"/>
                </a:ext>
              </a:extLst>
            </p:cNvPr>
            <p:cNvSpPr/>
            <p:nvPr/>
          </p:nvSpPr>
          <p:spPr>
            <a:xfrm>
              <a:off x="6107158" y="3985230"/>
              <a:ext cx="480149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10" name="Grupp 109">
            <a:extLst>
              <a:ext uri="{FF2B5EF4-FFF2-40B4-BE49-F238E27FC236}">
                <a16:creationId xmlns:a16="http://schemas.microsoft.com/office/drawing/2014/main" id="{12FD4BE4-DE8F-FE43-8406-1CA9197826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97914" y="3385486"/>
            <a:ext cx="491795" cy="480149"/>
            <a:chOff x="5738858" y="3426430"/>
            <a:chExt cx="491795" cy="480149"/>
          </a:xfrm>
        </p:grpSpPr>
        <p:sp>
          <p:nvSpPr>
            <p:cNvPr id="111" name="7" descr="Del 1 av Nära vård utvecklingsresa med punkter som beskriver statliga reformer inom Nära vård. ">
              <a:extLst>
                <a:ext uri="{FF2B5EF4-FFF2-40B4-BE49-F238E27FC236}">
                  <a16:creationId xmlns:a16="http://schemas.microsoft.com/office/drawing/2014/main" id="{C23CE78E-E27A-DA49-9B2C-4C93AB81FF0D}"/>
                </a:ext>
              </a:extLst>
            </p:cNvPr>
            <p:cNvSpPr txBox="1"/>
            <p:nvPr/>
          </p:nvSpPr>
          <p:spPr>
            <a:xfrm>
              <a:off x="5750504" y="3453091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7</a:t>
              </a:r>
            </a:p>
          </p:txBody>
        </p:sp>
        <p:sp>
          <p:nvSpPr>
            <p:cNvPr id="112" name="Cirkel">
              <a:extLst>
                <a:ext uri="{FF2B5EF4-FFF2-40B4-BE49-F238E27FC236}">
                  <a16:creationId xmlns:a16="http://schemas.microsoft.com/office/drawing/2014/main" id="{E05904DB-CD64-CE4C-821E-16E0548063B5}"/>
                </a:ext>
              </a:extLst>
            </p:cNvPr>
            <p:cNvSpPr/>
            <p:nvPr/>
          </p:nvSpPr>
          <p:spPr>
            <a:xfrm>
              <a:off x="5738858" y="3426430"/>
              <a:ext cx="480149" cy="480149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5CB0712D-4C3D-8C4C-9906-A69ADADE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1678" y="9601813"/>
            <a:ext cx="505549" cy="480149"/>
            <a:chOff x="9262671" y="7556424"/>
            <a:chExt cx="505549" cy="480149"/>
          </a:xfrm>
        </p:grpSpPr>
        <p:sp>
          <p:nvSpPr>
            <p:cNvPr id="96" name="14" descr="Del 1 av Nära vård utvecklingsresa med punkter som beskriver statliga reformer inom Nära vård. ">
              <a:extLst>
                <a:ext uri="{FF2B5EF4-FFF2-40B4-BE49-F238E27FC236}">
                  <a16:creationId xmlns:a16="http://schemas.microsoft.com/office/drawing/2014/main" id="{164F238E-AF03-AA42-AACA-36C7C6CF879A}"/>
                </a:ext>
              </a:extLst>
            </p:cNvPr>
            <p:cNvSpPr txBox="1"/>
            <p:nvPr/>
          </p:nvSpPr>
          <p:spPr>
            <a:xfrm>
              <a:off x="9262671" y="7565504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1</a:t>
              </a:r>
              <a:r>
                <a:rPr lang="sv-SE" b="1" dirty="0"/>
                <a:t>2</a:t>
              </a:r>
              <a:endParaRPr b="1" dirty="0"/>
            </a:p>
          </p:txBody>
        </p:sp>
        <p:sp>
          <p:nvSpPr>
            <p:cNvPr id="97" name="Cirkel">
              <a:extLst>
                <a:ext uri="{FF2B5EF4-FFF2-40B4-BE49-F238E27FC236}">
                  <a16:creationId xmlns:a16="http://schemas.microsoft.com/office/drawing/2014/main" id="{15A54157-2C94-8A45-8944-532AEA8B069D}"/>
                </a:ext>
              </a:extLst>
            </p:cNvPr>
            <p:cNvSpPr/>
            <p:nvPr/>
          </p:nvSpPr>
          <p:spPr>
            <a:xfrm>
              <a:off x="9275371" y="7556424"/>
              <a:ext cx="480149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1652" y="58329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23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69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24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07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0" name="Stöd och utveckling från SKR"/>
          <p:cNvSpPr txBox="1">
            <a:spLocks noGrp="1"/>
          </p:cNvSpPr>
          <p:nvPr>
            <p:ph type="title"/>
          </p:nvPr>
        </p:nvSpPr>
        <p:spPr>
          <a:xfrm>
            <a:off x="13738567" y="1473242"/>
            <a:ext cx="7395425" cy="1914410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10000"/>
              </a:lnSpc>
              <a:defRPr sz="6000" b="1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F6AB1B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Stöd och utveckling från SKR</a:t>
            </a:r>
          </a:p>
        </p:txBody>
      </p:sp>
      <p:sp>
        <p:nvSpPr>
          <p:cNvPr id="325" name="dåtid"/>
          <p:cNvSpPr txBox="1"/>
          <p:nvPr/>
        </p:nvSpPr>
        <p:spPr>
          <a:xfrm>
            <a:off x="20919425" y="713157"/>
            <a:ext cx="904604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dåtid</a:t>
            </a:r>
          </a:p>
        </p:txBody>
      </p:sp>
      <p:sp>
        <p:nvSpPr>
          <p:cNvPr id="327" name="nutid"/>
          <p:cNvSpPr txBox="1"/>
          <p:nvPr/>
        </p:nvSpPr>
        <p:spPr>
          <a:xfrm>
            <a:off x="21670185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nutid</a:t>
            </a:r>
          </a:p>
        </p:txBody>
      </p:sp>
      <p:sp>
        <p:nvSpPr>
          <p:cNvPr id="158" name="framtid">
            <a:extLst>
              <a:ext uri="{FF2B5EF4-FFF2-40B4-BE49-F238E27FC236}">
                <a16:creationId xmlns:a16="http://schemas.microsoft.com/office/drawing/2014/main" id="{400D87B5-B5F6-614E-A744-85A6E571B7E8}"/>
              </a:ext>
            </a:extLst>
          </p:cNvPr>
          <p:cNvSpPr txBox="1"/>
          <p:nvPr/>
        </p:nvSpPr>
        <p:spPr>
          <a:xfrm>
            <a:off x="22522648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framtid</a:t>
            </a:r>
            <a:endParaRPr/>
          </a:p>
        </p:txBody>
      </p:sp>
      <p:sp>
        <p:nvSpPr>
          <p:cNvPr id="338" name="Styrning"/>
          <p:cNvSpPr txBox="1"/>
          <p:nvPr/>
        </p:nvSpPr>
        <p:spPr>
          <a:xfrm>
            <a:off x="1803986" y="3989827"/>
            <a:ext cx="1901161" cy="916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500" b="1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Styrning</a:t>
            </a:r>
            <a:endParaRPr lang="sv-SE" dirty="0"/>
          </a:p>
          <a:p>
            <a:r>
              <a:rPr lang="sv-SE" dirty="0"/>
              <a:t>och ledning</a:t>
            </a:r>
            <a:endParaRPr dirty="0"/>
          </a:p>
        </p:txBody>
      </p:sp>
      <p:sp>
        <p:nvSpPr>
          <p:cNvPr id="164" name="Tillsatt samordnare (2017)">
            <a:extLst>
              <a:ext uri="{FF2B5EF4-FFF2-40B4-BE49-F238E27FC236}">
                <a16:creationId xmlns:a16="http://schemas.microsoft.com/office/drawing/2014/main" id="{568569C4-D71C-DC44-BA65-D0417F25BA5B}"/>
              </a:ext>
            </a:extLst>
          </p:cNvPr>
          <p:cNvSpPr txBox="1"/>
          <p:nvPr/>
        </p:nvSpPr>
        <p:spPr>
          <a:xfrm>
            <a:off x="2672869" y="5461900"/>
            <a:ext cx="3107309" cy="414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Tillsatt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samordnare</a:t>
            </a:r>
            <a:r>
              <a:rPr dirty="0">
                <a:solidFill>
                  <a:srgbClr val="000000"/>
                </a:solidFill>
              </a:rPr>
              <a:t> (2017) </a:t>
            </a:r>
          </a:p>
        </p:txBody>
      </p:sp>
      <p:sp>
        <p:nvSpPr>
          <p:cNvPr id="334" name="Skapat ledarskaps-program (2018)"/>
          <p:cNvSpPr txBox="1"/>
          <p:nvPr/>
        </p:nvSpPr>
        <p:spPr>
          <a:xfrm>
            <a:off x="2669572" y="6135871"/>
            <a:ext cx="3074573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Skapat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ledarskaps</a:t>
            </a:r>
            <a:r>
              <a:rPr dirty="0">
                <a:solidFill>
                  <a:srgbClr val="000000"/>
                </a:solidFill>
              </a:rPr>
              <a:t>-program (2018)</a:t>
            </a:r>
          </a:p>
        </p:txBody>
      </p:sp>
      <p:sp>
        <p:nvSpPr>
          <p:cNvPr id="371" name="Samverkan"/>
          <p:cNvSpPr txBox="1"/>
          <p:nvPr/>
        </p:nvSpPr>
        <p:spPr>
          <a:xfrm>
            <a:off x="1803986" y="7636021"/>
            <a:ext cx="1808772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500" b="1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Samverkan</a:t>
            </a:r>
          </a:p>
        </p:txBody>
      </p:sp>
      <p:sp>
        <p:nvSpPr>
          <p:cNvPr id="328" name="Överenskommelse mellan SKR och staten om Nära vård (2019)"/>
          <p:cNvSpPr txBox="1"/>
          <p:nvPr/>
        </p:nvSpPr>
        <p:spPr>
          <a:xfrm>
            <a:off x="2664650" y="8583911"/>
            <a:ext cx="3205143" cy="1091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 err="1">
                <a:solidFill>
                  <a:srgbClr val="000000"/>
                </a:solidFill>
              </a:rPr>
              <a:t>Överenskommelse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mellan</a:t>
            </a:r>
            <a:r>
              <a:rPr b="1" dirty="0">
                <a:solidFill>
                  <a:srgbClr val="000000"/>
                </a:solidFill>
              </a:rPr>
              <a:t> SKR </a:t>
            </a:r>
            <a:r>
              <a:rPr b="1" dirty="0" err="1">
                <a:solidFill>
                  <a:srgbClr val="000000"/>
                </a:solidFill>
              </a:rPr>
              <a:t>och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staten</a:t>
            </a:r>
            <a:r>
              <a:rPr b="1" dirty="0">
                <a:solidFill>
                  <a:srgbClr val="000000"/>
                </a:solidFill>
              </a:rPr>
              <a:t> om </a:t>
            </a:r>
            <a:r>
              <a:rPr b="1" dirty="0" err="1">
                <a:solidFill>
                  <a:srgbClr val="000000"/>
                </a:solidFill>
              </a:rPr>
              <a:t>Nära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vård</a:t>
            </a:r>
            <a:r>
              <a:rPr b="1" dirty="0">
                <a:solidFill>
                  <a:srgbClr val="000000"/>
                </a:solidFill>
              </a:rPr>
              <a:t> (2019) </a:t>
            </a:r>
          </a:p>
        </p:txBody>
      </p:sp>
      <p:sp>
        <p:nvSpPr>
          <p:cNvPr id="374" name="Mötesforum skapas med lokala samordnare (2019)"/>
          <p:cNvSpPr txBox="1"/>
          <p:nvPr/>
        </p:nvSpPr>
        <p:spPr>
          <a:xfrm>
            <a:off x="2677731" y="9853911"/>
            <a:ext cx="3205143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 err="1">
                <a:solidFill>
                  <a:srgbClr val="000000"/>
                </a:solidFill>
              </a:rPr>
              <a:t>Mötesforum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skapas</a:t>
            </a:r>
            <a:r>
              <a:rPr b="1" dirty="0">
                <a:solidFill>
                  <a:srgbClr val="000000"/>
                </a:solidFill>
              </a:rPr>
              <a:t> med </a:t>
            </a:r>
            <a:r>
              <a:rPr b="1" dirty="0" err="1">
                <a:solidFill>
                  <a:srgbClr val="000000"/>
                </a:solidFill>
              </a:rPr>
              <a:t>lokala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samordnare</a:t>
            </a:r>
            <a:r>
              <a:rPr b="1" dirty="0">
                <a:solidFill>
                  <a:srgbClr val="000000"/>
                </a:solidFill>
              </a:rPr>
              <a:t> (2019)  </a:t>
            </a:r>
          </a:p>
        </p:txBody>
      </p:sp>
      <p:sp>
        <p:nvSpPr>
          <p:cNvPr id="337" name="Lärandeforum patient-kontrakt skapas (2019)"/>
          <p:cNvSpPr txBox="1"/>
          <p:nvPr/>
        </p:nvSpPr>
        <p:spPr>
          <a:xfrm>
            <a:off x="2672869" y="10843084"/>
            <a:ext cx="3333214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Lärandeforum</a:t>
            </a:r>
            <a:r>
              <a:rPr dirty="0">
                <a:solidFill>
                  <a:srgbClr val="000000"/>
                </a:solidFill>
              </a:rPr>
              <a:t> patient-</a:t>
            </a:r>
            <a:r>
              <a:rPr dirty="0" err="1">
                <a:solidFill>
                  <a:srgbClr val="000000"/>
                </a:solidFill>
              </a:rPr>
              <a:t>kontrakt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skapas</a:t>
            </a:r>
            <a:r>
              <a:rPr dirty="0">
                <a:solidFill>
                  <a:srgbClr val="000000"/>
                </a:solidFill>
              </a:rPr>
              <a:t> (2019)</a:t>
            </a:r>
          </a:p>
        </p:txBody>
      </p:sp>
      <p:sp>
        <p:nvSpPr>
          <p:cNvPr id="379" name="Forum för dialog med patient- och brukarrörelse (2020"/>
          <p:cNvSpPr txBox="1"/>
          <p:nvPr/>
        </p:nvSpPr>
        <p:spPr>
          <a:xfrm>
            <a:off x="2672869" y="11833684"/>
            <a:ext cx="3781719" cy="753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>
                <a:solidFill>
                  <a:srgbClr val="000000"/>
                </a:solidFill>
              </a:rPr>
              <a:t>Forum </a:t>
            </a:r>
            <a:r>
              <a:rPr b="1" dirty="0" err="1">
                <a:solidFill>
                  <a:srgbClr val="000000"/>
                </a:solidFill>
              </a:rPr>
              <a:t>för</a:t>
            </a:r>
            <a:r>
              <a:rPr b="1" dirty="0">
                <a:solidFill>
                  <a:srgbClr val="000000"/>
                </a:solidFill>
              </a:rPr>
              <a:t> dialog med patient- </a:t>
            </a:r>
            <a:r>
              <a:rPr b="1" dirty="0" err="1">
                <a:solidFill>
                  <a:srgbClr val="000000"/>
                </a:solidFill>
              </a:rPr>
              <a:t>och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brukarrörelse</a:t>
            </a:r>
            <a:r>
              <a:rPr b="1" dirty="0">
                <a:solidFill>
                  <a:srgbClr val="000000"/>
                </a:solidFill>
              </a:rPr>
              <a:t> (2020</a:t>
            </a:r>
            <a:r>
              <a:rPr lang="sv-SE" b="1" dirty="0">
                <a:solidFill>
                  <a:srgbClr val="000000"/>
                </a:solidFill>
              </a:rPr>
              <a:t>)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393" name="Kunskap"/>
          <p:cNvSpPr txBox="1"/>
          <p:nvPr/>
        </p:nvSpPr>
        <p:spPr>
          <a:xfrm>
            <a:off x="6920098" y="9814269"/>
            <a:ext cx="2686927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500" b="1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Kunskap</a:t>
            </a:r>
          </a:p>
        </p:txBody>
      </p:sp>
      <p:sp>
        <p:nvSpPr>
          <p:cNvPr id="392" name="Kunskapsunderlag från SKR:…"/>
          <p:cNvSpPr txBox="1"/>
          <p:nvPr/>
        </p:nvSpPr>
        <p:spPr>
          <a:xfrm>
            <a:off x="7787767" y="10823296"/>
            <a:ext cx="5751568" cy="1973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b="1" dirty="0" err="1">
                <a:solidFill>
                  <a:srgbClr val="000000"/>
                </a:solidFill>
              </a:rPr>
              <a:t>Kunskapsunderlag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från</a:t>
            </a:r>
            <a:r>
              <a:rPr b="1" dirty="0">
                <a:solidFill>
                  <a:srgbClr val="000000"/>
                </a:solidFill>
              </a:rPr>
              <a:t> SKR: </a:t>
            </a:r>
          </a:p>
          <a:p>
            <a:pPr marL="92075" indent="-92075">
              <a:lnSpc>
                <a:spcPct val="110000"/>
              </a:lnSpc>
              <a:spcBef>
                <a:spcPts val="3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sv-SE"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Handbok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att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driva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omställning</a:t>
            </a:r>
            <a:r>
              <a:rPr sz="1700" dirty="0">
                <a:solidFill>
                  <a:srgbClr val="000000"/>
                </a:solidFill>
              </a:rPr>
              <a:t> till </a:t>
            </a:r>
            <a:r>
              <a:rPr sz="1700" dirty="0" err="1">
                <a:solidFill>
                  <a:srgbClr val="000000"/>
                </a:solidFill>
              </a:rPr>
              <a:t>Nära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vård</a:t>
            </a:r>
            <a:r>
              <a:rPr sz="1700" dirty="0">
                <a:solidFill>
                  <a:srgbClr val="000000"/>
                </a:solidFill>
              </a:rPr>
              <a:t> (2020) </a:t>
            </a:r>
          </a:p>
          <a:p>
            <a:pPr marL="92075" indent="-92075">
              <a:lnSpc>
                <a:spcPct val="110000"/>
              </a:lnSpc>
              <a:spcBef>
                <a:spcPts val="3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sv-SE"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Att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följa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omställningen</a:t>
            </a:r>
            <a:r>
              <a:rPr sz="1700" dirty="0">
                <a:solidFill>
                  <a:srgbClr val="000000"/>
                </a:solidFill>
              </a:rPr>
              <a:t> till </a:t>
            </a:r>
            <a:r>
              <a:rPr sz="1700" dirty="0" err="1">
                <a:solidFill>
                  <a:srgbClr val="000000"/>
                </a:solidFill>
              </a:rPr>
              <a:t>Nära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vård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lang="sv-SE" sz="1700" dirty="0">
                <a:solidFill>
                  <a:srgbClr val="000000"/>
                </a:solidFill>
              </a:rPr>
              <a:t>–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En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översikt</a:t>
            </a:r>
            <a:r>
              <a:rPr sz="1700" dirty="0">
                <a:solidFill>
                  <a:srgbClr val="000000"/>
                </a:solidFill>
              </a:rPr>
              <a:t> av </a:t>
            </a:r>
            <a:r>
              <a:rPr sz="1700" dirty="0" err="1">
                <a:solidFill>
                  <a:srgbClr val="000000"/>
                </a:solidFill>
              </a:rPr>
              <a:t>mått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och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indikatorer</a:t>
            </a:r>
            <a:r>
              <a:rPr sz="1700" dirty="0">
                <a:solidFill>
                  <a:srgbClr val="000000"/>
                </a:solidFill>
              </a:rPr>
              <a:t>, </a:t>
            </a:r>
            <a:r>
              <a:rPr sz="1700" dirty="0" err="1">
                <a:solidFill>
                  <a:srgbClr val="000000"/>
                </a:solidFill>
              </a:rPr>
              <a:t>december</a:t>
            </a:r>
            <a:r>
              <a:rPr sz="1700" dirty="0">
                <a:solidFill>
                  <a:srgbClr val="000000"/>
                </a:solidFill>
              </a:rPr>
              <a:t> 2019</a:t>
            </a:r>
          </a:p>
          <a:p>
            <a:pPr marL="92075" indent="-92075">
              <a:lnSpc>
                <a:spcPct val="110000"/>
              </a:lnSpc>
              <a:spcBef>
                <a:spcPts val="3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sv-SE"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Nära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vård</a:t>
            </a:r>
            <a:r>
              <a:rPr sz="1700" dirty="0">
                <a:solidFill>
                  <a:srgbClr val="000000"/>
                </a:solidFill>
              </a:rPr>
              <a:t> – Nya </a:t>
            </a:r>
            <a:r>
              <a:rPr sz="1700" dirty="0" err="1">
                <a:solidFill>
                  <a:srgbClr val="000000"/>
                </a:solidFill>
              </a:rPr>
              <a:t>sätt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att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utvärdera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ändamålsenlighet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och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systemeffekter</a:t>
            </a:r>
            <a:r>
              <a:rPr sz="1700" dirty="0">
                <a:solidFill>
                  <a:srgbClr val="000000"/>
                </a:solidFill>
              </a:rPr>
              <a:t>, </a:t>
            </a:r>
            <a:r>
              <a:rPr sz="1700" dirty="0" err="1">
                <a:solidFill>
                  <a:srgbClr val="000000"/>
                </a:solidFill>
              </a:rPr>
              <a:t>februari</a:t>
            </a:r>
            <a:r>
              <a:rPr sz="1700" dirty="0">
                <a:solidFill>
                  <a:srgbClr val="000000"/>
                </a:solidFill>
              </a:rPr>
              <a:t> 2020</a:t>
            </a:r>
          </a:p>
        </p:txBody>
      </p:sp>
      <p:sp>
        <p:nvSpPr>
          <p:cNvPr id="341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21371727" y="1223732"/>
            <a:ext cx="1" cy="2050867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2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269824" y="1206380"/>
            <a:ext cx="203807" cy="203807"/>
          </a:xfrm>
          <a:prstGeom prst="ellipse">
            <a:avLst/>
          </a:prstGeom>
          <a:solidFill>
            <a:srgbClr val="F6AB1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3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269824" y="3085980"/>
            <a:ext cx="203807" cy="203807"/>
          </a:xfrm>
          <a:prstGeom prst="ellipse">
            <a:avLst/>
          </a:prstGeom>
          <a:solidFill>
            <a:srgbClr val="F6AB1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72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81910" y="7426176"/>
            <a:ext cx="879204" cy="879204"/>
          </a:xfrm>
          <a:prstGeom prst="ellipse">
            <a:avLst/>
          </a:prstGeom>
          <a:ln w="254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/>
            </a:pPr>
            <a:endParaRPr/>
          </a:p>
        </p:txBody>
      </p:sp>
      <p:sp>
        <p:nvSpPr>
          <p:cNvPr id="387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15227" y="1080854"/>
            <a:ext cx="9720769" cy="7531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476" y="407"/>
                  <a:pt x="2944" y="835"/>
                  <a:pt x="4403" y="1282"/>
                </a:cubicBezTo>
                <a:cubicBezTo>
                  <a:pt x="5891" y="1738"/>
                  <a:pt x="7402" y="2229"/>
                  <a:pt x="8687" y="3329"/>
                </a:cubicBezTo>
                <a:cubicBezTo>
                  <a:pt x="10386" y="4784"/>
                  <a:pt x="11455" y="7066"/>
                  <a:pt x="12641" y="9131"/>
                </a:cubicBezTo>
                <a:cubicBezTo>
                  <a:pt x="13231" y="10157"/>
                  <a:pt x="13860" y="11148"/>
                  <a:pt x="14462" y="12169"/>
                </a:cubicBezTo>
                <a:cubicBezTo>
                  <a:pt x="15216" y="13449"/>
                  <a:pt x="15927" y="14772"/>
                  <a:pt x="16722" y="16010"/>
                </a:cubicBezTo>
                <a:cubicBezTo>
                  <a:pt x="18119" y="18181"/>
                  <a:pt x="19764" y="20066"/>
                  <a:pt x="21600" y="21600"/>
                </a:cubicBezTo>
              </a:path>
            </a:pathLst>
          </a:cu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88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8089" y="8522219"/>
            <a:ext cx="203807" cy="203807"/>
          </a:xfrm>
          <a:prstGeom prst="ellipse">
            <a:avLst/>
          </a:prstGeom>
          <a:solidFill>
            <a:srgbClr val="F6AB1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2F029EA2-2E7C-4143-BCF8-77E1C8F29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12453" y="9604424"/>
            <a:ext cx="879204" cy="879205"/>
            <a:chOff x="8612453" y="9604424"/>
            <a:chExt cx="879204" cy="879205"/>
          </a:xfrm>
        </p:grpSpPr>
        <p:sp>
          <p:nvSpPr>
            <p:cNvPr id="394" name="Cirkel"/>
            <p:cNvSpPr/>
            <p:nvPr/>
          </p:nvSpPr>
          <p:spPr>
            <a:xfrm>
              <a:off x="8612453" y="9604424"/>
              <a:ext cx="879204" cy="879205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  <p:pic>
          <p:nvPicPr>
            <p:cNvPr id="395" name="Bild" descr="Bild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99281" y="9746602"/>
              <a:ext cx="505548" cy="612376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85" name="Grupp 84">
            <a:extLst>
              <a:ext uri="{FF2B5EF4-FFF2-40B4-BE49-F238E27FC236}">
                <a16:creationId xmlns:a16="http://schemas.microsoft.com/office/drawing/2014/main" id="{FF0B853D-4AC1-5A48-B189-AF53EE2CF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57294" y="4058527"/>
            <a:ext cx="879205" cy="879204"/>
            <a:chOff x="3483581" y="3880727"/>
            <a:chExt cx="879205" cy="879204"/>
          </a:xfrm>
        </p:grpSpPr>
        <p:sp>
          <p:nvSpPr>
            <p:cNvPr id="86" name="Cirkel">
              <a:extLst>
                <a:ext uri="{FF2B5EF4-FFF2-40B4-BE49-F238E27FC236}">
                  <a16:creationId xmlns:a16="http://schemas.microsoft.com/office/drawing/2014/main" id="{270AA758-9F0C-204E-A4CA-4936F25EFDA5}"/>
                </a:ext>
              </a:extLst>
            </p:cNvPr>
            <p:cNvSpPr/>
            <p:nvPr/>
          </p:nvSpPr>
          <p:spPr>
            <a:xfrm>
              <a:off x="3483581" y="3880727"/>
              <a:ext cx="879205" cy="879204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  <p:pic>
          <p:nvPicPr>
            <p:cNvPr id="87" name="Bild" descr="Bild">
              <a:extLst>
                <a:ext uri="{FF2B5EF4-FFF2-40B4-BE49-F238E27FC236}">
                  <a16:creationId xmlns:a16="http://schemas.microsoft.com/office/drawing/2014/main" id="{2B6D99E8-389A-0D47-A1FA-C9032F334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0391" y="4067555"/>
              <a:ext cx="505586" cy="505548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0358920A-5080-B44E-8640-B59D0EB40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81604" y="701641"/>
            <a:ext cx="618291" cy="480148"/>
            <a:chOff x="1681604" y="701641"/>
            <a:chExt cx="618291" cy="480148"/>
          </a:xfrm>
        </p:grpSpPr>
        <p:sp>
          <p:nvSpPr>
            <p:cNvPr id="89" name="1">
              <a:extLst>
                <a:ext uri="{FF2B5EF4-FFF2-40B4-BE49-F238E27FC236}">
                  <a16:creationId xmlns:a16="http://schemas.microsoft.com/office/drawing/2014/main" id="{A78816A4-460D-8346-A84A-AD52C5CD868A}"/>
                </a:ext>
              </a:extLst>
            </p:cNvPr>
            <p:cNvSpPr txBox="1"/>
            <p:nvPr/>
          </p:nvSpPr>
          <p:spPr>
            <a:xfrm>
              <a:off x="1794347" y="712884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1</a:t>
              </a:r>
            </a:p>
          </p:txBody>
        </p:sp>
        <p:sp>
          <p:nvSpPr>
            <p:cNvPr id="90" name="Cirkel">
              <a:extLst>
                <a:ext uri="{FF2B5EF4-FFF2-40B4-BE49-F238E27FC236}">
                  <a16:creationId xmlns:a16="http://schemas.microsoft.com/office/drawing/2014/main" id="{2CFCD032-A394-594B-A610-FD600170805C}"/>
                </a:ext>
              </a:extLst>
            </p:cNvPr>
            <p:cNvSpPr/>
            <p:nvPr/>
          </p:nvSpPr>
          <p:spPr>
            <a:xfrm>
              <a:off x="1681604" y="701641"/>
              <a:ext cx="480149" cy="480148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91" name="Grupp 90">
            <a:extLst>
              <a:ext uri="{FF2B5EF4-FFF2-40B4-BE49-F238E27FC236}">
                <a16:creationId xmlns:a16="http://schemas.microsoft.com/office/drawing/2014/main" id="{34549DAD-7667-BE4F-994C-76FA6E501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13676" y="877709"/>
            <a:ext cx="626857" cy="480148"/>
            <a:chOff x="2513676" y="877709"/>
            <a:chExt cx="626857" cy="480148"/>
          </a:xfrm>
        </p:grpSpPr>
        <p:sp>
          <p:nvSpPr>
            <p:cNvPr id="92" name="2">
              <a:extLst>
                <a:ext uri="{FF2B5EF4-FFF2-40B4-BE49-F238E27FC236}">
                  <a16:creationId xmlns:a16="http://schemas.microsoft.com/office/drawing/2014/main" id="{2170BA06-B750-6B43-8CB1-C663D47458A8}"/>
                </a:ext>
              </a:extLst>
            </p:cNvPr>
            <p:cNvSpPr txBox="1"/>
            <p:nvPr/>
          </p:nvSpPr>
          <p:spPr>
            <a:xfrm>
              <a:off x="2634984" y="888952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</a:t>
              </a:r>
            </a:p>
          </p:txBody>
        </p:sp>
        <p:sp>
          <p:nvSpPr>
            <p:cNvPr id="93" name="Cirkel">
              <a:extLst>
                <a:ext uri="{FF2B5EF4-FFF2-40B4-BE49-F238E27FC236}">
                  <a16:creationId xmlns:a16="http://schemas.microsoft.com/office/drawing/2014/main" id="{16DDA884-C477-0D4D-A4A7-BDE01D939633}"/>
                </a:ext>
              </a:extLst>
            </p:cNvPr>
            <p:cNvSpPr/>
            <p:nvPr/>
          </p:nvSpPr>
          <p:spPr>
            <a:xfrm>
              <a:off x="2513676" y="877709"/>
              <a:ext cx="480148" cy="480148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6E8F17D8-0F1E-3345-947B-999060901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6650" y="1105083"/>
            <a:ext cx="630481" cy="480148"/>
            <a:chOff x="3416650" y="1105083"/>
            <a:chExt cx="630481" cy="480148"/>
          </a:xfrm>
        </p:grpSpPr>
        <p:sp>
          <p:nvSpPr>
            <p:cNvPr id="95" name="3">
              <a:extLst>
                <a:ext uri="{FF2B5EF4-FFF2-40B4-BE49-F238E27FC236}">
                  <a16:creationId xmlns:a16="http://schemas.microsoft.com/office/drawing/2014/main" id="{F4B3F229-3A56-1E48-9A5F-9ED0D87A69F8}"/>
                </a:ext>
              </a:extLst>
            </p:cNvPr>
            <p:cNvSpPr txBox="1"/>
            <p:nvPr/>
          </p:nvSpPr>
          <p:spPr>
            <a:xfrm>
              <a:off x="3541583" y="1116326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3</a:t>
              </a:r>
            </a:p>
          </p:txBody>
        </p:sp>
        <p:sp>
          <p:nvSpPr>
            <p:cNvPr id="96" name="Cirkel">
              <a:extLst>
                <a:ext uri="{FF2B5EF4-FFF2-40B4-BE49-F238E27FC236}">
                  <a16:creationId xmlns:a16="http://schemas.microsoft.com/office/drawing/2014/main" id="{28973195-86DE-194D-A86F-1384DBF48F7D}"/>
                </a:ext>
              </a:extLst>
            </p:cNvPr>
            <p:cNvSpPr/>
            <p:nvPr/>
          </p:nvSpPr>
          <p:spPr>
            <a:xfrm>
              <a:off x="3416650" y="1105083"/>
              <a:ext cx="480148" cy="480148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97" name="Grupp 96">
            <a:extLst>
              <a:ext uri="{FF2B5EF4-FFF2-40B4-BE49-F238E27FC236}">
                <a16:creationId xmlns:a16="http://schemas.microsoft.com/office/drawing/2014/main" id="{D9213A9B-3EDB-4C44-8572-80EC8E72C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54625" y="1484153"/>
            <a:ext cx="607489" cy="480148"/>
            <a:chOff x="4154625" y="1484153"/>
            <a:chExt cx="607489" cy="480148"/>
          </a:xfrm>
        </p:grpSpPr>
        <p:sp>
          <p:nvSpPr>
            <p:cNvPr id="98" name="4">
              <a:extLst>
                <a:ext uri="{FF2B5EF4-FFF2-40B4-BE49-F238E27FC236}">
                  <a16:creationId xmlns:a16="http://schemas.microsoft.com/office/drawing/2014/main" id="{E8394834-BA64-9E42-B5F6-D2DE67EC91FB}"/>
                </a:ext>
              </a:extLst>
            </p:cNvPr>
            <p:cNvSpPr txBox="1"/>
            <p:nvPr/>
          </p:nvSpPr>
          <p:spPr>
            <a:xfrm>
              <a:off x="4256566" y="1495396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F6AB1B">
                      <a:alpha val="30000"/>
                    </a:srgbClr>
                  </a:solidFill>
                </a:rPr>
                <a:t>4</a:t>
              </a:r>
            </a:p>
          </p:txBody>
        </p:sp>
        <p:sp>
          <p:nvSpPr>
            <p:cNvPr id="99" name="Cirkel">
              <a:extLst>
                <a:ext uri="{FF2B5EF4-FFF2-40B4-BE49-F238E27FC236}">
                  <a16:creationId xmlns:a16="http://schemas.microsoft.com/office/drawing/2014/main" id="{FFF1EDA1-D148-C444-86B2-46765EEB9A9C}"/>
                </a:ext>
              </a:extLst>
            </p:cNvPr>
            <p:cNvSpPr/>
            <p:nvPr/>
          </p:nvSpPr>
          <p:spPr>
            <a:xfrm>
              <a:off x="4154625" y="1484153"/>
              <a:ext cx="480148" cy="480148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00" name="Grupp 99">
            <a:extLst>
              <a:ext uri="{FF2B5EF4-FFF2-40B4-BE49-F238E27FC236}">
                <a16:creationId xmlns:a16="http://schemas.microsoft.com/office/drawing/2014/main" id="{C62021A9-A59F-BF44-B5BD-9A2913490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58899" y="2106303"/>
            <a:ext cx="480148" cy="480148"/>
            <a:chOff x="4758899" y="2106303"/>
            <a:chExt cx="480148" cy="480148"/>
          </a:xfrm>
        </p:grpSpPr>
        <p:sp>
          <p:nvSpPr>
            <p:cNvPr id="102" name="Cirkel">
              <a:extLst>
                <a:ext uri="{FF2B5EF4-FFF2-40B4-BE49-F238E27FC236}">
                  <a16:creationId xmlns:a16="http://schemas.microsoft.com/office/drawing/2014/main" id="{F5E6FF9F-E291-5F46-B272-0AF788D0AE6D}"/>
                </a:ext>
              </a:extLst>
            </p:cNvPr>
            <p:cNvSpPr/>
            <p:nvPr/>
          </p:nvSpPr>
          <p:spPr>
            <a:xfrm>
              <a:off x="4758899" y="2106303"/>
              <a:ext cx="480148" cy="480148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01" name="5">
              <a:extLst>
                <a:ext uri="{FF2B5EF4-FFF2-40B4-BE49-F238E27FC236}">
                  <a16:creationId xmlns:a16="http://schemas.microsoft.com/office/drawing/2014/main" id="{05E7C7F0-6017-D249-913C-93EB79F564D1}"/>
                </a:ext>
              </a:extLst>
            </p:cNvPr>
            <p:cNvSpPr txBox="1"/>
            <p:nvPr/>
          </p:nvSpPr>
          <p:spPr>
            <a:xfrm>
              <a:off x="4771599" y="2127987"/>
              <a:ext cx="4674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103" name="Grupp 102">
            <a:extLst>
              <a:ext uri="{FF2B5EF4-FFF2-40B4-BE49-F238E27FC236}">
                <a16:creationId xmlns:a16="http://schemas.microsoft.com/office/drawing/2014/main" id="{49AC922C-548D-9E44-B550-ECDA7A611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70355" y="2786649"/>
            <a:ext cx="480149" cy="480148"/>
            <a:chOff x="5270355" y="2786649"/>
            <a:chExt cx="480149" cy="480148"/>
          </a:xfrm>
        </p:grpSpPr>
        <p:sp>
          <p:nvSpPr>
            <p:cNvPr id="105" name="Cirkel">
              <a:extLst>
                <a:ext uri="{FF2B5EF4-FFF2-40B4-BE49-F238E27FC236}">
                  <a16:creationId xmlns:a16="http://schemas.microsoft.com/office/drawing/2014/main" id="{65470D57-FE55-8D4A-99FD-0B956BB1355D}"/>
                </a:ext>
              </a:extLst>
            </p:cNvPr>
            <p:cNvSpPr/>
            <p:nvPr/>
          </p:nvSpPr>
          <p:spPr>
            <a:xfrm>
              <a:off x="5270355" y="2786649"/>
              <a:ext cx="480149" cy="480148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04" name="6">
              <a:extLst>
                <a:ext uri="{FF2B5EF4-FFF2-40B4-BE49-F238E27FC236}">
                  <a16:creationId xmlns:a16="http://schemas.microsoft.com/office/drawing/2014/main" id="{C1835540-431B-1343-AD9E-6B9B001A8782}"/>
                </a:ext>
              </a:extLst>
            </p:cNvPr>
            <p:cNvSpPr txBox="1"/>
            <p:nvPr/>
          </p:nvSpPr>
          <p:spPr>
            <a:xfrm>
              <a:off x="5270355" y="2801884"/>
              <a:ext cx="468503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109" name="Grupp 108">
            <a:extLst>
              <a:ext uri="{FF2B5EF4-FFF2-40B4-BE49-F238E27FC236}">
                <a16:creationId xmlns:a16="http://schemas.microsoft.com/office/drawing/2014/main" id="{94899F70-B7DC-F843-91CE-F310C82D1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25918" y="6989981"/>
            <a:ext cx="505548" cy="480149"/>
            <a:chOff x="8625918" y="6989981"/>
            <a:chExt cx="505548" cy="480149"/>
          </a:xfrm>
        </p:grpSpPr>
        <p:sp>
          <p:nvSpPr>
            <p:cNvPr id="110" name="13">
              <a:extLst>
                <a:ext uri="{FF2B5EF4-FFF2-40B4-BE49-F238E27FC236}">
                  <a16:creationId xmlns:a16="http://schemas.microsoft.com/office/drawing/2014/main" id="{2628C756-CE02-5C41-B628-F04AF217E597}"/>
                </a:ext>
              </a:extLst>
            </p:cNvPr>
            <p:cNvSpPr txBox="1"/>
            <p:nvPr/>
          </p:nvSpPr>
          <p:spPr>
            <a:xfrm>
              <a:off x="8625918" y="7008893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F6AB1B">
                      <a:alpha val="30000"/>
                    </a:srgbClr>
                  </a:solidFill>
                </a:rPr>
                <a:t>13</a:t>
              </a:r>
            </a:p>
          </p:txBody>
        </p:sp>
        <p:sp>
          <p:nvSpPr>
            <p:cNvPr id="111" name="Cirkel">
              <a:extLst>
                <a:ext uri="{FF2B5EF4-FFF2-40B4-BE49-F238E27FC236}">
                  <a16:creationId xmlns:a16="http://schemas.microsoft.com/office/drawing/2014/main" id="{4D2ECD61-F656-444B-8705-A9830507417B}"/>
                </a:ext>
              </a:extLst>
            </p:cNvPr>
            <p:cNvSpPr/>
            <p:nvPr/>
          </p:nvSpPr>
          <p:spPr>
            <a:xfrm>
              <a:off x="8638618" y="6989981"/>
              <a:ext cx="480148" cy="480149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12" name="Grupp 111">
            <a:extLst>
              <a:ext uri="{FF2B5EF4-FFF2-40B4-BE49-F238E27FC236}">
                <a16:creationId xmlns:a16="http://schemas.microsoft.com/office/drawing/2014/main" id="{7D286023-A985-5D4F-B1C4-17F3B9880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87" y="6428595"/>
            <a:ext cx="505549" cy="480149"/>
            <a:chOff x="8010787" y="6428595"/>
            <a:chExt cx="505549" cy="480149"/>
          </a:xfrm>
        </p:grpSpPr>
        <p:sp>
          <p:nvSpPr>
            <p:cNvPr id="113" name="12">
              <a:extLst>
                <a:ext uri="{FF2B5EF4-FFF2-40B4-BE49-F238E27FC236}">
                  <a16:creationId xmlns:a16="http://schemas.microsoft.com/office/drawing/2014/main" id="{FE5F9C95-A3B0-3747-BCC9-EC631D73D6E6}"/>
                </a:ext>
              </a:extLst>
            </p:cNvPr>
            <p:cNvSpPr txBox="1"/>
            <p:nvPr/>
          </p:nvSpPr>
          <p:spPr>
            <a:xfrm>
              <a:off x="8010787" y="6447507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12</a:t>
              </a:r>
            </a:p>
          </p:txBody>
        </p:sp>
        <p:sp>
          <p:nvSpPr>
            <p:cNvPr id="114" name="Cirkel">
              <a:extLst>
                <a:ext uri="{FF2B5EF4-FFF2-40B4-BE49-F238E27FC236}">
                  <a16:creationId xmlns:a16="http://schemas.microsoft.com/office/drawing/2014/main" id="{4ED17F3E-B672-5F42-8267-12C5F2ACBABB}"/>
                </a:ext>
              </a:extLst>
            </p:cNvPr>
            <p:cNvSpPr/>
            <p:nvPr/>
          </p:nvSpPr>
          <p:spPr>
            <a:xfrm>
              <a:off x="8023487" y="6428595"/>
              <a:ext cx="480149" cy="480149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115" name="Grupp 114">
            <a:extLst>
              <a:ext uri="{FF2B5EF4-FFF2-40B4-BE49-F238E27FC236}">
                <a16:creationId xmlns:a16="http://schemas.microsoft.com/office/drawing/2014/main" id="{03B66F72-3622-9A49-8F57-E8FF924C5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78668" y="5803452"/>
            <a:ext cx="505548" cy="480149"/>
            <a:chOff x="7478668" y="5803452"/>
            <a:chExt cx="505548" cy="480149"/>
          </a:xfrm>
        </p:grpSpPr>
        <p:sp>
          <p:nvSpPr>
            <p:cNvPr id="117" name="Cirkel">
              <a:extLst>
                <a:ext uri="{FF2B5EF4-FFF2-40B4-BE49-F238E27FC236}">
                  <a16:creationId xmlns:a16="http://schemas.microsoft.com/office/drawing/2014/main" id="{1C1A051E-1AD5-5145-8871-E0B4DA80CE57}"/>
                </a:ext>
              </a:extLst>
            </p:cNvPr>
            <p:cNvSpPr/>
            <p:nvPr/>
          </p:nvSpPr>
          <p:spPr>
            <a:xfrm>
              <a:off x="7491368" y="5803452"/>
              <a:ext cx="480148" cy="480149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16" name="11">
              <a:extLst>
                <a:ext uri="{FF2B5EF4-FFF2-40B4-BE49-F238E27FC236}">
                  <a16:creationId xmlns:a16="http://schemas.microsoft.com/office/drawing/2014/main" id="{94747502-0B1B-4344-9952-65D82298EFE7}"/>
                </a:ext>
              </a:extLst>
            </p:cNvPr>
            <p:cNvSpPr txBox="1"/>
            <p:nvPr/>
          </p:nvSpPr>
          <p:spPr>
            <a:xfrm>
              <a:off x="7478668" y="5822364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grpSp>
        <p:nvGrpSpPr>
          <p:cNvPr id="118" name="Grupp 117">
            <a:extLst>
              <a:ext uri="{FF2B5EF4-FFF2-40B4-BE49-F238E27FC236}">
                <a16:creationId xmlns:a16="http://schemas.microsoft.com/office/drawing/2014/main" id="{70ACD21F-C080-0F47-B06C-FB178DEBB7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26615" y="5135589"/>
            <a:ext cx="505548" cy="480148"/>
            <a:chOff x="7026615" y="5135589"/>
            <a:chExt cx="505548" cy="480148"/>
          </a:xfrm>
        </p:grpSpPr>
        <p:sp>
          <p:nvSpPr>
            <p:cNvPr id="120" name="Cirkel">
              <a:extLst>
                <a:ext uri="{FF2B5EF4-FFF2-40B4-BE49-F238E27FC236}">
                  <a16:creationId xmlns:a16="http://schemas.microsoft.com/office/drawing/2014/main" id="{027866F2-C93F-B247-8F9D-AA65D0A3C465}"/>
                </a:ext>
              </a:extLst>
            </p:cNvPr>
            <p:cNvSpPr/>
            <p:nvPr/>
          </p:nvSpPr>
          <p:spPr>
            <a:xfrm>
              <a:off x="7039315" y="5135589"/>
              <a:ext cx="480148" cy="480148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19" name="10">
              <a:extLst>
                <a:ext uri="{FF2B5EF4-FFF2-40B4-BE49-F238E27FC236}">
                  <a16:creationId xmlns:a16="http://schemas.microsoft.com/office/drawing/2014/main" id="{0B8C7C0F-29FE-5345-B0EA-33BB391C1283}"/>
                </a:ext>
              </a:extLst>
            </p:cNvPr>
            <p:cNvSpPr txBox="1"/>
            <p:nvPr/>
          </p:nvSpPr>
          <p:spPr>
            <a:xfrm>
              <a:off x="7026615" y="515450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121" name="Grupp 120">
            <a:extLst>
              <a:ext uri="{FF2B5EF4-FFF2-40B4-BE49-F238E27FC236}">
                <a16:creationId xmlns:a16="http://schemas.microsoft.com/office/drawing/2014/main" id="{A4371B3C-B310-4F40-8813-3C586AFB7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847" y="4614889"/>
            <a:ext cx="505548" cy="480148"/>
            <a:chOff x="6553847" y="4614889"/>
            <a:chExt cx="505548" cy="480148"/>
          </a:xfrm>
        </p:grpSpPr>
        <p:sp>
          <p:nvSpPr>
            <p:cNvPr id="122" name="9">
              <a:extLst>
                <a:ext uri="{FF2B5EF4-FFF2-40B4-BE49-F238E27FC236}">
                  <a16:creationId xmlns:a16="http://schemas.microsoft.com/office/drawing/2014/main" id="{E650B449-1B18-CA4A-B839-8F938AB0F188}"/>
                </a:ext>
              </a:extLst>
            </p:cNvPr>
            <p:cNvSpPr txBox="1"/>
            <p:nvPr/>
          </p:nvSpPr>
          <p:spPr>
            <a:xfrm>
              <a:off x="6553847" y="463380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F6AB1B">
                      <a:alpha val="30000"/>
                    </a:srgbClr>
                  </a:solidFill>
                </a:rPr>
                <a:t>9</a:t>
              </a:r>
            </a:p>
          </p:txBody>
        </p:sp>
        <p:sp>
          <p:nvSpPr>
            <p:cNvPr id="123" name="Cirkel">
              <a:extLst>
                <a:ext uri="{FF2B5EF4-FFF2-40B4-BE49-F238E27FC236}">
                  <a16:creationId xmlns:a16="http://schemas.microsoft.com/office/drawing/2014/main" id="{6DADD84D-7518-2941-A163-AD3869243460}"/>
                </a:ext>
              </a:extLst>
            </p:cNvPr>
            <p:cNvSpPr/>
            <p:nvPr/>
          </p:nvSpPr>
          <p:spPr>
            <a:xfrm>
              <a:off x="6556715" y="4614889"/>
              <a:ext cx="480148" cy="480148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27" name="Grupp 126">
            <a:extLst>
              <a:ext uri="{FF2B5EF4-FFF2-40B4-BE49-F238E27FC236}">
                <a16:creationId xmlns:a16="http://schemas.microsoft.com/office/drawing/2014/main" id="{6740D43D-6CC2-9E42-B825-51C8D8AB7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62671" y="7556424"/>
            <a:ext cx="505549" cy="480149"/>
            <a:chOff x="9262671" y="7556424"/>
            <a:chExt cx="505549" cy="480149"/>
          </a:xfrm>
        </p:grpSpPr>
        <p:sp>
          <p:nvSpPr>
            <p:cNvPr id="128" name="14">
              <a:extLst>
                <a:ext uri="{FF2B5EF4-FFF2-40B4-BE49-F238E27FC236}">
                  <a16:creationId xmlns:a16="http://schemas.microsoft.com/office/drawing/2014/main" id="{DB4CCE1A-7872-CA4F-9F40-DFF0FE43DEF7}"/>
                </a:ext>
              </a:extLst>
            </p:cNvPr>
            <p:cNvSpPr txBox="1"/>
            <p:nvPr/>
          </p:nvSpPr>
          <p:spPr>
            <a:xfrm>
              <a:off x="9262671" y="7565504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F6AB1B">
                      <a:alpha val="30000"/>
                    </a:srgbClr>
                  </a:solidFill>
                </a:rPr>
                <a:t>14</a:t>
              </a:r>
            </a:p>
          </p:txBody>
        </p:sp>
        <p:sp>
          <p:nvSpPr>
            <p:cNvPr id="129" name="Cirkel">
              <a:extLst>
                <a:ext uri="{FF2B5EF4-FFF2-40B4-BE49-F238E27FC236}">
                  <a16:creationId xmlns:a16="http://schemas.microsoft.com/office/drawing/2014/main" id="{743962BE-0B6E-EE45-A2EE-8A8AF353C0B8}"/>
                </a:ext>
              </a:extLst>
            </p:cNvPr>
            <p:cNvSpPr/>
            <p:nvPr/>
          </p:nvSpPr>
          <p:spPr>
            <a:xfrm>
              <a:off x="9275371" y="7556424"/>
              <a:ext cx="480149" cy="480149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37" name="Grupp 136">
            <a:extLst>
              <a:ext uri="{FF2B5EF4-FFF2-40B4-BE49-F238E27FC236}">
                <a16:creationId xmlns:a16="http://schemas.microsoft.com/office/drawing/2014/main" id="{5C8C99B0-EBA6-EF49-8CCB-100AE385D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3887" y="6266512"/>
            <a:ext cx="630481" cy="480148"/>
            <a:chOff x="3416650" y="1105083"/>
            <a:chExt cx="630481" cy="480148"/>
          </a:xfrm>
        </p:grpSpPr>
        <p:sp>
          <p:nvSpPr>
            <p:cNvPr id="138" name="3">
              <a:extLst>
                <a:ext uri="{FF2B5EF4-FFF2-40B4-BE49-F238E27FC236}">
                  <a16:creationId xmlns:a16="http://schemas.microsoft.com/office/drawing/2014/main" id="{AAD4F77A-F13D-7842-8657-C57667767361}"/>
                </a:ext>
              </a:extLst>
            </p:cNvPr>
            <p:cNvSpPr txBox="1"/>
            <p:nvPr/>
          </p:nvSpPr>
          <p:spPr>
            <a:xfrm>
              <a:off x="3541583" y="1116326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3</a:t>
              </a:r>
            </a:p>
          </p:txBody>
        </p:sp>
        <p:sp>
          <p:nvSpPr>
            <p:cNvPr id="139" name="Cirkel">
              <a:extLst>
                <a:ext uri="{FF2B5EF4-FFF2-40B4-BE49-F238E27FC236}">
                  <a16:creationId xmlns:a16="http://schemas.microsoft.com/office/drawing/2014/main" id="{ECCAB53B-ACDD-7E4F-8BE9-048EA7692C1C}"/>
                </a:ext>
              </a:extLst>
            </p:cNvPr>
            <p:cNvSpPr/>
            <p:nvPr/>
          </p:nvSpPr>
          <p:spPr>
            <a:xfrm>
              <a:off x="3416650" y="1105083"/>
              <a:ext cx="480148" cy="480148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40" name="Grupp 139">
            <a:extLst>
              <a:ext uri="{FF2B5EF4-FFF2-40B4-BE49-F238E27FC236}">
                <a16:creationId xmlns:a16="http://schemas.microsoft.com/office/drawing/2014/main" id="{5C86185B-697A-4442-A448-08A70695E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3887" y="8685558"/>
            <a:ext cx="480148" cy="480148"/>
            <a:chOff x="4758899" y="2106303"/>
            <a:chExt cx="480148" cy="480148"/>
          </a:xfrm>
        </p:grpSpPr>
        <p:sp>
          <p:nvSpPr>
            <p:cNvPr id="142" name="Cirkel">
              <a:extLst>
                <a:ext uri="{FF2B5EF4-FFF2-40B4-BE49-F238E27FC236}">
                  <a16:creationId xmlns:a16="http://schemas.microsoft.com/office/drawing/2014/main" id="{E38F4741-200E-C649-A510-6444F5571725}"/>
                </a:ext>
              </a:extLst>
            </p:cNvPr>
            <p:cNvSpPr/>
            <p:nvPr/>
          </p:nvSpPr>
          <p:spPr>
            <a:xfrm>
              <a:off x="4758899" y="2106303"/>
              <a:ext cx="480148" cy="480148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41" name="5">
              <a:extLst>
                <a:ext uri="{FF2B5EF4-FFF2-40B4-BE49-F238E27FC236}">
                  <a16:creationId xmlns:a16="http://schemas.microsoft.com/office/drawing/2014/main" id="{E1FCD908-00C0-7747-8A0D-7020643E5B70}"/>
                </a:ext>
              </a:extLst>
            </p:cNvPr>
            <p:cNvSpPr txBox="1"/>
            <p:nvPr/>
          </p:nvSpPr>
          <p:spPr>
            <a:xfrm>
              <a:off x="4771599" y="2127987"/>
              <a:ext cx="4674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143" name="Grupp 142">
            <a:extLst>
              <a:ext uri="{FF2B5EF4-FFF2-40B4-BE49-F238E27FC236}">
                <a16:creationId xmlns:a16="http://schemas.microsoft.com/office/drawing/2014/main" id="{AA6035AA-59F3-AE42-8CD7-D105110FD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3887" y="10002398"/>
            <a:ext cx="480149" cy="480148"/>
            <a:chOff x="5270355" y="2786649"/>
            <a:chExt cx="480149" cy="480148"/>
          </a:xfrm>
        </p:grpSpPr>
        <p:sp>
          <p:nvSpPr>
            <p:cNvPr id="145" name="Cirkel">
              <a:extLst>
                <a:ext uri="{FF2B5EF4-FFF2-40B4-BE49-F238E27FC236}">
                  <a16:creationId xmlns:a16="http://schemas.microsoft.com/office/drawing/2014/main" id="{AB3866A4-1646-CE43-8AA4-5B370BAF7D30}"/>
                </a:ext>
              </a:extLst>
            </p:cNvPr>
            <p:cNvSpPr/>
            <p:nvPr/>
          </p:nvSpPr>
          <p:spPr>
            <a:xfrm>
              <a:off x="5270355" y="2786649"/>
              <a:ext cx="480149" cy="480148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44" name="6">
              <a:extLst>
                <a:ext uri="{FF2B5EF4-FFF2-40B4-BE49-F238E27FC236}">
                  <a16:creationId xmlns:a16="http://schemas.microsoft.com/office/drawing/2014/main" id="{DCCE5B32-0977-4544-B404-98C087EB04BB}"/>
                </a:ext>
              </a:extLst>
            </p:cNvPr>
            <p:cNvSpPr txBox="1"/>
            <p:nvPr/>
          </p:nvSpPr>
          <p:spPr>
            <a:xfrm>
              <a:off x="5270355" y="2801884"/>
              <a:ext cx="468503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146" name="Grupp 145">
            <a:extLst>
              <a:ext uri="{FF2B5EF4-FFF2-40B4-BE49-F238E27FC236}">
                <a16:creationId xmlns:a16="http://schemas.microsoft.com/office/drawing/2014/main" id="{1235A7D4-BCDC-6340-9D8A-118F45F91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3887" y="10959679"/>
            <a:ext cx="491795" cy="480149"/>
            <a:chOff x="5738858" y="3426430"/>
            <a:chExt cx="491795" cy="480149"/>
          </a:xfrm>
        </p:grpSpPr>
        <p:sp>
          <p:nvSpPr>
            <p:cNvPr id="147" name="7">
              <a:extLst>
                <a:ext uri="{FF2B5EF4-FFF2-40B4-BE49-F238E27FC236}">
                  <a16:creationId xmlns:a16="http://schemas.microsoft.com/office/drawing/2014/main" id="{4323CDE1-9266-C04D-B402-D18DA624BC96}"/>
                </a:ext>
              </a:extLst>
            </p:cNvPr>
            <p:cNvSpPr txBox="1"/>
            <p:nvPr/>
          </p:nvSpPr>
          <p:spPr>
            <a:xfrm>
              <a:off x="5750504" y="3453091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7</a:t>
              </a:r>
            </a:p>
          </p:txBody>
        </p:sp>
        <p:sp>
          <p:nvSpPr>
            <p:cNvPr id="148" name="Cirkel">
              <a:extLst>
                <a:ext uri="{FF2B5EF4-FFF2-40B4-BE49-F238E27FC236}">
                  <a16:creationId xmlns:a16="http://schemas.microsoft.com/office/drawing/2014/main" id="{298D6013-754C-5748-9B94-641F1EE23DC1}"/>
                </a:ext>
              </a:extLst>
            </p:cNvPr>
            <p:cNvSpPr/>
            <p:nvPr/>
          </p:nvSpPr>
          <p:spPr>
            <a:xfrm>
              <a:off x="5738858" y="3426430"/>
              <a:ext cx="480149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49" name="Grupp 148">
            <a:extLst>
              <a:ext uri="{FF2B5EF4-FFF2-40B4-BE49-F238E27FC236}">
                <a16:creationId xmlns:a16="http://schemas.microsoft.com/office/drawing/2014/main" id="{40E05D3D-479D-B742-9BC3-2F8D7A10F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3887" y="11957638"/>
            <a:ext cx="505548" cy="480148"/>
            <a:chOff x="7026615" y="5135589"/>
            <a:chExt cx="505548" cy="480148"/>
          </a:xfrm>
        </p:grpSpPr>
        <p:sp>
          <p:nvSpPr>
            <p:cNvPr id="151" name="Cirkel">
              <a:extLst>
                <a:ext uri="{FF2B5EF4-FFF2-40B4-BE49-F238E27FC236}">
                  <a16:creationId xmlns:a16="http://schemas.microsoft.com/office/drawing/2014/main" id="{79C718D2-27D9-1843-AFFD-DCA65BFBEE96}"/>
                </a:ext>
              </a:extLst>
            </p:cNvPr>
            <p:cNvSpPr/>
            <p:nvPr/>
          </p:nvSpPr>
          <p:spPr>
            <a:xfrm>
              <a:off x="7039315" y="5135589"/>
              <a:ext cx="480148" cy="480148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50" name="10">
              <a:extLst>
                <a:ext uri="{FF2B5EF4-FFF2-40B4-BE49-F238E27FC236}">
                  <a16:creationId xmlns:a16="http://schemas.microsoft.com/office/drawing/2014/main" id="{49FC828C-8A7E-0A4C-84B5-039412847345}"/>
                </a:ext>
              </a:extLst>
            </p:cNvPr>
            <p:cNvSpPr txBox="1"/>
            <p:nvPr/>
          </p:nvSpPr>
          <p:spPr>
            <a:xfrm>
              <a:off x="7026615" y="515450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152" name="Grupp 151">
            <a:extLst>
              <a:ext uri="{FF2B5EF4-FFF2-40B4-BE49-F238E27FC236}">
                <a16:creationId xmlns:a16="http://schemas.microsoft.com/office/drawing/2014/main" id="{63B7363B-9D77-A340-AEB3-4EB73E5A9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0713" y="10819952"/>
            <a:ext cx="505548" cy="480149"/>
            <a:chOff x="7478668" y="5803452"/>
            <a:chExt cx="505548" cy="480149"/>
          </a:xfrm>
        </p:grpSpPr>
        <p:sp>
          <p:nvSpPr>
            <p:cNvPr id="154" name="Cirkel">
              <a:extLst>
                <a:ext uri="{FF2B5EF4-FFF2-40B4-BE49-F238E27FC236}">
                  <a16:creationId xmlns:a16="http://schemas.microsoft.com/office/drawing/2014/main" id="{CFB2FF48-6C4F-6C45-A287-0C76604CEF40}"/>
                </a:ext>
              </a:extLst>
            </p:cNvPr>
            <p:cNvSpPr/>
            <p:nvPr/>
          </p:nvSpPr>
          <p:spPr>
            <a:xfrm>
              <a:off x="7491368" y="5803452"/>
              <a:ext cx="480148" cy="480149"/>
            </a:xfrm>
            <a:prstGeom prst="ellipse">
              <a:avLst/>
            </a:prstGeom>
            <a:solidFill>
              <a:srgbClr val="F6AB1B"/>
            </a:solidFill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53" name="11">
              <a:extLst>
                <a:ext uri="{FF2B5EF4-FFF2-40B4-BE49-F238E27FC236}">
                  <a16:creationId xmlns:a16="http://schemas.microsoft.com/office/drawing/2014/main" id="{CF85CADF-B5D1-6741-81EA-734598C136EA}"/>
                </a:ext>
              </a:extLst>
            </p:cNvPr>
            <p:cNvSpPr txBox="1"/>
            <p:nvPr/>
          </p:nvSpPr>
          <p:spPr>
            <a:xfrm>
              <a:off x="7478668" y="5822364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pic>
        <p:nvPicPr>
          <p:cNvPr id="130" name="Bild">
            <a:extLst>
              <a:ext uri="{FF2B5EF4-FFF2-40B4-BE49-F238E27FC236}">
                <a16:creationId xmlns:a16="http://schemas.microsoft.com/office/drawing/2014/main" id="{B8DD7EBC-8041-6045-969A-995BFC999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483" y="7692799"/>
            <a:ext cx="591000" cy="38707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" name="Grupp 131">
            <a:extLst>
              <a:ext uri="{FF2B5EF4-FFF2-40B4-BE49-F238E27FC236}">
                <a16:creationId xmlns:a16="http://schemas.microsoft.com/office/drawing/2014/main" id="{61C64105-71D5-D241-A54F-94AF3AEC3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34454" y="3998878"/>
            <a:ext cx="489981" cy="480149"/>
            <a:chOff x="6107158" y="3985230"/>
            <a:chExt cx="489981" cy="480149"/>
          </a:xfrm>
        </p:grpSpPr>
        <p:sp>
          <p:nvSpPr>
            <p:cNvPr id="133" name="8">
              <a:extLst>
                <a:ext uri="{FF2B5EF4-FFF2-40B4-BE49-F238E27FC236}">
                  <a16:creationId xmlns:a16="http://schemas.microsoft.com/office/drawing/2014/main" id="{3636AF96-86A7-2048-A097-74865FF61072}"/>
                </a:ext>
              </a:extLst>
            </p:cNvPr>
            <p:cNvSpPr txBox="1"/>
            <p:nvPr/>
          </p:nvSpPr>
          <p:spPr>
            <a:xfrm>
              <a:off x="6116990" y="4002059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rgbClr val="F6AB1B">
                      <a:alpha val="30000"/>
                    </a:srgbClr>
                  </a:solidFill>
                </a:rPr>
                <a:t>8</a:t>
              </a:r>
            </a:p>
          </p:txBody>
        </p:sp>
        <p:sp>
          <p:nvSpPr>
            <p:cNvPr id="159" name="Cirkel">
              <a:extLst>
                <a:ext uri="{FF2B5EF4-FFF2-40B4-BE49-F238E27FC236}">
                  <a16:creationId xmlns:a16="http://schemas.microsoft.com/office/drawing/2014/main" id="{BF9B1016-9D41-F24E-B97D-CC7C1FDA2D7C}"/>
                </a:ext>
              </a:extLst>
            </p:cNvPr>
            <p:cNvSpPr/>
            <p:nvPr/>
          </p:nvSpPr>
          <p:spPr>
            <a:xfrm>
              <a:off x="6107158" y="3985230"/>
              <a:ext cx="480149" cy="480149"/>
            </a:xfrm>
            <a:prstGeom prst="ellipse">
              <a:avLst/>
            </a:prstGeom>
            <a:ln w="25400">
              <a:solidFill>
                <a:srgbClr val="F6AB1B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grpSp>
        <p:nvGrpSpPr>
          <p:cNvPr id="160" name="Grupp 159">
            <a:extLst>
              <a:ext uri="{FF2B5EF4-FFF2-40B4-BE49-F238E27FC236}">
                <a16:creationId xmlns:a16="http://schemas.microsoft.com/office/drawing/2014/main" id="{C1AD517D-BC46-8E48-97FA-48F8BD6D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97914" y="3385486"/>
            <a:ext cx="491795" cy="480149"/>
            <a:chOff x="5738858" y="3426430"/>
            <a:chExt cx="491795" cy="480149"/>
          </a:xfrm>
        </p:grpSpPr>
        <p:sp>
          <p:nvSpPr>
            <p:cNvPr id="161" name="7">
              <a:extLst>
                <a:ext uri="{FF2B5EF4-FFF2-40B4-BE49-F238E27FC236}">
                  <a16:creationId xmlns:a16="http://schemas.microsoft.com/office/drawing/2014/main" id="{F06AD5B7-918B-D54C-8358-B4A02F2C709F}"/>
                </a:ext>
              </a:extLst>
            </p:cNvPr>
            <p:cNvSpPr txBox="1"/>
            <p:nvPr/>
          </p:nvSpPr>
          <p:spPr>
            <a:xfrm>
              <a:off x="5750504" y="3453091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7</a:t>
              </a:r>
            </a:p>
          </p:txBody>
        </p:sp>
        <p:sp>
          <p:nvSpPr>
            <p:cNvPr id="162" name="Cirkel">
              <a:extLst>
                <a:ext uri="{FF2B5EF4-FFF2-40B4-BE49-F238E27FC236}">
                  <a16:creationId xmlns:a16="http://schemas.microsoft.com/office/drawing/2014/main" id="{1A3E3A4D-7587-CD4B-B1E5-BD02ADB259C6}"/>
                </a:ext>
              </a:extLst>
            </p:cNvPr>
            <p:cNvSpPr/>
            <p:nvPr/>
          </p:nvSpPr>
          <p:spPr>
            <a:xfrm>
              <a:off x="5738858" y="3426430"/>
              <a:ext cx="480149" cy="480149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65" name="Grupp 164">
            <a:extLst>
              <a:ext uri="{FF2B5EF4-FFF2-40B4-BE49-F238E27FC236}">
                <a16:creationId xmlns:a16="http://schemas.microsoft.com/office/drawing/2014/main" id="{C7784093-2E69-A843-B50E-9B1070655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3887" y="5428043"/>
            <a:ext cx="626857" cy="480148"/>
            <a:chOff x="2513676" y="877709"/>
            <a:chExt cx="626857" cy="480148"/>
          </a:xfrm>
        </p:grpSpPr>
        <p:sp>
          <p:nvSpPr>
            <p:cNvPr id="166" name="2">
              <a:extLst>
                <a:ext uri="{FF2B5EF4-FFF2-40B4-BE49-F238E27FC236}">
                  <a16:creationId xmlns:a16="http://schemas.microsoft.com/office/drawing/2014/main" id="{D2817CA9-DE55-4F4E-ABDB-19D6A0CD12EC}"/>
                </a:ext>
              </a:extLst>
            </p:cNvPr>
            <p:cNvSpPr txBox="1"/>
            <p:nvPr/>
          </p:nvSpPr>
          <p:spPr>
            <a:xfrm>
              <a:off x="2634984" y="888952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F6AB1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</a:t>
              </a:r>
            </a:p>
          </p:txBody>
        </p:sp>
        <p:sp>
          <p:nvSpPr>
            <p:cNvPr id="167" name="Cirkel">
              <a:extLst>
                <a:ext uri="{FF2B5EF4-FFF2-40B4-BE49-F238E27FC236}">
                  <a16:creationId xmlns:a16="http://schemas.microsoft.com/office/drawing/2014/main" id="{E5685BEB-F40B-0F4A-A087-81AE70C5BDD1}"/>
                </a:ext>
              </a:extLst>
            </p:cNvPr>
            <p:cNvSpPr/>
            <p:nvPr/>
          </p:nvSpPr>
          <p:spPr>
            <a:xfrm>
              <a:off x="2513676" y="877709"/>
              <a:ext cx="480148" cy="480148"/>
            </a:xfrm>
            <a:prstGeom prst="ellipse">
              <a:avLst/>
            </a:prstGeom>
            <a:ln w="254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1652" y="58329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03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69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04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07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3D80E6A-8579-482F-9E64-C4E492E21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Mönster växer ram och gör avtryck</a:t>
            </a:r>
          </a:p>
        </p:txBody>
      </p:sp>
      <p:sp>
        <p:nvSpPr>
          <p:cNvPr id="405" name="dåtid"/>
          <p:cNvSpPr txBox="1"/>
          <p:nvPr/>
        </p:nvSpPr>
        <p:spPr>
          <a:xfrm>
            <a:off x="20919425" y="713157"/>
            <a:ext cx="904604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dåtid</a:t>
            </a:r>
          </a:p>
        </p:txBody>
      </p:sp>
      <p:sp>
        <p:nvSpPr>
          <p:cNvPr id="407" name="nutid"/>
          <p:cNvSpPr txBox="1"/>
          <p:nvPr/>
        </p:nvSpPr>
        <p:spPr>
          <a:xfrm>
            <a:off x="21670185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nutid</a:t>
            </a:r>
          </a:p>
        </p:txBody>
      </p:sp>
      <p:sp>
        <p:nvSpPr>
          <p:cNvPr id="74" name="framtid">
            <a:extLst>
              <a:ext uri="{FF2B5EF4-FFF2-40B4-BE49-F238E27FC236}">
                <a16:creationId xmlns:a16="http://schemas.microsoft.com/office/drawing/2014/main" id="{0E99886F-9E1D-3444-BD61-6D2601C5FE68}"/>
              </a:ext>
            </a:extLst>
          </p:cNvPr>
          <p:cNvSpPr txBox="1"/>
          <p:nvPr/>
        </p:nvSpPr>
        <p:spPr>
          <a:xfrm>
            <a:off x="22522648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framtid</a:t>
            </a:r>
            <a:endParaRPr/>
          </a:p>
        </p:txBody>
      </p:sp>
      <p:grpSp>
        <p:nvGrpSpPr>
          <p:cNvPr id="26" name="Grupp 25">
            <a:extLst>
              <a:ext uri="{FF2B5EF4-FFF2-40B4-BE49-F238E27FC236}">
                <a16:creationId xmlns:a16="http://schemas.microsoft.com/office/drawing/2014/main" id="{C1DC0013-A303-2041-ADF7-79C9CBB44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316244" y="1206380"/>
            <a:ext cx="8919387" cy="2181272"/>
            <a:chOff x="13316244" y="1206380"/>
            <a:chExt cx="8919387" cy="2181272"/>
          </a:xfrm>
        </p:grpSpPr>
        <p:sp>
          <p:nvSpPr>
            <p:cNvPr id="408" name="Mönster växer fram och gör avtryck"/>
            <p:cNvSpPr txBox="1"/>
            <p:nvPr/>
          </p:nvSpPr>
          <p:spPr>
            <a:xfrm>
              <a:off x="13316244" y="1473242"/>
              <a:ext cx="8579747" cy="19144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 algn="r">
                <a:lnSpc>
                  <a:spcPct val="110000"/>
                </a:lnSpc>
                <a:defRPr sz="60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err="1"/>
                <a:t>Mönster</a:t>
              </a:r>
              <a:r>
                <a:rPr dirty="0"/>
                <a:t> </a:t>
              </a:r>
              <a:r>
                <a:rPr dirty="0" err="1"/>
                <a:t>växer</a:t>
              </a:r>
              <a:r>
                <a:rPr dirty="0"/>
                <a:t> </a:t>
              </a:r>
              <a:r>
                <a:rPr dirty="0" err="1"/>
                <a:t>fram</a:t>
              </a:r>
              <a:r>
                <a:rPr dirty="0"/>
                <a:t> </a:t>
              </a:r>
              <a:r>
                <a:rPr dirty="0" err="1"/>
                <a:t>och</a:t>
              </a:r>
              <a:r>
                <a:rPr dirty="0"/>
                <a:t> </a:t>
              </a:r>
              <a:r>
                <a:rPr dirty="0" err="1"/>
                <a:t>gör</a:t>
              </a:r>
              <a:r>
                <a:rPr dirty="0"/>
                <a:t> </a:t>
              </a:r>
              <a:r>
                <a:rPr dirty="0" err="1"/>
                <a:t>avtryck</a:t>
              </a:r>
              <a:endParaRPr dirty="0"/>
            </a:p>
          </p:txBody>
        </p:sp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AE101844-B99F-9E48-80A9-6AA827EB7C38}"/>
                </a:ext>
              </a:extLst>
            </p:cNvPr>
            <p:cNvGrpSpPr/>
            <p:nvPr/>
          </p:nvGrpSpPr>
          <p:grpSpPr>
            <a:xfrm>
              <a:off x="22031824" y="1206380"/>
              <a:ext cx="203807" cy="2083407"/>
              <a:chOff x="22031824" y="1206380"/>
              <a:chExt cx="203807" cy="2083407"/>
            </a:xfrm>
          </p:grpSpPr>
          <p:sp>
            <p:nvSpPr>
              <p:cNvPr id="409" name="Linje"/>
              <p:cNvSpPr/>
              <p:nvPr/>
            </p:nvSpPr>
            <p:spPr>
              <a:xfrm flipV="1">
                <a:off x="22133727" y="1223732"/>
                <a:ext cx="1" cy="2050867"/>
              </a:xfrm>
              <a:prstGeom prst="line">
                <a:avLst/>
              </a:prstGeom>
              <a:ln w="762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410" name="Cirkel"/>
              <p:cNvSpPr/>
              <p:nvPr/>
            </p:nvSpPr>
            <p:spPr>
              <a:xfrm>
                <a:off x="22031824" y="1206380"/>
                <a:ext cx="203807" cy="203807"/>
              </a:xfrm>
              <a:prstGeom prst="ellipse">
                <a:avLst/>
              </a:prstGeom>
              <a:solidFill>
                <a:srgbClr val="EF4023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1" name="Cirkel"/>
              <p:cNvSpPr/>
              <p:nvPr/>
            </p:nvSpPr>
            <p:spPr>
              <a:xfrm>
                <a:off x="22031824" y="3085980"/>
                <a:ext cx="203807" cy="203807"/>
              </a:xfrm>
              <a:prstGeom prst="ellipse">
                <a:avLst/>
              </a:prstGeom>
              <a:solidFill>
                <a:srgbClr val="EF4023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6B51424A-68EF-7442-9EBD-89DEA9578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73331" y="4750053"/>
            <a:ext cx="8693168" cy="6035623"/>
            <a:chOff x="9173331" y="4750053"/>
            <a:chExt cx="8693168" cy="6035623"/>
          </a:xfrm>
        </p:grpSpPr>
        <p:sp>
          <p:nvSpPr>
            <p:cNvPr id="430" name="Linje"/>
            <p:cNvSpPr/>
            <p:nvPr/>
          </p:nvSpPr>
          <p:spPr>
            <a:xfrm>
              <a:off x="9173331" y="4750053"/>
              <a:ext cx="8561806" cy="58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94" extrusionOk="0">
                  <a:moveTo>
                    <a:pt x="1862" y="15063"/>
                  </a:moveTo>
                  <a:cubicBezTo>
                    <a:pt x="2392" y="15763"/>
                    <a:pt x="2940" y="16436"/>
                    <a:pt x="3503" y="17081"/>
                  </a:cubicBezTo>
                  <a:cubicBezTo>
                    <a:pt x="4196" y="17874"/>
                    <a:pt x="4911" y="18623"/>
                    <a:pt x="5647" y="19326"/>
                  </a:cubicBezTo>
                  <a:cubicBezTo>
                    <a:pt x="6409" y="20325"/>
                    <a:pt x="7460" y="20708"/>
                    <a:pt x="8454" y="20347"/>
                  </a:cubicBezTo>
                  <a:cubicBezTo>
                    <a:pt x="9303" y="20040"/>
                    <a:pt x="10021" y="19215"/>
                    <a:pt x="10425" y="18083"/>
                  </a:cubicBezTo>
                  <a:cubicBezTo>
                    <a:pt x="10688" y="16932"/>
                    <a:pt x="10638" y="15677"/>
                    <a:pt x="10286" y="14577"/>
                  </a:cubicBezTo>
                  <a:cubicBezTo>
                    <a:pt x="9928" y="13464"/>
                    <a:pt x="9289" y="12597"/>
                    <a:pt x="8502" y="12159"/>
                  </a:cubicBezTo>
                  <a:lnTo>
                    <a:pt x="1452" y="6895"/>
                  </a:lnTo>
                  <a:cubicBezTo>
                    <a:pt x="711" y="6479"/>
                    <a:pt x="173" y="5528"/>
                    <a:pt x="35" y="4387"/>
                  </a:cubicBezTo>
                  <a:cubicBezTo>
                    <a:pt x="-75" y="3486"/>
                    <a:pt x="81" y="2559"/>
                    <a:pt x="464" y="1834"/>
                  </a:cubicBezTo>
                  <a:cubicBezTo>
                    <a:pt x="786" y="1053"/>
                    <a:pt x="1291" y="469"/>
                    <a:pt x="1885" y="191"/>
                  </a:cubicBezTo>
                  <a:cubicBezTo>
                    <a:pt x="2180" y="52"/>
                    <a:pt x="2487" y="-6"/>
                    <a:pt x="2792" y="0"/>
                  </a:cubicBezTo>
                  <a:cubicBezTo>
                    <a:pt x="3125" y="7"/>
                    <a:pt x="3457" y="92"/>
                    <a:pt x="3777" y="254"/>
                  </a:cubicBezTo>
                  <a:cubicBezTo>
                    <a:pt x="5445" y="1016"/>
                    <a:pt x="7112" y="1778"/>
                    <a:pt x="8776" y="2541"/>
                  </a:cubicBezTo>
                  <a:cubicBezTo>
                    <a:pt x="10303" y="3241"/>
                    <a:pt x="11837" y="3945"/>
                    <a:pt x="13284" y="4957"/>
                  </a:cubicBezTo>
                  <a:cubicBezTo>
                    <a:pt x="13806" y="5322"/>
                    <a:pt x="14315" y="5726"/>
                    <a:pt x="14808" y="6167"/>
                  </a:cubicBezTo>
                  <a:cubicBezTo>
                    <a:pt x="15411" y="6681"/>
                    <a:pt x="15956" y="7328"/>
                    <a:pt x="16424" y="8085"/>
                  </a:cubicBezTo>
                  <a:cubicBezTo>
                    <a:pt x="17587" y="9970"/>
                    <a:pt x="18197" y="12377"/>
                    <a:pt x="18905" y="14656"/>
                  </a:cubicBezTo>
                  <a:cubicBezTo>
                    <a:pt x="19650" y="17054"/>
                    <a:pt x="20525" y="19374"/>
                    <a:pt x="21525" y="21594"/>
                  </a:cubicBezTo>
                </a:path>
              </a:pathLst>
            </a:custGeom>
            <a:ln w="762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31" name="Cirkel"/>
            <p:cNvSpPr/>
            <p:nvPr/>
          </p:nvSpPr>
          <p:spPr>
            <a:xfrm>
              <a:off x="9775842" y="8720057"/>
              <a:ext cx="203807" cy="203807"/>
            </a:xfrm>
            <a:prstGeom prst="ellipse">
              <a:avLst/>
            </a:prstGeom>
            <a:solidFill>
              <a:srgbClr val="EF4023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32" name="Cirkel"/>
            <p:cNvSpPr/>
            <p:nvPr/>
          </p:nvSpPr>
          <p:spPr>
            <a:xfrm>
              <a:off x="17662692" y="10581869"/>
              <a:ext cx="203807" cy="203807"/>
            </a:xfrm>
            <a:prstGeom prst="ellipse">
              <a:avLst/>
            </a:prstGeom>
            <a:solidFill>
              <a:srgbClr val="EF4023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413" name="Gemensamma målbilder för nära vård i de flesta av alla län"/>
          <p:cNvSpPr txBox="1"/>
          <p:nvPr/>
        </p:nvSpPr>
        <p:spPr>
          <a:xfrm>
            <a:off x="2642776" y="4862926"/>
            <a:ext cx="3959730" cy="753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 err="1">
                <a:solidFill>
                  <a:srgbClr val="000000"/>
                </a:solidFill>
              </a:rPr>
              <a:t>Gemensamma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målbilder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för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nära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vård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i</a:t>
            </a:r>
            <a:r>
              <a:rPr b="1" dirty="0">
                <a:solidFill>
                  <a:srgbClr val="000000"/>
                </a:solidFill>
              </a:rPr>
              <a:t> de </a:t>
            </a:r>
            <a:r>
              <a:rPr b="1" dirty="0" err="1">
                <a:solidFill>
                  <a:srgbClr val="000000"/>
                </a:solidFill>
              </a:rPr>
              <a:t>flesta</a:t>
            </a:r>
            <a:r>
              <a:rPr b="1" dirty="0">
                <a:solidFill>
                  <a:srgbClr val="000000"/>
                </a:solidFill>
              </a:rPr>
              <a:t> av </a:t>
            </a:r>
            <a:r>
              <a:rPr b="1" dirty="0" err="1">
                <a:solidFill>
                  <a:srgbClr val="000000"/>
                </a:solidFill>
              </a:rPr>
              <a:t>alla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län</a:t>
            </a:r>
            <a:endParaRPr b="1" dirty="0">
              <a:solidFill>
                <a:srgbClr val="000000"/>
              </a:solidFill>
            </a:endParaRPr>
          </a:p>
        </p:txBody>
      </p:sp>
      <p:grpSp>
        <p:nvGrpSpPr>
          <p:cNvPr id="93" name="Grupp 92">
            <a:extLst>
              <a:ext uri="{FF2B5EF4-FFF2-40B4-BE49-F238E27FC236}">
                <a16:creationId xmlns:a16="http://schemas.microsoft.com/office/drawing/2014/main" id="{250A2B6A-0470-8A47-8D54-D282FDACE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58172" y="5007358"/>
            <a:ext cx="505549" cy="480148"/>
            <a:chOff x="10400225" y="8365718"/>
            <a:chExt cx="505549" cy="480148"/>
          </a:xfrm>
        </p:grpSpPr>
        <p:sp>
          <p:nvSpPr>
            <p:cNvPr id="95" name="Cirkel">
              <a:extLst>
                <a:ext uri="{FF2B5EF4-FFF2-40B4-BE49-F238E27FC236}">
                  <a16:creationId xmlns:a16="http://schemas.microsoft.com/office/drawing/2014/main" id="{95687AF7-4AC4-6C4D-9D98-869474A5D26F}"/>
                </a:ext>
              </a:extLst>
            </p:cNvPr>
            <p:cNvSpPr/>
            <p:nvPr/>
          </p:nvSpPr>
          <p:spPr>
            <a:xfrm>
              <a:off x="10425625" y="8365718"/>
              <a:ext cx="480149" cy="480148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94" name="15">
              <a:extLst>
                <a:ext uri="{FF2B5EF4-FFF2-40B4-BE49-F238E27FC236}">
                  <a16:creationId xmlns:a16="http://schemas.microsoft.com/office/drawing/2014/main" id="{695207C5-98C8-9946-A284-73C1B233A1CF}"/>
                </a:ext>
              </a:extLst>
            </p:cNvPr>
            <p:cNvSpPr txBox="1"/>
            <p:nvPr/>
          </p:nvSpPr>
          <p:spPr>
            <a:xfrm>
              <a:off x="10400225" y="8381762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416" name="Fler forum för dialog &amp; samverkan…"/>
          <p:cNvSpPr txBox="1"/>
          <p:nvPr/>
        </p:nvSpPr>
        <p:spPr>
          <a:xfrm>
            <a:off x="2642028" y="5906362"/>
            <a:ext cx="4263419" cy="2273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rgbClr val="000000"/>
                </a:solidFill>
              </a:rPr>
              <a:t>Fler</a:t>
            </a:r>
            <a:r>
              <a:rPr dirty="0">
                <a:solidFill>
                  <a:srgbClr val="000000"/>
                </a:solidFill>
              </a:rPr>
              <a:t> forum </a:t>
            </a:r>
            <a:r>
              <a:rPr dirty="0" err="1">
                <a:solidFill>
                  <a:srgbClr val="000000"/>
                </a:solidFill>
              </a:rPr>
              <a:t>för</a:t>
            </a:r>
            <a:r>
              <a:rPr dirty="0">
                <a:solidFill>
                  <a:srgbClr val="000000"/>
                </a:solidFill>
              </a:rPr>
              <a:t> dialog </a:t>
            </a:r>
            <a:r>
              <a:rPr lang="sv-SE" dirty="0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samverkan</a:t>
            </a:r>
            <a:endParaRPr dirty="0">
              <a:solidFill>
                <a:srgbClr val="000000"/>
              </a:solidFill>
            </a:endParaRPr>
          </a:p>
          <a:p>
            <a:pPr marL="119063" indent="-119063">
              <a:lnSpc>
                <a:spcPct val="110000"/>
              </a:lnSpc>
              <a:spcBef>
                <a:spcPts val="2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sz="1700" dirty="0" err="1">
                <a:solidFill>
                  <a:srgbClr val="000000"/>
                </a:solidFill>
              </a:rPr>
              <a:t>Mötesforum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Nära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vård</a:t>
            </a:r>
            <a:endParaRPr sz="1700" dirty="0">
              <a:solidFill>
                <a:srgbClr val="000000"/>
              </a:solidFill>
            </a:endParaRPr>
          </a:p>
          <a:p>
            <a:pPr marL="119063" indent="-119063">
              <a:lnSpc>
                <a:spcPct val="110000"/>
              </a:lnSpc>
              <a:spcBef>
                <a:spcPts val="2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sz="1700" dirty="0" err="1">
                <a:solidFill>
                  <a:srgbClr val="000000"/>
                </a:solidFill>
              </a:rPr>
              <a:t>Forskningsfrukostar</a:t>
            </a:r>
            <a:endParaRPr sz="1700" dirty="0">
              <a:solidFill>
                <a:srgbClr val="000000"/>
              </a:solidFill>
            </a:endParaRPr>
          </a:p>
          <a:p>
            <a:pPr marL="119063" indent="-119063">
              <a:lnSpc>
                <a:spcPct val="110000"/>
              </a:lnSpc>
              <a:spcBef>
                <a:spcPts val="2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sz="1700" dirty="0" err="1">
                <a:solidFill>
                  <a:srgbClr val="000000"/>
                </a:solidFill>
              </a:rPr>
              <a:t>Patientkontrakt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Lärandeforum</a:t>
            </a:r>
            <a:endParaRPr sz="1700" dirty="0">
              <a:solidFill>
                <a:srgbClr val="000000"/>
              </a:solidFill>
            </a:endParaRPr>
          </a:p>
          <a:p>
            <a:pPr marL="119063" indent="-119063">
              <a:lnSpc>
                <a:spcPct val="110000"/>
              </a:lnSpc>
              <a:spcBef>
                <a:spcPts val="2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sz="1700" dirty="0">
                <a:solidFill>
                  <a:srgbClr val="000000"/>
                </a:solidFill>
              </a:rPr>
              <a:t>Forum med patient- </a:t>
            </a:r>
            <a:r>
              <a:rPr sz="1700" dirty="0" err="1">
                <a:solidFill>
                  <a:srgbClr val="000000"/>
                </a:solidFill>
              </a:rPr>
              <a:t>och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brukarrörelse</a:t>
            </a:r>
            <a:r>
              <a:rPr sz="1700" dirty="0">
                <a:solidFill>
                  <a:srgbClr val="000000"/>
                </a:solidFill>
              </a:rPr>
              <a:t> </a:t>
            </a:r>
          </a:p>
          <a:p>
            <a:pPr marL="119063" indent="-119063">
              <a:lnSpc>
                <a:spcPct val="110000"/>
              </a:lnSpc>
              <a:spcBef>
                <a:spcPts val="2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sz="1700" dirty="0">
                <a:solidFill>
                  <a:srgbClr val="000000"/>
                </a:solidFill>
              </a:rPr>
              <a:t>Forum med professions- </a:t>
            </a:r>
            <a:r>
              <a:rPr sz="1700" dirty="0" err="1">
                <a:solidFill>
                  <a:srgbClr val="000000"/>
                </a:solidFill>
              </a:rPr>
              <a:t>och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fackliga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organisationer</a:t>
            </a:r>
            <a:r>
              <a:rPr sz="17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9" name="Nära vård i ekonomi-…"/>
          <p:cNvSpPr txBox="1"/>
          <p:nvPr/>
        </p:nvSpPr>
        <p:spPr>
          <a:xfrm>
            <a:off x="2656513" y="8352820"/>
            <a:ext cx="3513034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b="1" dirty="0" err="1">
                <a:solidFill>
                  <a:srgbClr val="000000"/>
                </a:solidFill>
              </a:rPr>
              <a:t>Nära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vård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i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ekonomi</a:t>
            </a:r>
            <a:r>
              <a:rPr b="1" dirty="0">
                <a:solidFill>
                  <a:srgbClr val="000000"/>
                </a:solidFill>
              </a:rPr>
              <a:t>-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b="1" dirty="0" err="1">
                <a:solidFill>
                  <a:srgbClr val="000000"/>
                </a:solidFill>
              </a:rPr>
              <a:t>rapporten</a:t>
            </a:r>
            <a:r>
              <a:rPr b="1" dirty="0">
                <a:solidFill>
                  <a:srgbClr val="000000"/>
                </a:solidFill>
              </a:rPr>
              <a:t> (2020)</a:t>
            </a:r>
          </a:p>
        </p:txBody>
      </p:sp>
      <p:sp>
        <p:nvSpPr>
          <p:cNvPr id="451" name="Första ekonomiska beräkningar på Nära vård"/>
          <p:cNvSpPr txBox="1"/>
          <p:nvPr/>
        </p:nvSpPr>
        <p:spPr>
          <a:xfrm>
            <a:off x="2656513" y="9430189"/>
            <a:ext cx="3513034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Första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ekonomiska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beräkningar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på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Nära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vård</a:t>
            </a:r>
            <a:endParaRPr dirty="0">
              <a:solidFill>
                <a:srgbClr val="000000"/>
              </a:solidFill>
            </a:endParaRPr>
          </a:p>
        </p:txBody>
      </p:sp>
      <p:grpSp>
        <p:nvGrpSpPr>
          <p:cNvPr id="96" name="Grupp 95">
            <a:extLst>
              <a:ext uri="{FF2B5EF4-FFF2-40B4-BE49-F238E27FC236}">
                <a16:creationId xmlns:a16="http://schemas.microsoft.com/office/drawing/2014/main" id="{4C4D3685-457C-7E4A-AE85-396B92249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71619" y="5932378"/>
            <a:ext cx="505548" cy="480149"/>
            <a:chOff x="9990138" y="5544238"/>
            <a:chExt cx="505548" cy="480149"/>
          </a:xfrm>
        </p:grpSpPr>
        <p:sp>
          <p:nvSpPr>
            <p:cNvPr id="97" name="20">
              <a:extLst>
                <a:ext uri="{FF2B5EF4-FFF2-40B4-BE49-F238E27FC236}">
                  <a16:creationId xmlns:a16="http://schemas.microsoft.com/office/drawing/2014/main" id="{C6A19E48-87A7-F347-B71F-2C17702DBF1C}"/>
                </a:ext>
              </a:extLst>
            </p:cNvPr>
            <p:cNvSpPr txBox="1"/>
            <p:nvPr/>
          </p:nvSpPr>
          <p:spPr>
            <a:xfrm>
              <a:off x="9990138" y="556028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20</a:t>
              </a:r>
            </a:p>
          </p:txBody>
        </p:sp>
        <p:sp>
          <p:nvSpPr>
            <p:cNvPr id="98" name="Cirkel">
              <a:extLst>
                <a:ext uri="{FF2B5EF4-FFF2-40B4-BE49-F238E27FC236}">
                  <a16:creationId xmlns:a16="http://schemas.microsoft.com/office/drawing/2014/main" id="{CB0FDFFF-A47D-7F4D-A2DB-0E7D68AB6B01}"/>
                </a:ext>
              </a:extLst>
            </p:cNvPr>
            <p:cNvSpPr/>
            <p:nvPr/>
          </p:nvSpPr>
          <p:spPr>
            <a:xfrm>
              <a:off x="9990138" y="5544238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02" name="Grupp 101">
            <a:extLst>
              <a:ext uri="{FF2B5EF4-FFF2-40B4-BE49-F238E27FC236}">
                <a16:creationId xmlns:a16="http://schemas.microsoft.com/office/drawing/2014/main" id="{49C9179D-41C8-FE46-AD40-21A5E1A4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71619" y="8507155"/>
            <a:ext cx="505548" cy="480149"/>
            <a:chOff x="11259689" y="4097598"/>
            <a:chExt cx="505548" cy="480149"/>
          </a:xfrm>
        </p:grpSpPr>
        <p:sp>
          <p:nvSpPr>
            <p:cNvPr id="104" name="Cirkel">
              <a:extLst>
                <a:ext uri="{FF2B5EF4-FFF2-40B4-BE49-F238E27FC236}">
                  <a16:creationId xmlns:a16="http://schemas.microsoft.com/office/drawing/2014/main" id="{74587466-DEE3-2E49-BC0F-E311B7259F4E}"/>
                </a:ext>
              </a:extLst>
            </p:cNvPr>
            <p:cNvSpPr/>
            <p:nvPr/>
          </p:nvSpPr>
          <p:spPr>
            <a:xfrm>
              <a:off x="11259689" y="4097598"/>
              <a:ext cx="480148" cy="480149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03" name="21">
              <a:extLst>
                <a:ext uri="{FF2B5EF4-FFF2-40B4-BE49-F238E27FC236}">
                  <a16:creationId xmlns:a16="http://schemas.microsoft.com/office/drawing/2014/main" id="{4BE678F6-3CBB-F244-B77A-F7049921DAB7}"/>
                </a:ext>
              </a:extLst>
            </p:cNvPr>
            <p:cNvSpPr txBox="1"/>
            <p:nvPr/>
          </p:nvSpPr>
          <p:spPr>
            <a:xfrm>
              <a:off x="11259689" y="410094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105" name="Grupp 104">
            <a:extLst>
              <a:ext uri="{FF2B5EF4-FFF2-40B4-BE49-F238E27FC236}">
                <a16:creationId xmlns:a16="http://schemas.microsoft.com/office/drawing/2014/main" id="{BAD51B88-96FD-4240-A341-CB135666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71619" y="9566965"/>
            <a:ext cx="505549" cy="480148"/>
            <a:chOff x="12828061" y="4611308"/>
            <a:chExt cx="505549" cy="480148"/>
          </a:xfrm>
        </p:grpSpPr>
        <p:sp>
          <p:nvSpPr>
            <p:cNvPr id="106" name="22">
              <a:extLst>
                <a:ext uri="{FF2B5EF4-FFF2-40B4-BE49-F238E27FC236}">
                  <a16:creationId xmlns:a16="http://schemas.microsoft.com/office/drawing/2014/main" id="{B313C037-D083-4148-A48D-4170904D8134}"/>
                </a:ext>
              </a:extLst>
            </p:cNvPr>
            <p:cNvSpPr txBox="1"/>
            <p:nvPr/>
          </p:nvSpPr>
          <p:spPr>
            <a:xfrm>
              <a:off x="12828061" y="4614652"/>
              <a:ext cx="505549" cy="42266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22</a:t>
              </a:r>
            </a:p>
          </p:txBody>
        </p:sp>
        <p:sp>
          <p:nvSpPr>
            <p:cNvPr id="107" name="Cirkel">
              <a:extLst>
                <a:ext uri="{FF2B5EF4-FFF2-40B4-BE49-F238E27FC236}">
                  <a16:creationId xmlns:a16="http://schemas.microsoft.com/office/drawing/2014/main" id="{669D1AAC-F24E-054B-B543-D2CE363AC11D}"/>
                </a:ext>
              </a:extLst>
            </p:cNvPr>
            <p:cNvSpPr/>
            <p:nvPr/>
          </p:nvSpPr>
          <p:spPr>
            <a:xfrm>
              <a:off x="12828061" y="4611308"/>
              <a:ext cx="480149" cy="480148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sp>
        <p:nvSpPr>
          <p:cNvPr id="454" name="Länssamordnare i länen"/>
          <p:cNvSpPr txBox="1"/>
          <p:nvPr/>
        </p:nvSpPr>
        <p:spPr>
          <a:xfrm>
            <a:off x="2656513" y="10464308"/>
            <a:ext cx="3164601" cy="414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Länssamordnare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i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länen</a:t>
            </a:r>
            <a:r>
              <a:rPr dirty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108" name="Grupp 107">
            <a:extLst>
              <a:ext uri="{FF2B5EF4-FFF2-40B4-BE49-F238E27FC236}">
                <a16:creationId xmlns:a16="http://schemas.microsoft.com/office/drawing/2014/main" id="{FEB482AA-9A8B-E041-BE48-F133164F4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71619" y="10457063"/>
            <a:ext cx="505548" cy="480149"/>
            <a:chOff x="16575222" y="6873006"/>
            <a:chExt cx="505548" cy="480149"/>
          </a:xfrm>
        </p:grpSpPr>
        <p:sp>
          <p:nvSpPr>
            <p:cNvPr id="109" name="25">
              <a:extLst>
                <a:ext uri="{FF2B5EF4-FFF2-40B4-BE49-F238E27FC236}">
                  <a16:creationId xmlns:a16="http://schemas.microsoft.com/office/drawing/2014/main" id="{62808D0A-8E8F-0C4D-99DC-309B2E108D02}"/>
                </a:ext>
              </a:extLst>
            </p:cNvPr>
            <p:cNvSpPr txBox="1"/>
            <p:nvPr/>
          </p:nvSpPr>
          <p:spPr>
            <a:xfrm>
              <a:off x="16575222" y="6876350"/>
              <a:ext cx="505548" cy="4226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25</a:t>
              </a:r>
            </a:p>
          </p:txBody>
        </p:sp>
        <p:sp>
          <p:nvSpPr>
            <p:cNvPr id="110" name="Cirkel">
              <a:extLst>
                <a:ext uri="{FF2B5EF4-FFF2-40B4-BE49-F238E27FC236}">
                  <a16:creationId xmlns:a16="http://schemas.microsoft.com/office/drawing/2014/main" id="{5580146E-5027-C844-B52F-87A62F5EC9A3}"/>
                </a:ext>
              </a:extLst>
            </p:cNvPr>
            <p:cNvSpPr/>
            <p:nvPr/>
          </p:nvSpPr>
          <p:spPr>
            <a:xfrm>
              <a:off x="16587922" y="6873006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sp>
        <p:nvSpPr>
          <p:cNvPr id="457" name="2000 deltagare i digitalt ledarskapsprogram"/>
          <p:cNvSpPr txBox="1"/>
          <p:nvPr/>
        </p:nvSpPr>
        <p:spPr>
          <a:xfrm>
            <a:off x="2656513" y="11254343"/>
            <a:ext cx="3513034" cy="753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b="1" dirty="0">
                <a:solidFill>
                  <a:srgbClr val="000000"/>
                </a:solidFill>
              </a:rPr>
              <a:t>Cirka 3000 deltagare i digitalt ledarskapsprogram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159" name="Uppföljning fast kontakt SÄBO">
            <a:extLst>
              <a:ext uri="{FF2B5EF4-FFF2-40B4-BE49-F238E27FC236}">
                <a16:creationId xmlns:a16="http://schemas.microsoft.com/office/drawing/2014/main" id="{B3AAD1B7-6064-644D-9F71-96DDB9945CAF}"/>
              </a:ext>
            </a:extLst>
          </p:cNvPr>
          <p:cNvSpPr txBox="1"/>
          <p:nvPr/>
        </p:nvSpPr>
        <p:spPr>
          <a:xfrm>
            <a:off x="2656513" y="12382932"/>
            <a:ext cx="3678996" cy="414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Uppföljning</a:t>
            </a:r>
            <a:r>
              <a:rPr dirty="0">
                <a:solidFill>
                  <a:srgbClr val="000000"/>
                </a:solidFill>
              </a:rPr>
              <a:t> fast </a:t>
            </a:r>
            <a:r>
              <a:rPr dirty="0" err="1">
                <a:solidFill>
                  <a:srgbClr val="000000"/>
                </a:solidFill>
              </a:rPr>
              <a:t>kontakt</a:t>
            </a:r>
            <a:r>
              <a:rPr dirty="0">
                <a:solidFill>
                  <a:srgbClr val="000000"/>
                </a:solidFill>
              </a:rPr>
              <a:t> SÄBO </a:t>
            </a:r>
          </a:p>
        </p:txBody>
      </p:sp>
      <p:grpSp>
        <p:nvGrpSpPr>
          <p:cNvPr id="111" name="Grupp 110">
            <a:extLst>
              <a:ext uri="{FF2B5EF4-FFF2-40B4-BE49-F238E27FC236}">
                <a16:creationId xmlns:a16="http://schemas.microsoft.com/office/drawing/2014/main" id="{1EDC7733-3604-E045-BCFF-A236D4FCE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71619" y="11416375"/>
            <a:ext cx="505548" cy="480148"/>
            <a:chOff x="16970962" y="7959318"/>
            <a:chExt cx="505548" cy="480148"/>
          </a:xfrm>
        </p:grpSpPr>
        <p:sp>
          <p:nvSpPr>
            <p:cNvPr id="113" name="Cirkel">
              <a:extLst>
                <a:ext uri="{FF2B5EF4-FFF2-40B4-BE49-F238E27FC236}">
                  <a16:creationId xmlns:a16="http://schemas.microsoft.com/office/drawing/2014/main" id="{028C285E-2B4F-2748-8767-92B8D4F743DF}"/>
                </a:ext>
              </a:extLst>
            </p:cNvPr>
            <p:cNvSpPr/>
            <p:nvPr/>
          </p:nvSpPr>
          <p:spPr>
            <a:xfrm>
              <a:off x="16983662" y="7959318"/>
              <a:ext cx="480148" cy="480148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12" name="26">
              <a:extLst>
                <a:ext uri="{FF2B5EF4-FFF2-40B4-BE49-F238E27FC236}">
                  <a16:creationId xmlns:a16="http://schemas.microsoft.com/office/drawing/2014/main" id="{E6E4CF37-0D76-A441-A11E-C6B330163C98}"/>
                </a:ext>
              </a:extLst>
            </p:cNvPr>
            <p:cNvSpPr txBox="1"/>
            <p:nvPr/>
          </p:nvSpPr>
          <p:spPr>
            <a:xfrm>
              <a:off x="16970962" y="796266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26</a:t>
              </a:r>
            </a:p>
          </p:txBody>
        </p:sp>
      </p:grpSp>
      <p:grpSp>
        <p:nvGrpSpPr>
          <p:cNvPr id="23" name="Grupp 22">
            <a:extLst>
              <a:ext uri="{FF2B5EF4-FFF2-40B4-BE49-F238E27FC236}">
                <a16:creationId xmlns:a16="http://schemas.microsoft.com/office/drawing/2014/main" id="{8596A331-5655-B446-B0D2-FC53A55E1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24864" y="9950646"/>
            <a:ext cx="2596900" cy="879204"/>
            <a:chOff x="6648327" y="9571501"/>
            <a:chExt cx="2596900" cy="879204"/>
          </a:xfrm>
        </p:grpSpPr>
        <p:pic>
          <p:nvPicPr>
            <p:cNvPr id="412" name="Bild" descr="Bild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78959" y="9736540"/>
              <a:ext cx="453331" cy="54912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425" name="Kunskap"/>
            <p:cNvSpPr txBox="1"/>
            <p:nvPr/>
          </p:nvSpPr>
          <p:spPr>
            <a:xfrm>
              <a:off x="6648327" y="9781345"/>
              <a:ext cx="1455149" cy="45951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5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 err="1"/>
                <a:t>Kunskap</a:t>
              </a:r>
              <a:endParaRPr b="1" dirty="0"/>
            </a:p>
          </p:txBody>
        </p:sp>
        <p:sp>
          <p:nvSpPr>
            <p:cNvPr id="426" name="Cirkel"/>
            <p:cNvSpPr/>
            <p:nvPr/>
          </p:nvSpPr>
          <p:spPr>
            <a:xfrm>
              <a:off x="8366022" y="9571501"/>
              <a:ext cx="879205" cy="879204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sp>
        <p:nvSpPr>
          <p:cNvPr id="427" name="Ny kunskap och insikter:…"/>
          <p:cNvSpPr txBox="1"/>
          <p:nvPr/>
        </p:nvSpPr>
        <p:spPr>
          <a:xfrm>
            <a:off x="7797200" y="11112456"/>
            <a:ext cx="4839129" cy="1685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rgbClr val="000000"/>
                </a:solidFill>
              </a:rPr>
              <a:t>Ny </a:t>
            </a:r>
            <a:r>
              <a:rPr dirty="0" err="1">
                <a:solidFill>
                  <a:srgbClr val="000000"/>
                </a:solidFill>
              </a:rPr>
              <a:t>kunskap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insikter</a:t>
            </a:r>
            <a:r>
              <a:rPr dirty="0">
                <a:solidFill>
                  <a:srgbClr val="000000"/>
                </a:solidFill>
              </a:rPr>
              <a:t>: </a:t>
            </a:r>
          </a:p>
          <a:p>
            <a:pPr marL="131763" indent="-131763">
              <a:lnSpc>
                <a:spcPct val="110000"/>
              </a:lnSpc>
              <a:spcBef>
                <a:spcPts val="3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sz="1700" dirty="0" err="1">
                <a:solidFill>
                  <a:srgbClr val="000000"/>
                </a:solidFill>
              </a:rPr>
              <a:t>Värde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för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vem</a:t>
            </a:r>
            <a:r>
              <a:rPr sz="1700" dirty="0">
                <a:solidFill>
                  <a:srgbClr val="000000"/>
                </a:solidFill>
              </a:rPr>
              <a:t>? (2021)</a:t>
            </a:r>
          </a:p>
          <a:p>
            <a:pPr marL="131763" indent="-131763">
              <a:lnSpc>
                <a:spcPct val="110000"/>
              </a:lnSpc>
              <a:spcBef>
                <a:spcPts val="3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sz="1700" dirty="0" err="1">
                <a:solidFill>
                  <a:srgbClr val="000000"/>
                </a:solidFill>
              </a:rPr>
              <a:t>Lärdomar</a:t>
            </a:r>
            <a:r>
              <a:rPr sz="1700" dirty="0">
                <a:solidFill>
                  <a:srgbClr val="000000"/>
                </a:solidFill>
              </a:rPr>
              <a:t> av </a:t>
            </a:r>
            <a:r>
              <a:rPr sz="1700" dirty="0" err="1">
                <a:solidFill>
                  <a:srgbClr val="000000"/>
                </a:solidFill>
              </a:rPr>
              <a:t>utvärdering</a:t>
            </a:r>
            <a:r>
              <a:rPr sz="1700" dirty="0">
                <a:solidFill>
                  <a:srgbClr val="000000"/>
                </a:solidFill>
              </a:rPr>
              <a:t> av </a:t>
            </a:r>
            <a:r>
              <a:rPr sz="1700" dirty="0" err="1">
                <a:solidFill>
                  <a:srgbClr val="000000"/>
                </a:solidFill>
              </a:rPr>
              <a:t>Nära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vård</a:t>
            </a:r>
            <a:r>
              <a:rPr sz="1700" dirty="0">
                <a:solidFill>
                  <a:srgbClr val="000000"/>
                </a:solidFill>
              </a:rPr>
              <a:t> (2021)</a:t>
            </a:r>
          </a:p>
          <a:p>
            <a:pPr marL="131763" indent="-131763">
              <a:lnSpc>
                <a:spcPct val="110000"/>
              </a:lnSpc>
              <a:spcBef>
                <a:spcPts val="300"/>
              </a:spcBef>
              <a:buSzPct val="100000"/>
              <a:buFont typeface="Arial"/>
              <a:buChar char="-"/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sz="1700" dirty="0">
                <a:solidFill>
                  <a:srgbClr val="000000"/>
                </a:solidFill>
              </a:rPr>
              <a:t>Del- </a:t>
            </a:r>
            <a:r>
              <a:rPr sz="1700" dirty="0" err="1">
                <a:solidFill>
                  <a:srgbClr val="000000"/>
                </a:solidFill>
              </a:rPr>
              <a:t>och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årsrapporter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från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kommuner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och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regioner</a:t>
            </a:r>
            <a:r>
              <a:rPr sz="1700" dirty="0">
                <a:solidFill>
                  <a:srgbClr val="000000"/>
                </a:solidFill>
              </a:rPr>
              <a:t> </a:t>
            </a:r>
            <a:r>
              <a:rPr sz="1700" dirty="0" err="1">
                <a:solidFill>
                  <a:srgbClr val="000000"/>
                </a:solidFill>
              </a:rPr>
              <a:t>samt</a:t>
            </a:r>
            <a:r>
              <a:rPr sz="1700" dirty="0">
                <a:solidFill>
                  <a:srgbClr val="000000"/>
                </a:solidFill>
              </a:rPr>
              <a:t> SKR </a:t>
            </a:r>
          </a:p>
        </p:txBody>
      </p:sp>
      <p:grpSp>
        <p:nvGrpSpPr>
          <p:cNvPr id="114" name="Grupp 113">
            <a:extLst>
              <a:ext uri="{FF2B5EF4-FFF2-40B4-BE49-F238E27FC236}">
                <a16:creationId xmlns:a16="http://schemas.microsoft.com/office/drawing/2014/main" id="{B6B620B1-2762-C248-BCAB-EEAB0F659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2099" y="11130261"/>
            <a:ext cx="505548" cy="480149"/>
            <a:chOff x="17420499" y="8856575"/>
            <a:chExt cx="505548" cy="480149"/>
          </a:xfrm>
        </p:grpSpPr>
        <p:sp>
          <p:nvSpPr>
            <p:cNvPr id="115" name="27">
              <a:extLst>
                <a:ext uri="{FF2B5EF4-FFF2-40B4-BE49-F238E27FC236}">
                  <a16:creationId xmlns:a16="http://schemas.microsoft.com/office/drawing/2014/main" id="{B7030490-22D2-9C4B-A472-2FA35058511C}"/>
                </a:ext>
              </a:extLst>
            </p:cNvPr>
            <p:cNvSpPr txBox="1"/>
            <p:nvPr/>
          </p:nvSpPr>
          <p:spPr>
            <a:xfrm>
              <a:off x="17420499" y="8872619"/>
              <a:ext cx="505548" cy="4226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27</a:t>
              </a:r>
            </a:p>
          </p:txBody>
        </p:sp>
        <p:sp>
          <p:nvSpPr>
            <p:cNvPr id="116" name="Cirkel">
              <a:extLst>
                <a:ext uri="{FF2B5EF4-FFF2-40B4-BE49-F238E27FC236}">
                  <a16:creationId xmlns:a16="http://schemas.microsoft.com/office/drawing/2014/main" id="{2B2A96B0-807A-6D4B-89D0-4685E5C8CA45}"/>
                </a:ext>
              </a:extLst>
            </p:cNvPr>
            <p:cNvSpPr/>
            <p:nvPr/>
          </p:nvSpPr>
          <p:spPr>
            <a:xfrm>
              <a:off x="17420499" y="8856575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89B9FF21-54D6-6D4F-B4F8-E9AC8187E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03986" y="3695533"/>
            <a:ext cx="2948018" cy="916213"/>
            <a:chOff x="1803986" y="4069393"/>
            <a:chExt cx="2948018" cy="916213"/>
          </a:xfrm>
        </p:grpSpPr>
        <p:grpSp>
          <p:nvGrpSpPr>
            <p:cNvPr id="24" name="Grupp 23">
              <a:extLst>
                <a:ext uri="{FF2B5EF4-FFF2-40B4-BE49-F238E27FC236}">
                  <a16:creationId xmlns:a16="http://schemas.microsoft.com/office/drawing/2014/main" id="{AF11EBC4-29E0-1843-9D59-C87D3795A845}"/>
                </a:ext>
              </a:extLst>
            </p:cNvPr>
            <p:cNvGrpSpPr/>
            <p:nvPr/>
          </p:nvGrpSpPr>
          <p:grpSpPr>
            <a:xfrm>
              <a:off x="1803986" y="4069393"/>
              <a:ext cx="2948018" cy="916213"/>
              <a:chOff x="1803986" y="4069393"/>
              <a:chExt cx="2948018" cy="916213"/>
            </a:xfrm>
          </p:grpSpPr>
          <p:sp>
            <p:nvSpPr>
              <p:cNvPr id="76" name="Cirkel">
                <a:extLst>
                  <a:ext uri="{FF2B5EF4-FFF2-40B4-BE49-F238E27FC236}">
                    <a16:creationId xmlns:a16="http://schemas.microsoft.com/office/drawing/2014/main" id="{856922E8-C2CC-E84B-8549-5C0DDF0D52EB}"/>
                  </a:ext>
                </a:extLst>
              </p:cNvPr>
              <p:cNvSpPr/>
              <p:nvPr/>
            </p:nvSpPr>
            <p:spPr>
              <a:xfrm>
                <a:off x="3872799" y="4071974"/>
                <a:ext cx="879205" cy="879204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78" name="Styrning">
                <a:extLst>
                  <a:ext uri="{FF2B5EF4-FFF2-40B4-BE49-F238E27FC236}">
                    <a16:creationId xmlns:a16="http://schemas.microsoft.com/office/drawing/2014/main" id="{F521C2AB-80F3-B54E-BFC6-1CB7B91E7280}"/>
                  </a:ext>
                </a:extLst>
              </p:cNvPr>
              <p:cNvSpPr txBox="1"/>
              <p:nvPr/>
            </p:nvSpPr>
            <p:spPr>
              <a:xfrm>
                <a:off x="1803986" y="4069393"/>
                <a:ext cx="1901161" cy="91621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5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 dirty="0" err="1"/>
                  <a:t>Styrning</a:t>
                </a:r>
                <a:br>
                  <a:rPr lang="sv-SE" b="1" dirty="0"/>
                </a:br>
                <a:r>
                  <a:rPr lang="sv-SE" b="1" dirty="0"/>
                  <a:t>och ledning</a:t>
                </a:r>
                <a:endParaRPr b="1" dirty="0"/>
              </a:p>
            </p:txBody>
          </p:sp>
        </p:grpSp>
        <p:pic>
          <p:nvPicPr>
            <p:cNvPr id="158" name="Bild" descr="Bild">
              <a:extLst>
                <a:ext uri="{FF2B5EF4-FFF2-40B4-BE49-F238E27FC236}">
                  <a16:creationId xmlns:a16="http://schemas.microsoft.com/office/drawing/2014/main" id="{0FD8A031-84C3-A443-8012-66126376E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60448" y="4257962"/>
              <a:ext cx="505586" cy="505548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160" name="Grupp 159">
            <a:extLst>
              <a:ext uri="{FF2B5EF4-FFF2-40B4-BE49-F238E27FC236}">
                <a16:creationId xmlns:a16="http://schemas.microsoft.com/office/drawing/2014/main" id="{E4475ECC-1D6D-5E43-8EAA-6B8FF3974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58172" y="12362849"/>
            <a:ext cx="505548" cy="480148"/>
            <a:chOff x="17969365" y="9861607"/>
            <a:chExt cx="505548" cy="480148"/>
          </a:xfrm>
        </p:grpSpPr>
        <p:sp>
          <p:nvSpPr>
            <p:cNvPr id="161" name="28">
              <a:extLst>
                <a:ext uri="{FF2B5EF4-FFF2-40B4-BE49-F238E27FC236}">
                  <a16:creationId xmlns:a16="http://schemas.microsoft.com/office/drawing/2014/main" id="{4B22E1A5-0955-5642-BEEC-D4FC346EF1A4}"/>
                </a:ext>
              </a:extLst>
            </p:cNvPr>
            <p:cNvSpPr txBox="1"/>
            <p:nvPr/>
          </p:nvSpPr>
          <p:spPr>
            <a:xfrm>
              <a:off x="17969365" y="986495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28</a:t>
              </a:r>
            </a:p>
          </p:txBody>
        </p:sp>
        <p:sp>
          <p:nvSpPr>
            <p:cNvPr id="162" name="Cirkel">
              <a:extLst>
                <a:ext uri="{FF2B5EF4-FFF2-40B4-BE49-F238E27FC236}">
                  <a16:creationId xmlns:a16="http://schemas.microsoft.com/office/drawing/2014/main" id="{AECCBCC8-0EF4-A643-B8CD-68169875A7A4}"/>
                </a:ext>
              </a:extLst>
            </p:cNvPr>
            <p:cNvSpPr/>
            <p:nvPr/>
          </p:nvSpPr>
          <p:spPr>
            <a:xfrm>
              <a:off x="17969365" y="9861607"/>
              <a:ext cx="480148" cy="480148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05" name="Grupp 204">
            <a:extLst>
              <a:ext uri="{FF2B5EF4-FFF2-40B4-BE49-F238E27FC236}">
                <a16:creationId xmlns:a16="http://schemas.microsoft.com/office/drawing/2014/main" id="{81F6A861-5E61-3146-BD69-D732164DF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90138" y="5544238"/>
            <a:ext cx="505548" cy="480149"/>
            <a:chOff x="9990138" y="5544238"/>
            <a:chExt cx="505548" cy="480149"/>
          </a:xfrm>
        </p:grpSpPr>
        <p:sp>
          <p:nvSpPr>
            <p:cNvPr id="206" name="20">
              <a:extLst>
                <a:ext uri="{FF2B5EF4-FFF2-40B4-BE49-F238E27FC236}">
                  <a16:creationId xmlns:a16="http://schemas.microsoft.com/office/drawing/2014/main" id="{40DBE9F3-4F91-1C41-B689-5C6DDA1708C7}"/>
                </a:ext>
              </a:extLst>
            </p:cNvPr>
            <p:cNvSpPr txBox="1"/>
            <p:nvPr/>
          </p:nvSpPr>
          <p:spPr>
            <a:xfrm>
              <a:off x="9990138" y="556028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20</a:t>
              </a:r>
            </a:p>
          </p:txBody>
        </p:sp>
        <p:sp>
          <p:nvSpPr>
            <p:cNvPr id="207" name="Cirkel">
              <a:extLst>
                <a:ext uri="{FF2B5EF4-FFF2-40B4-BE49-F238E27FC236}">
                  <a16:creationId xmlns:a16="http://schemas.microsoft.com/office/drawing/2014/main" id="{590752A3-64FD-664C-88C6-7AFA7DA25A63}"/>
                </a:ext>
              </a:extLst>
            </p:cNvPr>
            <p:cNvSpPr/>
            <p:nvPr/>
          </p:nvSpPr>
          <p:spPr>
            <a:xfrm>
              <a:off x="9990138" y="5544238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08" name="Grupp 207">
            <a:extLst>
              <a:ext uri="{FF2B5EF4-FFF2-40B4-BE49-F238E27FC236}">
                <a16:creationId xmlns:a16="http://schemas.microsoft.com/office/drawing/2014/main" id="{2AA68AEC-F26B-1E47-BE16-262C7735F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00225" y="8365718"/>
            <a:ext cx="505549" cy="480148"/>
            <a:chOff x="10400225" y="8365718"/>
            <a:chExt cx="505549" cy="480148"/>
          </a:xfrm>
        </p:grpSpPr>
        <p:sp>
          <p:nvSpPr>
            <p:cNvPr id="210" name="Cirkel">
              <a:extLst>
                <a:ext uri="{FF2B5EF4-FFF2-40B4-BE49-F238E27FC236}">
                  <a16:creationId xmlns:a16="http://schemas.microsoft.com/office/drawing/2014/main" id="{CB615D8D-9912-3142-AB60-2FB17F184783}"/>
                </a:ext>
              </a:extLst>
            </p:cNvPr>
            <p:cNvSpPr/>
            <p:nvPr/>
          </p:nvSpPr>
          <p:spPr>
            <a:xfrm>
              <a:off x="10425625" y="8365718"/>
              <a:ext cx="480149" cy="480148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209" name="15">
              <a:extLst>
                <a:ext uri="{FF2B5EF4-FFF2-40B4-BE49-F238E27FC236}">
                  <a16:creationId xmlns:a16="http://schemas.microsoft.com/office/drawing/2014/main" id="{0A418F4B-9818-894D-9C79-ECFC66206047}"/>
                </a:ext>
              </a:extLst>
            </p:cNvPr>
            <p:cNvSpPr txBox="1"/>
            <p:nvPr/>
          </p:nvSpPr>
          <p:spPr>
            <a:xfrm>
              <a:off x="10400225" y="8381762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grpSp>
        <p:nvGrpSpPr>
          <p:cNvPr id="211" name="Grupp 210">
            <a:extLst>
              <a:ext uri="{FF2B5EF4-FFF2-40B4-BE49-F238E27FC236}">
                <a16:creationId xmlns:a16="http://schemas.microsoft.com/office/drawing/2014/main" id="{D824A1AD-5D46-314F-B007-D838DD1E9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42776" y="9139137"/>
            <a:ext cx="505549" cy="480148"/>
            <a:chOff x="11542776" y="9139137"/>
            <a:chExt cx="505549" cy="480148"/>
          </a:xfrm>
        </p:grpSpPr>
        <p:sp>
          <p:nvSpPr>
            <p:cNvPr id="212" name="16">
              <a:extLst>
                <a:ext uri="{FF2B5EF4-FFF2-40B4-BE49-F238E27FC236}">
                  <a16:creationId xmlns:a16="http://schemas.microsoft.com/office/drawing/2014/main" id="{7231BFB0-D863-4749-9A88-055B76EBC5D0}"/>
                </a:ext>
              </a:extLst>
            </p:cNvPr>
            <p:cNvSpPr txBox="1"/>
            <p:nvPr/>
          </p:nvSpPr>
          <p:spPr>
            <a:xfrm>
              <a:off x="11542776" y="9155181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16</a:t>
              </a:r>
            </a:p>
          </p:txBody>
        </p:sp>
        <p:sp>
          <p:nvSpPr>
            <p:cNvPr id="213" name="Cirkel">
              <a:extLst>
                <a:ext uri="{FF2B5EF4-FFF2-40B4-BE49-F238E27FC236}">
                  <a16:creationId xmlns:a16="http://schemas.microsoft.com/office/drawing/2014/main" id="{810FED4F-04FC-9646-B11B-F15BFC73DD3B}"/>
                </a:ext>
              </a:extLst>
            </p:cNvPr>
            <p:cNvSpPr/>
            <p:nvPr/>
          </p:nvSpPr>
          <p:spPr>
            <a:xfrm>
              <a:off x="11568176" y="9139137"/>
              <a:ext cx="480149" cy="480148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14" name="Grupp 213">
            <a:extLst>
              <a:ext uri="{FF2B5EF4-FFF2-40B4-BE49-F238E27FC236}">
                <a16:creationId xmlns:a16="http://schemas.microsoft.com/office/drawing/2014/main" id="{BDF472C2-CF13-A94D-9514-4DDA27EF7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916362" y="8856575"/>
            <a:ext cx="505549" cy="480149"/>
            <a:chOff x="13916362" y="8856575"/>
            <a:chExt cx="505549" cy="480149"/>
          </a:xfrm>
        </p:grpSpPr>
        <p:sp>
          <p:nvSpPr>
            <p:cNvPr id="215" name="17">
              <a:extLst>
                <a:ext uri="{FF2B5EF4-FFF2-40B4-BE49-F238E27FC236}">
                  <a16:creationId xmlns:a16="http://schemas.microsoft.com/office/drawing/2014/main" id="{048559F0-D99B-9646-93A4-1E7498E83958}"/>
                </a:ext>
              </a:extLst>
            </p:cNvPr>
            <p:cNvSpPr txBox="1"/>
            <p:nvPr/>
          </p:nvSpPr>
          <p:spPr>
            <a:xfrm>
              <a:off x="13916362" y="8872619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17</a:t>
              </a:r>
            </a:p>
          </p:txBody>
        </p:sp>
        <p:sp>
          <p:nvSpPr>
            <p:cNvPr id="216" name="Cirkel">
              <a:extLst>
                <a:ext uri="{FF2B5EF4-FFF2-40B4-BE49-F238E27FC236}">
                  <a16:creationId xmlns:a16="http://schemas.microsoft.com/office/drawing/2014/main" id="{58B51700-4FA2-9C4F-AFF5-A020CE2C81EB}"/>
                </a:ext>
              </a:extLst>
            </p:cNvPr>
            <p:cNvSpPr/>
            <p:nvPr/>
          </p:nvSpPr>
          <p:spPr>
            <a:xfrm>
              <a:off x="13929062" y="8856575"/>
              <a:ext cx="480149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17" name="Grupp 216">
            <a:extLst>
              <a:ext uri="{FF2B5EF4-FFF2-40B4-BE49-F238E27FC236}">
                <a16:creationId xmlns:a16="http://schemas.microsoft.com/office/drawing/2014/main" id="{D13BB113-AA91-9E4E-97E4-1366A418C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017036" y="7445775"/>
            <a:ext cx="505548" cy="480149"/>
            <a:chOff x="13017036" y="7445775"/>
            <a:chExt cx="505548" cy="480149"/>
          </a:xfrm>
        </p:grpSpPr>
        <p:sp>
          <p:nvSpPr>
            <p:cNvPr id="218" name="18">
              <a:extLst>
                <a:ext uri="{FF2B5EF4-FFF2-40B4-BE49-F238E27FC236}">
                  <a16:creationId xmlns:a16="http://schemas.microsoft.com/office/drawing/2014/main" id="{1ECDC23A-B733-C149-A046-26FA8494522D}"/>
                </a:ext>
              </a:extLst>
            </p:cNvPr>
            <p:cNvSpPr txBox="1"/>
            <p:nvPr/>
          </p:nvSpPr>
          <p:spPr>
            <a:xfrm>
              <a:off x="13017036" y="7461819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18</a:t>
              </a:r>
            </a:p>
          </p:txBody>
        </p:sp>
        <p:sp>
          <p:nvSpPr>
            <p:cNvPr id="219" name="Cirkel">
              <a:extLst>
                <a:ext uri="{FF2B5EF4-FFF2-40B4-BE49-F238E27FC236}">
                  <a16:creationId xmlns:a16="http://schemas.microsoft.com/office/drawing/2014/main" id="{2E4C71CE-8903-B54B-AB34-B65078199BC8}"/>
                </a:ext>
              </a:extLst>
            </p:cNvPr>
            <p:cNvSpPr/>
            <p:nvPr/>
          </p:nvSpPr>
          <p:spPr>
            <a:xfrm>
              <a:off x="13042436" y="7445775"/>
              <a:ext cx="480148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20" name="Grupp 219">
            <a:extLst>
              <a:ext uri="{FF2B5EF4-FFF2-40B4-BE49-F238E27FC236}">
                <a16:creationId xmlns:a16="http://schemas.microsoft.com/office/drawing/2014/main" id="{29D187EA-FAF5-C44E-97E7-322F3D6369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27939" y="6531354"/>
            <a:ext cx="505548" cy="480149"/>
            <a:chOff x="11227939" y="6531354"/>
            <a:chExt cx="505548" cy="480149"/>
          </a:xfrm>
        </p:grpSpPr>
        <p:sp>
          <p:nvSpPr>
            <p:cNvPr id="221" name="19">
              <a:extLst>
                <a:ext uri="{FF2B5EF4-FFF2-40B4-BE49-F238E27FC236}">
                  <a16:creationId xmlns:a16="http://schemas.microsoft.com/office/drawing/2014/main" id="{C3472FD9-EB38-7648-BE23-6764EC5CFCD2}"/>
                </a:ext>
              </a:extLst>
            </p:cNvPr>
            <p:cNvSpPr txBox="1"/>
            <p:nvPr/>
          </p:nvSpPr>
          <p:spPr>
            <a:xfrm>
              <a:off x="11227939" y="6547398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19</a:t>
              </a:r>
            </a:p>
          </p:txBody>
        </p:sp>
        <p:sp>
          <p:nvSpPr>
            <p:cNvPr id="222" name="Cirkel">
              <a:extLst>
                <a:ext uri="{FF2B5EF4-FFF2-40B4-BE49-F238E27FC236}">
                  <a16:creationId xmlns:a16="http://schemas.microsoft.com/office/drawing/2014/main" id="{3759B698-E281-D546-AD30-89395AB17C8E}"/>
                </a:ext>
              </a:extLst>
            </p:cNvPr>
            <p:cNvSpPr/>
            <p:nvPr/>
          </p:nvSpPr>
          <p:spPr>
            <a:xfrm>
              <a:off x="11253339" y="6531354"/>
              <a:ext cx="480148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23" name="Grupp 222">
            <a:extLst>
              <a:ext uri="{FF2B5EF4-FFF2-40B4-BE49-F238E27FC236}">
                <a16:creationId xmlns:a16="http://schemas.microsoft.com/office/drawing/2014/main" id="{655A7F41-FA21-AD4D-A5C7-1E34651A1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59689" y="4097598"/>
            <a:ext cx="505548" cy="480149"/>
            <a:chOff x="11259689" y="4097598"/>
            <a:chExt cx="505548" cy="480149"/>
          </a:xfrm>
        </p:grpSpPr>
        <p:sp>
          <p:nvSpPr>
            <p:cNvPr id="225" name="Cirkel">
              <a:extLst>
                <a:ext uri="{FF2B5EF4-FFF2-40B4-BE49-F238E27FC236}">
                  <a16:creationId xmlns:a16="http://schemas.microsoft.com/office/drawing/2014/main" id="{07FE9214-FCD6-5C4B-80A1-00A8F38E89F0}"/>
                </a:ext>
              </a:extLst>
            </p:cNvPr>
            <p:cNvSpPr/>
            <p:nvPr/>
          </p:nvSpPr>
          <p:spPr>
            <a:xfrm>
              <a:off x="11259689" y="4097598"/>
              <a:ext cx="480148" cy="480149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224" name="21">
              <a:extLst>
                <a:ext uri="{FF2B5EF4-FFF2-40B4-BE49-F238E27FC236}">
                  <a16:creationId xmlns:a16="http://schemas.microsoft.com/office/drawing/2014/main" id="{81239144-52C8-FE44-93FC-A9D482CBAC8A}"/>
                </a:ext>
              </a:extLst>
            </p:cNvPr>
            <p:cNvSpPr txBox="1"/>
            <p:nvPr/>
          </p:nvSpPr>
          <p:spPr>
            <a:xfrm>
              <a:off x="11259689" y="410094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226" name="Grupp 225">
            <a:extLst>
              <a:ext uri="{FF2B5EF4-FFF2-40B4-BE49-F238E27FC236}">
                <a16:creationId xmlns:a16="http://schemas.microsoft.com/office/drawing/2014/main" id="{2775487C-4A0C-0241-B8E7-B86A04556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828061" y="4611308"/>
            <a:ext cx="505549" cy="480148"/>
            <a:chOff x="12828061" y="4611308"/>
            <a:chExt cx="505549" cy="480148"/>
          </a:xfrm>
        </p:grpSpPr>
        <p:sp>
          <p:nvSpPr>
            <p:cNvPr id="227" name="22">
              <a:extLst>
                <a:ext uri="{FF2B5EF4-FFF2-40B4-BE49-F238E27FC236}">
                  <a16:creationId xmlns:a16="http://schemas.microsoft.com/office/drawing/2014/main" id="{793D25FD-A8DA-BE43-99E3-7FEBF0A8FCEF}"/>
                </a:ext>
              </a:extLst>
            </p:cNvPr>
            <p:cNvSpPr txBox="1"/>
            <p:nvPr/>
          </p:nvSpPr>
          <p:spPr>
            <a:xfrm>
              <a:off x="12828061" y="4614652"/>
              <a:ext cx="505549" cy="42266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22</a:t>
              </a:r>
            </a:p>
          </p:txBody>
        </p:sp>
        <p:sp>
          <p:nvSpPr>
            <p:cNvPr id="228" name="Cirkel">
              <a:extLst>
                <a:ext uri="{FF2B5EF4-FFF2-40B4-BE49-F238E27FC236}">
                  <a16:creationId xmlns:a16="http://schemas.microsoft.com/office/drawing/2014/main" id="{B5AD2E7D-55C4-A44B-B50D-92F10C2712B8}"/>
                </a:ext>
              </a:extLst>
            </p:cNvPr>
            <p:cNvSpPr/>
            <p:nvPr/>
          </p:nvSpPr>
          <p:spPr>
            <a:xfrm>
              <a:off x="12828061" y="4611308"/>
              <a:ext cx="480149" cy="480148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29" name="Grupp 228">
            <a:extLst>
              <a:ext uri="{FF2B5EF4-FFF2-40B4-BE49-F238E27FC236}">
                <a16:creationId xmlns:a16="http://schemas.microsoft.com/office/drawing/2014/main" id="{6EAA3058-CA56-0848-8381-0AE298913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150345" y="5107440"/>
            <a:ext cx="505549" cy="480149"/>
            <a:chOff x="14150345" y="5107440"/>
            <a:chExt cx="505549" cy="480149"/>
          </a:xfrm>
        </p:grpSpPr>
        <p:sp>
          <p:nvSpPr>
            <p:cNvPr id="230" name="23">
              <a:extLst>
                <a:ext uri="{FF2B5EF4-FFF2-40B4-BE49-F238E27FC236}">
                  <a16:creationId xmlns:a16="http://schemas.microsoft.com/office/drawing/2014/main" id="{99CB44E6-81BE-1B4B-82BD-8246EE70413C}"/>
                </a:ext>
              </a:extLst>
            </p:cNvPr>
            <p:cNvSpPr txBox="1"/>
            <p:nvPr/>
          </p:nvSpPr>
          <p:spPr>
            <a:xfrm>
              <a:off x="14150345" y="5110784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23</a:t>
              </a:r>
            </a:p>
          </p:txBody>
        </p:sp>
        <p:sp>
          <p:nvSpPr>
            <p:cNvPr id="231" name="Cirkel">
              <a:extLst>
                <a:ext uri="{FF2B5EF4-FFF2-40B4-BE49-F238E27FC236}">
                  <a16:creationId xmlns:a16="http://schemas.microsoft.com/office/drawing/2014/main" id="{7433DA05-3368-CA48-AC18-A77E805C307F}"/>
                </a:ext>
              </a:extLst>
            </p:cNvPr>
            <p:cNvSpPr/>
            <p:nvPr/>
          </p:nvSpPr>
          <p:spPr>
            <a:xfrm>
              <a:off x="14150345" y="5107440"/>
              <a:ext cx="480149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32" name="Grupp 231">
            <a:extLst>
              <a:ext uri="{FF2B5EF4-FFF2-40B4-BE49-F238E27FC236}">
                <a16:creationId xmlns:a16="http://schemas.microsoft.com/office/drawing/2014/main" id="{2EF8AD8C-5BEA-6E4B-8D6D-256977DC3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420499" y="8856575"/>
            <a:ext cx="505548" cy="480149"/>
            <a:chOff x="17420499" y="8856575"/>
            <a:chExt cx="505548" cy="480149"/>
          </a:xfrm>
        </p:grpSpPr>
        <p:sp>
          <p:nvSpPr>
            <p:cNvPr id="233" name="27">
              <a:extLst>
                <a:ext uri="{FF2B5EF4-FFF2-40B4-BE49-F238E27FC236}">
                  <a16:creationId xmlns:a16="http://schemas.microsoft.com/office/drawing/2014/main" id="{0350869F-617F-C344-9B56-E871EE5405A0}"/>
                </a:ext>
              </a:extLst>
            </p:cNvPr>
            <p:cNvSpPr txBox="1"/>
            <p:nvPr/>
          </p:nvSpPr>
          <p:spPr>
            <a:xfrm>
              <a:off x="17420499" y="8872619"/>
              <a:ext cx="505548" cy="4226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27</a:t>
              </a:r>
            </a:p>
          </p:txBody>
        </p:sp>
        <p:sp>
          <p:nvSpPr>
            <p:cNvPr id="234" name="Cirkel">
              <a:extLst>
                <a:ext uri="{FF2B5EF4-FFF2-40B4-BE49-F238E27FC236}">
                  <a16:creationId xmlns:a16="http://schemas.microsoft.com/office/drawing/2014/main" id="{C8221CCF-AC5F-8C48-944A-1B03466E3ADC}"/>
                </a:ext>
              </a:extLst>
            </p:cNvPr>
            <p:cNvSpPr/>
            <p:nvPr/>
          </p:nvSpPr>
          <p:spPr>
            <a:xfrm>
              <a:off x="17420499" y="8856575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35" name="Grupp 234">
            <a:extLst>
              <a:ext uri="{FF2B5EF4-FFF2-40B4-BE49-F238E27FC236}">
                <a16:creationId xmlns:a16="http://schemas.microsoft.com/office/drawing/2014/main" id="{58AD9D3F-D18C-3744-A86C-21D671756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562363" y="5679592"/>
            <a:ext cx="505548" cy="480149"/>
            <a:chOff x="15562363" y="5679592"/>
            <a:chExt cx="505548" cy="480149"/>
          </a:xfrm>
        </p:grpSpPr>
        <p:sp>
          <p:nvSpPr>
            <p:cNvPr id="236" name="24">
              <a:extLst>
                <a:ext uri="{FF2B5EF4-FFF2-40B4-BE49-F238E27FC236}">
                  <a16:creationId xmlns:a16="http://schemas.microsoft.com/office/drawing/2014/main" id="{157E5FEB-0049-4540-B8E7-970A0EAC5CCB}"/>
                </a:ext>
              </a:extLst>
            </p:cNvPr>
            <p:cNvSpPr txBox="1"/>
            <p:nvPr/>
          </p:nvSpPr>
          <p:spPr>
            <a:xfrm>
              <a:off x="15562363" y="5695636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24</a:t>
              </a:r>
            </a:p>
          </p:txBody>
        </p:sp>
        <p:sp>
          <p:nvSpPr>
            <p:cNvPr id="237" name="Cirkel">
              <a:extLst>
                <a:ext uri="{FF2B5EF4-FFF2-40B4-BE49-F238E27FC236}">
                  <a16:creationId xmlns:a16="http://schemas.microsoft.com/office/drawing/2014/main" id="{1323BFB1-4FAE-7147-A480-0A0F918D55A7}"/>
                </a:ext>
              </a:extLst>
            </p:cNvPr>
            <p:cNvSpPr/>
            <p:nvPr/>
          </p:nvSpPr>
          <p:spPr>
            <a:xfrm>
              <a:off x="15562363" y="5679592"/>
              <a:ext cx="480148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38" name="Grupp 237">
            <a:extLst>
              <a:ext uri="{FF2B5EF4-FFF2-40B4-BE49-F238E27FC236}">
                <a16:creationId xmlns:a16="http://schemas.microsoft.com/office/drawing/2014/main" id="{98968CF0-E260-9148-B7BF-6580D044B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575222" y="6873006"/>
            <a:ext cx="505548" cy="480149"/>
            <a:chOff x="16575222" y="6873006"/>
            <a:chExt cx="505548" cy="480149"/>
          </a:xfrm>
        </p:grpSpPr>
        <p:sp>
          <p:nvSpPr>
            <p:cNvPr id="239" name="25">
              <a:extLst>
                <a:ext uri="{FF2B5EF4-FFF2-40B4-BE49-F238E27FC236}">
                  <a16:creationId xmlns:a16="http://schemas.microsoft.com/office/drawing/2014/main" id="{2ADA57DB-17A5-D742-9784-8EC9B1B8DA2A}"/>
                </a:ext>
              </a:extLst>
            </p:cNvPr>
            <p:cNvSpPr txBox="1"/>
            <p:nvPr/>
          </p:nvSpPr>
          <p:spPr>
            <a:xfrm>
              <a:off x="16575222" y="6876350"/>
              <a:ext cx="505548" cy="4226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25</a:t>
              </a:r>
            </a:p>
          </p:txBody>
        </p:sp>
        <p:sp>
          <p:nvSpPr>
            <p:cNvPr id="240" name="Cirkel">
              <a:extLst>
                <a:ext uri="{FF2B5EF4-FFF2-40B4-BE49-F238E27FC236}">
                  <a16:creationId xmlns:a16="http://schemas.microsoft.com/office/drawing/2014/main" id="{686DD337-F21F-774A-B095-A80662BBE1C6}"/>
                </a:ext>
              </a:extLst>
            </p:cNvPr>
            <p:cNvSpPr/>
            <p:nvPr/>
          </p:nvSpPr>
          <p:spPr>
            <a:xfrm>
              <a:off x="16587922" y="6873006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241" name="Grupp 240">
            <a:extLst>
              <a:ext uri="{FF2B5EF4-FFF2-40B4-BE49-F238E27FC236}">
                <a16:creationId xmlns:a16="http://schemas.microsoft.com/office/drawing/2014/main" id="{D5830C5E-73C3-1740-91A9-51A8EE0F5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970962" y="7959318"/>
            <a:ext cx="505548" cy="480148"/>
            <a:chOff x="16970962" y="7959318"/>
            <a:chExt cx="505548" cy="480148"/>
          </a:xfrm>
        </p:grpSpPr>
        <p:sp>
          <p:nvSpPr>
            <p:cNvPr id="243" name="Cirkel">
              <a:extLst>
                <a:ext uri="{FF2B5EF4-FFF2-40B4-BE49-F238E27FC236}">
                  <a16:creationId xmlns:a16="http://schemas.microsoft.com/office/drawing/2014/main" id="{69C2B051-D25E-DE4D-8BF0-3F309C0F492B}"/>
                </a:ext>
              </a:extLst>
            </p:cNvPr>
            <p:cNvSpPr/>
            <p:nvPr/>
          </p:nvSpPr>
          <p:spPr>
            <a:xfrm>
              <a:off x="16983662" y="7959318"/>
              <a:ext cx="480148" cy="480148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242" name="26">
              <a:extLst>
                <a:ext uri="{FF2B5EF4-FFF2-40B4-BE49-F238E27FC236}">
                  <a16:creationId xmlns:a16="http://schemas.microsoft.com/office/drawing/2014/main" id="{018E38DA-B88F-DD41-BE6D-18A62D3EF062}"/>
                </a:ext>
              </a:extLst>
            </p:cNvPr>
            <p:cNvSpPr txBox="1"/>
            <p:nvPr/>
          </p:nvSpPr>
          <p:spPr>
            <a:xfrm>
              <a:off x="16970962" y="796266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26</a:t>
              </a:r>
            </a:p>
          </p:txBody>
        </p:sp>
      </p:grpSp>
      <p:grpSp>
        <p:nvGrpSpPr>
          <p:cNvPr id="244" name="Grupp 243">
            <a:extLst>
              <a:ext uri="{FF2B5EF4-FFF2-40B4-BE49-F238E27FC236}">
                <a16:creationId xmlns:a16="http://schemas.microsoft.com/office/drawing/2014/main" id="{56B31777-00BE-6B45-A05C-68CD8D46E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69365" y="9861607"/>
            <a:ext cx="505548" cy="480148"/>
            <a:chOff x="17969365" y="9861607"/>
            <a:chExt cx="505548" cy="480148"/>
          </a:xfrm>
        </p:grpSpPr>
        <p:sp>
          <p:nvSpPr>
            <p:cNvPr id="245" name="28">
              <a:extLst>
                <a:ext uri="{FF2B5EF4-FFF2-40B4-BE49-F238E27FC236}">
                  <a16:creationId xmlns:a16="http://schemas.microsoft.com/office/drawing/2014/main" id="{9E530F13-43F2-F041-8C3E-C4F02DD135A9}"/>
                </a:ext>
              </a:extLst>
            </p:cNvPr>
            <p:cNvSpPr txBox="1"/>
            <p:nvPr/>
          </p:nvSpPr>
          <p:spPr>
            <a:xfrm>
              <a:off x="17969365" y="986495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28</a:t>
              </a:r>
            </a:p>
          </p:txBody>
        </p:sp>
        <p:sp>
          <p:nvSpPr>
            <p:cNvPr id="246" name="Cirkel">
              <a:extLst>
                <a:ext uri="{FF2B5EF4-FFF2-40B4-BE49-F238E27FC236}">
                  <a16:creationId xmlns:a16="http://schemas.microsoft.com/office/drawing/2014/main" id="{95008C47-035A-C443-956F-18F0059FB3A9}"/>
                </a:ext>
              </a:extLst>
            </p:cNvPr>
            <p:cNvSpPr/>
            <p:nvPr/>
          </p:nvSpPr>
          <p:spPr>
            <a:xfrm>
              <a:off x="17969365" y="9861607"/>
              <a:ext cx="480148" cy="480148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1652" y="58329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75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69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76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07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98" name="Mönster växer fram och gör avtryck"/>
          <p:cNvSpPr txBox="1">
            <a:spLocks noGrp="1"/>
          </p:cNvSpPr>
          <p:nvPr>
            <p:ph type="title"/>
          </p:nvPr>
        </p:nvSpPr>
        <p:spPr>
          <a:xfrm>
            <a:off x="13316244" y="1473242"/>
            <a:ext cx="8579747" cy="1914410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10000"/>
              </a:lnSpc>
              <a:defRPr sz="6000" b="1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EF4023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Mönster växer fram och gör avtryck</a:t>
            </a:r>
          </a:p>
        </p:txBody>
      </p:sp>
      <p:sp>
        <p:nvSpPr>
          <p:cNvPr id="477" name="dåtid"/>
          <p:cNvSpPr txBox="1"/>
          <p:nvPr/>
        </p:nvSpPr>
        <p:spPr>
          <a:xfrm>
            <a:off x="20919425" y="713157"/>
            <a:ext cx="904604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dåtid</a:t>
            </a:r>
          </a:p>
        </p:txBody>
      </p:sp>
      <p:sp>
        <p:nvSpPr>
          <p:cNvPr id="479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3331" y="4750053"/>
            <a:ext cx="8561806" cy="5888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5" h="21594" extrusionOk="0">
                <a:moveTo>
                  <a:pt x="1862" y="15063"/>
                </a:moveTo>
                <a:cubicBezTo>
                  <a:pt x="2392" y="15763"/>
                  <a:pt x="2940" y="16436"/>
                  <a:pt x="3503" y="17081"/>
                </a:cubicBezTo>
                <a:cubicBezTo>
                  <a:pt x="4196" y="17874"/>
                  <a:pt x="4911" y="18623"/>
                  <a:pt x="5647" y="19326"/>
                </a:cubicBezTo>
                <a:cubicBezTo>
                  <a:pt x="6409" y="20325"/>
                  <a:pt x="7460" y="20708"/>
                  <a:pt x="8454" y="20347"/>
                </a:cubicBezTo>
                <a:cubicBezTo>
                  <a:pt x="9303" y="20040"/>
                  <a:pt x="10021" y="19215"/>
                  <a:pt x="10425" y="18083"/>
                </a:cubicBezTo>
                <a:cubicBezTo>
                  <a:pt x="10688" y="16932"/>
                  <a:pt x="10638" y="15677"/>
                  <a:pt x="10286" y="14577"/>
                </a:cubicBezTo>
                <a:cubicBezTo>
                  <a:pt x="9928" y="13464"/>
                  <a:pt x="9289" y="12597"/>
                  <a:pt x="8502" y="12159"/>
                </a:cubicBezTo>
                <a:lnTo>
                  <a:pt x="1452" y="6895"/>
                </a:lnTo>
                <a:cubicBezTo>
                  <a:pt x="711" y="6479"/>
                  <a:pt x="173" y="5528"/>
                  <a:pt x="35" y="4387"/>
                </a:cubicBezTo>
                <a:cubicBezTo>
                  <a:pt x="-75" y="3486"/>
                  <a:pt x="81" y="2559"/>
                  <a:pt x="464" y="1834"/>
                </a:cubicBezTo>
                <a:cubicBezTo>
                  <a:pt x="786" y="1053"/>
                  <a:pt x="1291" y="469"/>
                  <a:pt x="1885" y="191"/>
                </a:cubicBezTo>
                <a:cubicBezTo>
                  <a:pt x="2180" y="52"/>
                  <a:pt x="2487" y="-6"/>
                  <a:pt x="2792" y="0"/>
                </a:cubicBezTo>
                <a:cubicBezTo>
                  <a:pt x="3125" y="7"/>
                  <a:pt x="3457" y="92"/>
                  <a:pt x="3777" y="254"/>
                </a:cubicBezTo>
                <a:cubicBezTo>
                  <a:pt x="5445" y="1016"/>
                  <a:pt x="7112" y="1778"/>
                  <a:pt x="8776" y="2541"/>
                </a:cubicBezTo>
                <a:cubicBezTo>
                  <a:pt x="10303" y="3241"/>
                  <a:pt x="11837" y="3945"/>
                  <a:pt x="13284" y="4957"/>
                </a:cubicBezTo>
                <a:cubicBezTo>
                  <a:pt x="13806" y="5322"/>
                  <a:pt x="14315" y="5726"/>
                  <a:pt x="14808" y="6167"/>
                </a:cubicBezTo>
                <a:cubicBezTo>
                  <a:pt x="15411" y="6681"/>
                  <a:pt x="15956" y="7328"/>
                  <a:pt x="16424" y="8085"/>
                </a:cubicBezTo>
                <a:cubicBezTo>
                  <a:pt x="17587" y="9970"/>
                  <a:pt x="18197" y="12377"/>
                  <a:pt x="18905" y="14656"/>
                </a:cubicBezTo>
                <a:cubicBezTo>
                  <a:pt x="19650" y="17054"/>
                  <a:pt x="20525" y="19374"/>
                  <a:pt x="21525" y="21594"/>
                </a:cubicBezTo>
              </a:path>
            </a:pathLst>
          </a:cu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80" name="nutid"/>
          <p:cNvSpPr txBox="1"/>
          <p:nvPr/>
        </p:nvSpPr>
        <p:spPr>
          <a:xfrm>
            <a:off x="21670185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nutid</a:t>
            </a:r>
          </a:p>
        </p:txBody>
      </p:sp>
      <p:sp>
        <p:nvSpPr>
          <p:cNvPr id="71" name="framtid">
            <a:extLst>
              <a:ext uri="{FF2B5EF4-FFF2-40B4-BE49-F238E27FC236}">
                <a16:creationId xmlns:a16="http://schemas.microsoft.com/office/drawing/2014/main" id="{F90A27BD-022D-E540-99E1-F520C70E656E}"/>
              </a:ext>
            </a:extLst>
          </p:cNvPr>
          <p:cNvSpPr txBox="1"/>
          <p:nvPr/>
        </p:nvSpPr>
        <p:spPr>
          <a:xfrm>
            <a:off x="22522648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framtid</a:t>
            </a:r>
            <a:endParaRPr/>
          </a:p>
        </p:txBody>
      </p:sp>
      <p:sp>
        <p:nvSpPr>
          <p:cNvPr id="481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75842" y="8720057"/>
            <a:ext cx="203807" cy="203807"/>
          </a:xfrm>
          <a:prstGeom prst="ellipse">
            <a:avLst/>
          </a:prstGeom>
          <a:solidFill>
            <a:srgbClr val="EF40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82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62692" y="10581869"/>
            <a:ext cx="203807" cy="203807"/>
          </a:xfrm>
          <a:prstGeom prst="ellipse">
            <a:avLst/>
          </a:prstGeom>
          <a:solidFill>
            <a:srgbClr val="EF40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8" name="Arbetssätt">
            <a:extLst>
              <a:ext uri="{FF2B5EF4-FFF2-40B4-BE49-F238E27FC236}">
                <a16:creationId xmlns:a16="http://schemas.microsoft.com/office/drawing/2014/main" id="{A47C3740-35C5-9646-A2BA-9C9CC5591340}"/>
              </a:ext>
            </a:extLst>
          </p:cNvPr>
          <p:cNvSpPr txBox="1"/>
          <p:nvPr/>
        </p:nvSpPr>
        <p:spPr>
          <a:xfrm>
            <a:off x="1803986" y="3679383"/>
            <a:ext cx="2293898" cy="916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500" b="1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lang="sv-SE" b="1" dirty="0"/>
              <a:t>Nya tjänster</a:t>
            </a:r>
            <a:br>
              <a:rPr lang="sv-SE" b="1" dirty="0"/>
            </a:br>
            <a:r>
              <a:rPr lang="sv-SE" b="1" dirty="0"/>
              <a:t>och a</a:t>
            </a:r>
            <a:r>
              <a:rPr b="1" dirty="0" err="1"/>
              <a:t>rbetssätt</a:t>
            </a:r>
            <a:endParaRPr b="1" dirty="0"/>
          </a:p>
        </p:txBody>
      </p:sp>
      <p:sp>
        <p:nvSpPr>
          <p:cNvPr id="483" name="Växelverkan Nära vård och pandemin för att utveckla arbetssätt och samverkan"/>
          <p:cNvSpPr txBox="1"/>
          <p:nvPr/>
        </p:nvSpPr>
        <p:spPr>
          <a:xfrm>
            <a:off x="2628091" y="4914261"/>
            <a:ext cx="3566237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Växelverkan Nära vård och hantering av pandemin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486" name="Fler digitala tjänster"/>
          <p:cNvSpPr txBox="1"/>
          <p:nvPr/>
        </p:nvSpPr>
        <p:spPr>
          <a:xfrm>
            <a:off x="2628091" y="5979458"/>
            <a:ext cx="5669421" cy="414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b="1" dirty="0">
                <a:solidFill>
                  <a:srgbClr val="000000"/>
                </a:solidFill>
              </a:rPr>
              <a:t>Flera digitala tjänster, t.ex. egenmonitorering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489" name="Personer i mer än hälften av alla län kan få vård via mobila team"/>
          <p:cNvSpPr txBox="1"/>
          <p:nvPr/>
        </p:nvSpPr>
        <p:spPr>
          <a:xfrm>
            <a:off x="2628091" y="6703105"/>
            <a:ext cx="4342622" cy="753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 err="1">
                <a:solidFill>
                  <a:srgbClr val="000000"/>
                </a:solidFill>
              </a:rPr>
              <a:t>Personer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i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mer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än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hälften</a:t>
            </a:r>
            <a:r>
              <a:rPr b="1" dirty="0">
                <a:solidFill>
                  <a:srgbClr val="000000"/>
                </a:solidFill>
              </a:rPr>
              <a:t> av </a:t>
            </a:r>
            <a:r>
              <a:rPr b="1" dirty="0" err="1">
                <a:solidFill>
                  <a:srgbClr val="000000"/>
                </a:solidFill>
              </a:rPr>
              <a:t>alla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län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kan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få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vård</a:t>
            </a:r>
            <a:r>
              <a:rPr b="1" dirty="0">
                <a:solidFill>
                  <a:srgbClr val="000000"/>
                </a:solidFill>
              </a:rPr>
              <a:t> via </a:t>
            </a:r>
            <a:r>
              <a:rPr b="1" dirty="0" err="1">
                <a:solidFill>
                  <a:srgbClr val="000000"/>
                </a:solidFill>
              </a:rPr>
              <a:t>mobila</a:t>
            </a:r>
            <a:r>
              <a:rPr b="1" dirty="0">
                <a:solidFill>
                  <a:srgbClr val="000000"/>
                </a:solidFill>
              </a:rPr>
              <a:t> team</a:t>
            </a:r>
          </a:p>
        </p:txBody>
      </p:sp>
      <p:sp>
        <p:nvSpPr>
          <p:cNvPr id="492" name="Flera samskapar – patienter, vård och omsorg tillsammans"/>
          <p:cNvSpPr txBox="1"/>
          <p:nvPr/>
        </p:nvSpPr>
        <p:spPr>
          <a:xfrm>
            <a:off x="2628091" y="7744501"/>
            <a:ext cx="4783027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Flera </a:t>
            </a:r>
            <a:r>
              <a:rPr lang="sv-SE" dirty="0" err="1">
                <a:solidFill>
                  <a:srgbClr val="000000"/>
                </a:solidFill>
              </a:rPr>
              <a:t>samskapar</a:t>
            </a:r>
            <a:r>
              <a:rPr lang="sv-SE" dirty="0">
                <a:solidFill>
                  <a:srgbClr val="000000"/>
                </a:solidFill>
              </a:rPr>
              <a:t> – patienter, närstående, hälsa, vård och omsorg tillsammans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495" name="Större fokus på hälso-…"/>
          <p:cNvSpPr txBox="1"/>
          <p:nvPr/>
        </p:nvSpPr>
        <p:spPr>
          <a:xfrm>
            <a:off x="2642307" y="8753653"/>
            <a:ext cx="6665186" cy="414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rgbClr val="000000"/>
                </a:solidFill>
              </a:rPr>
              <a:t>Större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fokus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på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hälsofrämjande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proaktivt</a:t>
            </a:r>
            <a:r>
              <a:rPr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9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22133727" y="1223732"/>
            <a:ext cx="1" cy="2050867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00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31824" y="1206380"/>
            <a:ext cx="203807" cy="203807"/>
          </a:xfrm>
          <a:prstGeom prst="ellipse">
            <a:avLst/>
          </a:prstGeom>
          <a:solidFill>
            <a:srgbClr val="EF40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01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31824" y="3085980"/>
            <a:ext cx="203807" cy="203807"/>
          </a:xfrm>
          <a:prstGeom prst="ellipse">
            <a:avLst/>
          </a:prstGeom>
          <a:solidFill>
            <a:srgbClr val="EF40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31" name="Teambaserade arbetssätt"/>
          <p:cNvSpPr txBox="1"/>
          <p:nvPr/>
        </p:nvSpPr>
        <p:spPr>
          <a:xfrm>
            <a:off x="2650027" y="9619285"/>
            <a:ext cx="3568116" cy="414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Teambaserade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arbetssätt</a:t>
            </a:r>
            <a:r>
              <a:rPr dirty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72" name="Grupp 71">
            <a:extLst>
              <a:ext uri="{FF2B5EF4-FFF2-40B4-BE49-F238E27FC236}">
                <a16:creationId xmlns:a16="http://schemas.microsoft.com/office/drawing/2014/main" id="{84F3520A-5BEE-0045-A83B-BB7088214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90138" y="5544238"/>
            <a:ext cx="505548" cy="480149"/>
            <a:chOff x="9990138" y="5544238"/>
            <a:chExt cx="505548" cy="480149"/>
          </a:xfrm>
        </p:grpSpPr>
        <p:sp>
          <p:nvSpPr>
            <p:cNvPr id="73" name="20">
              <a:extLst>
                <a:ext uri="{FF2B5EF4-FFF2-40B4-BE49-F238E27FC236}">
                  <a16:creationId xmlns:a16="http://schemas.microsoft.com/office/drawing/2014/main" id="{707E7CB0-BA34-F249-89FD-CB4F15C56C03}"/>
                </a:ext>
              </a:extLst>
            </p:cNvPr>
            <p:cNvSpPr txBox="1"/>
            <p:nvPr/>
          </p:nvSpPr>
          <p:spPr>
            <a:xfrm>
              <a:off x="9990138" y="556028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20</a:t>
              </a:r>
            </a:p>
          </p:txBody>
        </p:sp>
        <p:sp>
          <p:nvSpPr>
            <p:cNvPr id="74" name="Cirkel">
              <a:extLst>
                <a:ext uri="{FF2B5EF4-FFF2-40B4-BE49-F238E27FC236}">
                  <a16:creationId xmlns:a16="http://schemas.microsoft.com/office/drawing/2014/main" id="{D93B6E58-C404-804D-B98E-3F885BD28C50}"/>
                </a:ext>
              </a:extLst>
            </p:cNvPr>
            <p:cNvSpPr/>
            <p:nvPr/>
          </p:nvSpPr>
          <p:spPr>
            <a:xfrm>
              <a:off x="9990138" y="5544238"/>
              <a:ext cx="480148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75" name="Grupp 74">
            <a:extLst>
              <a:ext uri="{FF2B5EF4-FFF2-40B4-BE49-F238E27FC236}">
                <a16:creationId xmlns:a16="http://schemas.microsoft.com/office/drawing/2014/main" id="{265F09EA-18A6-1647-A2F4-63B2EE8A6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00225" y="8365718"/>
            <a:ext cx="505549" cy="480148"/>
            <a:chOff x="10400225" y="8365718"/>
            <a:chExt cx="505549" cy="480148"/>
          </a:xfrm>
        </p:grpSpPr>
        <p:sp>
          <p:nvSpPr>
            <p:cNvPr id="76" name="15">
              <a:extLst>
                <a:ext uri="{FF2B5EF4-FFF2-40B4-BE49-F238E27FC236}">
                  <a16:creationId xmlns:a16="http://schemas.microsoft.com/office/drawing/2014/main" id="{1EE8C5AD-C297-0343-8CBB-45965784DAB6}"/>
                </a:ext>
              </a:extLst>
            </p:cNvPr>
            <p:cNvSpPr txBox="1"/>
            <p:nvPr/>
          </p:nvSpPr>
          <p:spPr>
            <a:xfrm>
              <a:off x="10400225" y="8381762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15</a:t>
              </a:r>
            </a:p>
          </p:txBody>
        </p:sp>
        <p:sp>
          <p:nvSpPr>
            <p:cNvPr id="77" name="Cirkel">
              <a:extLst>
                <a:ext uri="{FF2B5EF4-FFF2-40B4-BE49-F238E27FC236}">
                  <a16:creationId xmlns:a16="http://schemas.microsoft.com/office/drawing/2014/main" id="{6AB20FEC-0788-F746-9FF0-9193B80CF23F}"/>
                </a:ext>
              </a:extLst>
            </p:cNvPr>
            <p:cNvSpPr/>
            <p:nvPr/>
          </p:nvSpPr>
          <p:spPr>
            <a:xfrm>
              <a:off x="10425625" y="8365718"/>
              <a:ext cx="480149" cy="480148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78" name="Grupp 77">
            <a:extLst>
              <a:ext uri="{FF2B5EF4-FFF2-40B4-BE49-F238E27FC236}">
                <a16:creationId xmlns:a16="http://schemas.microsoft.com/office/drawing/2014/main" id="{84A828F0-C1DE-3343-903E-2A5C88171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42776" y="9139137"/>
            <a:ext cx="505549" cy="480148"/>
            <a:chOff x="11542776" y="9139137"/>
            <a:chExt cx="505549" cy="480148"/>
          </a:xfrm>
        </p:grpSpPr>
        <p:sp>
          <p:nvSpPr>
            <p:cNvPr id="79" name="16">
              <a:extLst>
                <a:ext uri="{FF2B5EF4-FFF2-40B4-BE49-F238E27FC236}">
                  <a16:creationId xmlns:a16="http://schemas.microsoft.com/office/drawing/2014/main" id="{F1FC1020-8030-1043-BA31-446620120BBB}"/>
                </a:ext>
              </a:extLst>
            </p:cNvPr>
            <p:cNvSpPr txBox="1"/>
            <p:nvPr/>
          </p:nvSpPr>
          <p:spPr>
            <a:xfrm>
              <a:off x="11542776" y="9155181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16</a:t>
              </a:r>
            </a:p>
          </p:txBody>
        </p:sp>
        <p:sp>
          <p:nvSpPr>
            <p:cNvPr id="80" name="Cirkel">
              <a:extLst>
                <a:ext uri="{FF2B5EF4-FFF2-40B4-BE49-F238E27FC236}">
                  <a16:creationId xmlns:a16="http://schemas.microsoft.com/office/drawing/2014/main" id="{3A933422-57FF-1140-9ED1-B9F8B10E592D}"/>
                </a:ext>
              </a:extLst>
            </p:cNvPr>
            <p:cNvSpPr/>
            <p:nvPr/>
          </p:nvSpPr>
          <p:spPr>
            <a:xfrm>
              <a:off x="11568176" y="9139137"/>
              <a:ext cx="480149" cy="480148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81" name="Grupp 80">
            <a:extLst>
              <a:ext uri="{FF2B5EF4-FFF2-40B4-BE49-F238E27FC236}">
                <a16:creationId xmlns:a16="http://schemas.microsoft.com/office/drawing/2014/main" id="{97E5A56F-F293-A247-BD91-6351FBACB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916362" y="8856575"/>
            <a:ext cx="505549" cy="480149"/>
            <a:chOff x="13916362" y="8856575"/>
            <a:chExt cx="505549" cy="480149"/>
          </a:xfrm>
        </p:grpSpPr>
        <p:sp>
          <p:nvSpPr>
            <p:cNvPr id="83" name="Cirkel">
              <a:extLst>
                <a:ext uri="{FF2B5EF4-FFF2-40B4-BE49-F238E27FC236}">
                  <a16:creationId xmlns:a16="http://schemas.microsoft.com/office/drawing/2014/main" id="{605DAEC5-8511-8F40-B4AA-CF737212C176}"/>
                </a:ext>
              </a:extLst>
            </p:cNvPr>
            <p:cNvSpPr/>
            <p:nvPr/>
          </p:nvSpPr>
          <p:spPr>
            <a:xfrm>
              <a:off x="13929062" y="8856575"/>
              <a:ext cx="480149" cy="480149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82" name="17">
              <a:extLst>
                <a:ext uri="{FF2B5EF4-FFF2-40B4-BE49-F238E27FC236}">
                  <a16:creationId xmlns:a16="http://schemas.microsoft.com/office/drawing/2014/main" id="{18DE5F2F-91C3-544C-8A65-A7FB6F9FC7AE}"/>
                </a:ext>
              </a:extLst>
            </p:cNvPr>
            <p:cNvSpPr txBox="1"/>
            <p:nvPr/>
          </p:nvSpPr>
          <p:spPr>
            <a:xfrm>
              <a:off x="13916362" y="8872619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17</a:t>
              </a:r>
            </a:p>
          </p:txBody>
        </p:sp>
      </p:grpSp>
      <p:grpSp>
        <p:nvGrpSpPr>
          <p:cNvPr id="84" name="Grupp 83">
            <a:extLst>
              <a:ext uri="{FF2B5EF4-FFF2-40B4-BE49-F238E27FC236}">
                <a16:creationId xmlns:a16="http://schemas.microsoft.com/office/drawing/2014/main" id="{4274999A-52C9-AC43-80D6-53ABFE9F8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017036" y="7445775"/>
            <a:ext cx="505548" cy="480149"/>
            <a:chOff x="13017036" y="7445775"/>
            <a:chExt cx="505548" cy="480149"/>
          </a:xfrm>
        </p:grpSpPr>
        <p:sp>
          <p:nvSpPr>
            <p:cNvPr id="86" name="Cirkel">
              <a:extLst>
                <a:ext uri="{FF2B5EF4-FFF2-40B4-BE49-F238E27FC236}">
                  <a16:creationId xmlns:a16="http://schemas.microsoft.com/office/drawing/2014/main" id="{E4CAB9B8-41F5-D54F-AAFF-78A4660E25B3}"/>
                </a:ext>
              </a:extLst>
            </p:cNvPr>
            <p:cNvSpPr/>
            <p:nvPr/>
          </p:nvSpPr>
          <p:spPr>
            <a:xfrm>
              <a:off x="13042436" y="7445775"/>
              <a:ext cx="480148" cy="480149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85" name="18">
              <a:extLst>
                <a:ext uri="{FF2B5EF4-FFF2-40B4-BE49-F238E27FC236}">
                  <a16:creationId xmlns:a16="http://schemas.microsoft.com/office/drawing/2014/main" id="{DA83B1DF-2F7A-CF46-8094-415A5F72D34D}"/>
                </a:ext>
              </a:extLst>
            </p:cNvPr>
            <p:cNvSpPr txBox="1"/>
            <p:nvPr/>
          </p:nvSpPr>
          <p:spPr>
            <a:xfrm>
              <a:off x="13017036" y="7461819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18</a:t>
              </a:r>
            </a:p>
          </p:txBody>
        </p:sp>
      </p:grpSp>
      <p:grpSp>
        <p:nvGrpSpPr>
          <p:cNvPr id="87" name="Grupp 86">
            <a:extLst>
              <a:ext uri="{FF2B5EF4-FFF2-40B4-BE49-F238E27FC236}">
                <a16:creationId xmlns:a16="http://schemas.microsoft.com/office/drawing/2014/main" id="{3730B015-6017-B345-B9DE-138984534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27939" y="6531354"/>
            <a:ext cx="505548" cy="480149"/>
            <a:chOff x="11227939" y="6531354"/>
            <a:chExt cx="505548" cy="480149"/>
          </a:xfrm>
        </p:grpSpPr>
        <p:sp>
          <p:nvSpPr>
            <p:cNvPr id="88" name="19">
              <a:extLst>
                <a:ext uri="{FF2B5EF4-FFF2-40B4-BE49-F238E27FC236}">
                  <a16:creationId xmlns:a16="http://schemas.microsoft.com/office/drawing/2014/main" id="{CDA37A93-1BA0-7E40-AE14-AF8EE0234AC2}"/>
                </a:ext>
              </a:extLst>
            </p:cNvPr>
            <p:cNvSpPr txBox="1"/>
            <p:nvPr/>
          </p:nvSpPr>
          <p:spPr>
            <a:xfrm>
              <a:off x="11227939" y="6547398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19</a:t>
              </a:r>
            </a:p>
          </p:txBody>
        </p:sp>
        <p:sp>
          <p:nvSpPr>
            <p:cNvPr id="89" name="Cirkel">
              <a:extLst>
                <a:ext uri="{FF2B5EF4-FFF2-40B4-BE49-F238E27FC236}">
                  <a16:creationId xmlns:a16="http://schemas.microsoft.com/office/drawing/2014/main" id="{C1A50646-7C89-BE44-90ED-EBD62A21B70B}"/>
                </a:ext>
              </a:extLst>
            </p:cNvPr>
            <p:cNvSpPr/>
            <p:nvPr/>
          </p:nvSpPr>
          <p:spPr>
            <a:xfrm>
              <a:off x="11253339" y="6531354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90" name="Grupp 89">
            <a:extLst>
              <a:ext uri="{FF2B5EF4-FFF2-40B4-BE49-F238E27FC236}">
                <a16:creationId xmlns:a16="http://schemas.microsoft.com/office/drawing/2014/main" id="{E4C87463-8016-994A-AD40-02AEBF462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59689" y="4097598"/>
            <a:ext cx="505548" cy="480149"/>
            <a:chOff x="11259689" y="4097598"/>
            <a:chExt cx="505548" cy="480149"/>
          </a:xfrm>
        </p:grpSpPr>
        <p:sp>
          <p:nvSpPr>
            <p:cNvPr id="91" name="21">
              <a:extLst>
                <a:ext uri="{FF2B5EF4-FFF2-40B4-BE49-F238E27FC236}">
                  <a16:creationId xmlns:a16="http://schemas.microsoft.com/office/drawing/2014/main" id="{B918C7B5-68F4-1C40-BBBF-AAA618AC369F}"/>
                </a:ext>
              </a:extLst>
            </p:cNvPr>
            <p:cNvSpPr txBox="1"/>
            <p:nvPr/>
          </p:nvSpPr>
          <p:spPr>
            <a:xfrm>
              <a:off x="11259689" y="410094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21</a:t>
              </a:r>
            </a:p>
          </p:txBody>
        </p:sp>
        <p:sp>
          <p:nvSpPr>
            <p:cNvPr id="92" name="Cirkel">
              <a:extLst>
                <a:ext uri="{FF2B5EF4-FFF2-40B4-BE49-F238E27FC236}">
                  <a16:creationId xmlns:a16="http://schemas.microsoft.com/office/drawing/2014/main" id="{59BCDABD-7F6C-954A-9A60-14968080F0E8}"/>
                </a:ext>
              </a:extLst>
            </p:cNvPr>
            <p:cNvSpPr/>
            <p:nvPr/>
          </p:nvSpPr>
          <p:spPr>
            <a:xfrm>
              <a:off x="11259689" y="4097598"/>
              <a:ext cx="480148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93" name="Grupp 92">
            <a:extLst>
              <a:ext uri="{FF2B5EF4-FFF2-40B4-BE49-F238E27FC236}">
                <a16:creationId xmlns:a16="http://schemas.microsoft.com/office/drawing/2014/main" id="{1C72A179-88DF-3249-AFED-6C06B1C3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828061" y="4611308"/>
            <a:ext cx="505549" cy="480148"/>
            <a:chOff x="12828061" y="4611308"/>
            <a:chExt cx="505549" cy="480148"/>
          </a:xfrm>
        </p:grpSpPr>
        <p:sp>
          <p:nvSpPr>
            <p:cNvPr id="94" name="22">
              <a:extLst>
                <a:ext uri="{FF2B5EF4-FFF2-40B4-BE49-F238E27FC236}">
                  <a16:creationId xmlns:a16="http://schemas.microsoft.com/office/drawing/2014/main" id="{C9065129-7500-9B44-B04B-04400887532B}"/>
                </a:ext>
              </a:extLst>
            </p:cNvPr>
            <p:cNvSpPr txBox="1"/>
            <p:nvPr/>
          </p:nvSpPr>
          <p:spPr>
            <a:xfrm>
              <a:off x="12828061" y="4614652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22</a:t>
              </a:r>
            </a:p>
          </p:txBody>
        </p:sp>
        <p:sp>
          <p:nvSpPr>
            <p:cNvPr id="95" name="Cirkel">
              <a:extLst>
                <a:ext uri="{FF2B5EF4-FFF2-40B4-BE49-F238E27FC236}">
                  <a16:creationId xmlns:a16="http://schemas.microsoft.com/office/drawing/2014/main" id="{AE995900-2A91-E548-812C-DFF500265DC2}"/>
                </a:ext>
              </a:extLst>
            </p:cNvPr>
            <p:cNvSpPr/>
            <p:nvPr/>
          </p:nvSpPr>
          <p:spPr>
            <a:xfrm>
              <a:off x="12828061" y="4611308"/>
              <a:ext cx="480149" cy="480148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96" name="Grupp 95">
            <a:extLst>
              <a:ext uri="{FF2B5EF4-FFF2-40B4-BE49-F238E27FC236}">
                <a16:creationId xmlns:a16="http://schemas.microsoft.com/office/drawing/2014/main" id="{17D4B0A0-E3EE-7542-82A7-1E7CF7B31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150345" y="5107440"/>
            <a:ext cx="505549" cy="480149"/>
            <a:chOff x="14150345" y="5107440"/>
            <a:chExt cx="505549" cy="480149"/>
          </a:xfrm>
        </p:grpSpPr>
        <p:sp>
          <p:nvSpPr>
            <p:cNvPr id="97" name="23">
              <a:extLst>
                <a:ext uri="{FF2B5EF4-FFF2-40B4-BE49-F238E27FC236}">
                  <a16:creationId xmlns:a16="http://schemas.microsoft.com/office/drawing/2014/main" id="{150CC4AA-3CDF-B34A-88DA-5DCF1E17007A}"/>
                </a:ext>
              </a:extLst>
            </p:cNvPr>
            <p:cNvSpPr txBox="1"/>
            <p:nvPr/>
          </p:nvSpPr>
          <p:spPr>
            <a:xfrm>
              <a:off x="14150345" y="5110784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23</a:t>
              </a:r>
            </a:p>
          </p:txBody>
        </p:sp>
        <p:sp>
          <p:nvSpPr>
            <p:cNvPr id="98" name="Cirkel">
              <a:extLst>
                <a:ext uri="{FF2B5EF4-FFF2-40B4-BE49-F238E27FC236}">
                  <a16:creationId xmlns:a16="http://schemas.microsoft.com/office/drawing/2014/main" id="{4A742462-D7B3-B447-BE7D-53FAE319FFF5}"/>
                </a:ext>
              </a:extLst>
            </p:cNvPr>
            <p:cNvSpPr/>
            <p:nvPr/>
          </p:nvSpPr>
          <p:spPr>
            <a:xfrm>
              <a:off x="14150345" y="5107440"/>
              <a:ext cx="480149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99" name="Grupp 98">
            <a:extLst>
              <a:ext uri="{FF2B5EF4-FFF2-40B4-BE49-F238E27FC236}">
                <a16:creationId xmlns:a16="http://schemas.microsoft.com/office/drawing/2014/main" id="{EB7F2161-C057-524F-8E9A-0A0C9ACCF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420499" y="8856575"/>
            <a:ext cx="505548" cy="480149"/>
            <a:chOff x="17420499" y="8856575"/>
            <a:chExt cx="505548" cy="480149"/>
          </a:xfrm>
        </p:grpSpPr>
        <p:sp>
          <p:nvSpPr>
            <p:cNvPr id="100" name="27">
              <a:extLst>
                <a:ext uri="{FF2B5EF4-FFF2-40B4-BE49-F238E27FC236}">
                  <a16:creationId xmlns:a16="http://schemas.microsoft.com/office/drawing/2014/main" id="{E08630C2-BA08-534A-AD34-6ECCC7C5D206}"/>
                </a:ext>
              </a:extLst>
            </p:cNvPr>
            <p:cNvSpPr txBox="1"/>
            <p:nvPr/>
          </p:nvSpPr>
          <p:spPr>
            <a:xfrm>
              <a:off x="17420499" y="8872619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27</a:t>
              </a:r>
            </a:p>
          </p:txBody>
        </p:sp>
        <p:sp>
          <p:nvSpPr>
            <p:cNvPr id="101" name="Cirkel">
              <a:extLst>
                <a:ext uri="{FF2B5EF4-FFF2-40B4-BE49-F238E27FC236}">
                  <a16:creationId xmlns:a16="http://schemas.microsoft.com/office/drawing/2014/main" id="{DBB9A02D-C6E0-9046-BE2B-A2C7DBA67DFF}"/>
                </a:ext>
              </a:extLst>
            </p:cNvPr>
            <p:cNvSpPr/>
            <p:nvPr/>
          </p:nvSpPr>
          <p:spPr>
            <a:xfrm>
              <a:off x="17420499" y="8856575"/>
              <a:ext cx="480148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02" name="Grupp 101">
            <a:extLst>
              <a:ext uri="{FF2B5EF4-FFF2-40B4-BE49-F238E27FC236}">
                <a16:creationId xmlns:a16="http://schemas.microsoft.com/office/drawing/2014/main" id="{7CAB280E-F868-D848-88D9-E6272FAE9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562363" y="5679592"/>
            <a:ext cx="505548" cy="480149"/>
            <a:chOff x="15562363" y="5679592"/>
            <a:chExt cx="505548" cy="480149"/>
          </a:xfrm>
        </p:grpSpPr>
        <p:sp>
          <p:nvSpPr>
            <p:cNvPr id="103" name="24">
              <a:extLst>
                <a:ext uri="{FF2B5EF4-FFF2-40B4-BE49-F238E27FC236}">
                  <a16:creationId xmlns:a16="http://schemas.microsoft.com/office/drawing/2014/main" id="{1271E19B-D9F9-1F41-8DB5-58BBF1236345}"/>
                </a:ext>
              </a:extLst>
            </p:cNvPr>
            <p:cNvSpPr txBox="1"/>
            <p:nvPr/>
          </p:nvSpPr>
          <p:spPr>
            <a:xfrm>
              <a:off x="15562363" y="5695636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24</a:t>
              </a:r>
            </a:p>
          </p:txBody>
        </p:sp>
        <p:sp>
          <p:nvSpPr>
            <p:cNvPr id="104" name="Cirkel">
              <a:extLst>
                <a:ext uri="{FF2B5EF4-FFF2-40B4-BE49-F238E27FC236}">
                  <a16:creationId xmlns:a16="http://schemas.microsoft.com/office/drawing/2014/main" id="{A7A42C80-787A-2A49-B926-9DAC611698E9}"/>
                </a:ext>
              </a:extLst>
            </p:cNvPr>
            <p:cNvSpPr/>
            <p:nvPr/>
          </p:nvSpPr>
          <p:spPr>
            <a:xfrm>
              <a:off x="15562363" y="5679592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05" name="Grupp 104">
            <a:extLst>
              <a:ext uri="{FF2B5EF4-FFF2-40B4-BE49-F238E27FC236}">
                <a16:creationId xmlns:a16="http://schemas.microsoft.com/office/drawing/2014/main" id="{4CFD54CE-4E66-C64F-B961-AF4BD7D702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575222" y="6873006"/>
            <a:ext cx="505548" cy="480149"/>
            <a:chOff x="16575222" y="6873006"/>
            <a:chExt cx="505548" cy="480149"/>
          </a:xfrm>
        </p:grpSpPr>
        <p:sp>
          <p:nvSpPr>
            <p:cNvPr id="106" name="25">
              <a:extLst>
                <a:ext uri="{FF2B5EF4-FFF2-40B4-BE49-F238E27FC236}">
                  <a16:creationId xmlns:a16="http://schemas.microsoft.com/office/drawing/2014/main" id="{974E9443-9A2C-3645-8B99-0CB08888C0F1}"/>
                </a:ext>
              </a:extLst>
            </p:cNvPr>
            <p:cNvSpPr txBox="1"/>
            <p:nvPr/>
          </p:nvSpPr>
          <p:spPr>
            <a:xfrm>
              <a:off x="16575222" y="6876350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25</a:t>
              </a:r>
            </a:p>
          </p:txBody>
        </p:sp>
        <p:sp>
          <p:nvSpPr>
            <p:cNvPr id="107" name="Cirkel">
              <a:extLst>
                <a:ext uri="{FF2B5EF4-FFF2-40B4-BE49-F238E27FC236}">
                  <a16:creationId xmlns:a16="http://schemas.microsoft.com/office/drawing/2014/main" id="{7917719C-09E0-6F47-B4C6-AB391A612CE0}"/>
                </a:ext>
              </a:extLst>
            </p:cNvPr>
            <p:cNvSpPr/>
            <p:nvPr/>
          </p:nvSpPr>
          <p:spPr>
            <a:xfrm>
              <a:off x="16587922" y="6873006"/>
              <a:ext cx="480148" cy="480149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08" name="Grupp 107">
            <a:extLst>
              <a:ext uri="{FF2B5EF4-FFF2-40B4-BE49-F238E27FC236}">
                <a16:creationId xmlns:a16="http://schemas.microsoft.com/office/drawing/2014/main" id="{777CEBF8-A0FC-BD41-B14A-5CE66AB56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970962" y="7959318"/>
            <a:ext cx="505548" cy="480148"/>
            <a:chOff x="16970962" y="7959318"/>
            <a:chExt cx="505548" cy="480148"/>
          </a:xfrm>
        </p:grpSpPr>
        <p:sp>
          <p:nvSpPr>
            <p:cNvPr id="109" name="26">
              <a:extLst>
                <a:ext uri="{FF2B5EF4-FFF2-40B4-BE49-F238E27FC236}">
                  <a16:creationId xmlns:a16="http://schemas.microsoft.com/office/drawing/2014/main" id="{BE31A100-FBA1-C745-98A8-AF98FBB335FD}"/>
                </a:ext>
              </a:extLst>
            </p:cNvPr>
            <p:cNvSpPr txBox="1"/>
            <p:nvPr/>
          </p:nvSpPr>
          <p:spPr>
            <a:xfrm>
              <a:off x="16970962" y="7962662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EF4023">
                      <a:alpha val="30000"/>
                    </a:srgbClr>
                  </a:solidFill>
                </a:rPr>
                <a:t>26</a:t>
              </a:r>
            </a:p>
          </p:txBody>
        </p:sp>
        <p:sp>
          <p:nvSpPr>
            <p:cNvPr id="110" name="Cirkel">
              <a:extLst>
                <a:ext uri="{FF2B5EF4-FFF2-40B4-BE49-F238E27FC236}">
                  <a16:creationId xmlns:a16="http://schemas.microsoft.com/office/drawing/2014/main" id="{BBF8F740-B1CA-A848-9322-3C461E5DDD86}"/>
                </a:ext>
              </a:extLst>
            </p:cNvPr>
            <p:cNvSpPr/>
            <p:nvPr/>
          </p:nvSpPr>
          <p:spPr>
            <a:xfrm>
              <a:off x="16983662" y="7959318"/>
              <a:ext cx="480148" cy="480148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11" name="Grupp 110">
            <a:extLst>
              <a:ext uri="{FF2B5EF4-FFF2-40B4-BE49-F238E27FC236}">
                <a16:creationId xmlns:a16="http://schemas.microsoft.com/office/drawing/2014/main" id="{2330AFCD-68E0-B94E-8769-C2C28D54A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69365" y="9861607"/>
            <a:ext cx="505548" cy="480148"/>
            <a:chOff x="17969365" y="9861607"/>
            <a:chExt cx="505548" cy="480148"/>
          </a:xfrm>
        </p:grpSpPr>
        <p:sp>
          <p:nvSpPr>
            <p:cNvPr id="112" name="28">
              <a:extLst>
                <a:ext uri="{FF2B5EF4-FFF2-40B4-BE49-F238E27FC236}">
                  <a16:creationId xmlns:a16="http://schemas.microsoft.com/office/drawing/2014/main" id="{BD5D4522-FB1B-5C42-91AA-1D80D05DB42B}"/>
                </a:ext>
              </a:extLst>
            </p:cNvPr>
            <p:cNvSpPr txBox="1"/>
            <p:nvPr/>
          </p:nvSpPr>
          <p:spPr>
            <a:xfrm>
              <a:off x="17969365" y="9864951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rgbClr val="EF4023">
                      <a:alpha val="30000"/>
                    </a:srgbClr>
                  </a:solidFill>
                </a:rPr>
                <a:t>28</a:t>
              </a:r>
            </a:p>
          </p:txBody>
        </p:sp>
        <p:sp>
          <p:nvSpPr>
            <p:cNvPr id="113" name="Cirkel">
              <a:extLst>
                <a:ext uri="{FF2B5EF4-FFF2-40B4-BE49-F238E27FC236}">
                  <a16:creationId xmlns:a16="http://schemas.microsoft.com/office/drawing/2014/main" id="{E0740C35-9AB5-4943-8CBD-FDBA0C345A5D}"/>
                </a:ext>
              </a:extLst>
            </p:cNvPr>
            <p:cNvSpPr/>
            <p:nvPr/>
          </p:nvSpPr>
          <p:spPr>
            <a:xfrm>
              <a:off x="17969365" y="9861607"/>
              <a:ext cx="480148" cy="480148"/>
            </a:xfrm>
            <a:prstGeom prst="ellipse">
              <a:avLst/>
            </a:prstGeom>
            <a:ln w="25400">
              <a:solidFill>
                <a:srgbClr val="EF4023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</p:grpSp>
      <p:sp>
        <p:nvSpPr>
          <p:cNvPr id="121" name="Cirkel">
            <a:extLst>
              <a:ext uri="{FF2B5EF4-FFF2-40B4-BE49-F238E27FC236}">
                <a16:creationId xmlns:a16="http://schemas.microsoft.com/office/drawing/2014/main" id="{F5ECF1EA-D40B-C34E-A0B6-687FE7C91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30746" y="3705809"/>
            <a:ext cx="879205" cy="879204"/>
          </a:xfrm>
          <a:prstGeom prst="ellipse">
            <a:avLst/>
          </a:prstGeom>
          <a:ln w="254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/>
            </a:pPr>
            <a:endParaRPr/>
          </a:p>
        </p:txBody>
      </p:sp>
      <p:grpSp>
        <p:nvGrpSpPr>
          <p:cNvPr id="122" name="Grupp 121">
            <a:extLst>
              <a:ext uri="{FF2B5EF4-FFF2-40B4-BE49-F238E27FC236}">
                <a16:creationId xmlns:a16="http://schemas.microsoft.com/office/drawing/2014/main" id="{88E57BC2-6C40-1242-9B40-663916399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57774" y="5029132"/>
            <a:ext cx="505549" cy="480148"/>
            <a:chOff x="11542776" y="9139137"/>
            <a:chExt cx="505549" cy="480148"/>
          </a:xfrm>
        </p:grpSpPr>
        <p:sp>
          <p:nvSpPr>
            <p:cNvPr id="123" name="16">
              <a:extLst>
                <a:ext uri="{FF2B5EF4-FFF2-40B4-BE49-F238E27FC236}">
                  <a16:creationId xmlns:a16="http://schemas.microsoft.com/office/drawing/2014/main" id="{18090294-9129-5049-A33E-739175AB815F}"/>
                </a:ext>
              </a:extLst>
            </p:cNvPr>
            <p:cNvSpPr txBox="1"/>
            <p:nvPr/>
          </p:nvSpPr>
          <p:spPr>
            <a:xfrm>
              <a:off x="11542776" y="9155181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16</a:t>
              </a:r>
            </a:p>
          </p:txBody>
        </p:sp>
        <p:sp>
          <p:nvSpPr>
            <p:cNvPr id="124" name="Cirkel">
              <a:extLst>
                <a:ext uri="{FF2B5EF4-FFF2-40B4-BE49-F238E27FC236}">
                  <a16:creationId xmlns:a16="http://schemas.microsoft.com/office/drawing/2014/main" id="{8D1BE877-0CFF-2D44-AB78-C597C59AD476}"/>
                </a:ext>
              </a:extLst>
            </p:cNvPr>
            <p:cNvSpPr/>
            <p:nvPr/>
          </p:nvSpPr>
          <p:spPr>
            <a:xfrm>
              <a:off x="11568176" y="9139137"/>
              <a:ext cx="480149" cy="480148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70DD38ED-D525-6C45-A679-A20C52901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57774" y="5957043"/>
            <a:ext cx="505549" cy="480149"/>
            <a:chOff x="13916362" y="8856575"/>
            <a:chExt cx="505549" cy="480149"/>
          </a:xfrm>
        </p:grpSpPr>
        <p:sp>
          <p:nvSpPr>
            <p:cNvPr id="127" name="Cirkel">
              <a:extLst>
                <a:ext uri="{FF2B5EF4-FFF2-40B4-BE49-F238E27FC236}">
                  <a16:creationId xmlns:a16="http://schemas.microsoft.com/office/drawing/2014/main" id="{3E5764C9-7B19-164E-8A4B-19BF445514DA}"/>
                </a:ext>
              </a:extLst>
            </p:cNvPr>
            <p:cNvSpPr/>
            <p:nvPr/>
          </p:nvSpPr>
          <p:spPr>
            <a:xfrm>
              <a:off x="13929062" y="8856575"/>
              <a:ext cx="480149" cy="480149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26" name="17">
              <a:extLst>
                <a:ext uri="{FF2B5EF4-FFF2-40B4-BE49-F238E27FC236}">
                  <a16:creationId xmlns:a16="http://schemas.microsoft.com/office/drawing/2014/main" id="{0BBE7FC9-FECE-5445-9680-A9C611DE082E}"/>
                </a:ext>
              </a:extLst>
            </p:cNvPr>
            <p:cNvSpPr txBox="1"/>
            <p:nvPr/>
          </p:nvSpPr>
          <p:spPr>
            <a:xfrm>
              <a:off x="13916362" y="8872619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17</a:t>
              </a:r>
            </a:p>
          </p:txBody>
        </p:sp>
      </p:grpSp>
      <p:grpSp>
        <p:nvGrpSpPr>
          <p:cNvPr id="128" name="Grupp 127">
            <a:extLst>
              <a:ext uri="{FF2B5EF4-FFF2-40B4-BE49-F238E27FC236}">
                <a16:creationId xmlns:a16="http://schemas.microsoft.com/office/drawing/2014/main" id="{E9B536B0-9B82-5846-9E8C-E999A174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57774" y="6843946"/>
            <a:ext cx="505548" cy="480149"/>
            <a:chOff x="13017036" y="7445775"/>
            <a:chExt cx="505548" cy="480149"/>
          </a:xfrm>
        </p:grpSpPr>
        <p:sp>
          <p:nvSpPr>
            <p:cNvPr id="130" name="Cirkel">
              <a:extLst>
                <a:ext uri="{FF2B5EF4-FFF2-40B4-BE49-F238E27FC236}">
                  <a16:creationId xmlns:a16="http://schemas.microsoft.com/office/drawing/2014/main" id="{F618EAB9-6972-4C4B-B7D5-79B6F73786CC}"/>
                </a:ext>
              </a:extLst>
            </p:cNvPr>
            <p:cNvSpPr/>
            <p:nvPr/>
          </p:nvSpPr>
          <p:spPr>
            <a:xfrm>
              <a:off x="13042436" y="7445775"/>
              <a:ext cx="480148" cy="480149"/>
            </a:xfrm>
            <a:prstGeom prst="ellipse">
              <a:avLst/>
            </a:prstGeom>
            <a:solidFill>
              <a:srgbClr val="EF4023"/>
            </a:solidFill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 dirty="0"/>
            </a:p>
          </p:txBody>
        </p:sp>
        <p:sp>
          <p:nvSpPr>
            <p:cNvPr id="129" name="18">
              <a:extLst>
                <a:ext uri="{FF2B5EF4-FFF2-40B4-BE49-F238E27FC236}">
                  <a16:creationId xmlns:a16="http://schemas.microsoft.com/office/drawing/2014/main" id="{B58E7F2A-867C-AB42-832A-3C7597A32A1A}"/>
                </a:ext>
              </a:extLst>
            </p:cNvPr>
            <p:cNvSpPr txBox="1"/>
            <p:nvPr/>
          </p:nvSpPr>
          <p:spPr>
            <a:xfrm>
              <a:off x="13017036" y="7461819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>
                  <a:solidFill>
                    <a:schemeClr val="bg1"/>
                  </a:solidFill>
                </a:rPr>
                <a:t>18</a:t>
              </a:r>
            </a:p>
          </p:txBody>
        </p:sp>
      </p:grpSp>
      <p:grpSp>
        <p:nvGrpSpPr>
          <p:cNvPr id="131" name="Grupp 130">
            <a:extLst>
              <a:ext uri="{FF2B5EF4-FFF2-40B4-BE49-F238E27FC236}">
                <a16:creationId xmlns:a16="http://schemas.microsoft.com/office/drawing/2014/main" id="{74B58F75-0FBC-FF40-A489-87D72A1BB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57774" y="7859925"/>
            <a:ext cx="505548" cy="480149"/>
            <a:chOff x="11227939" y="6531354"/>
            <a:chExt cx="505548" cy="480149"/>
          </a:xfrm>
        </p:grpSpPr>
        <p:sp>
          <p:nvSpPr>
            <p:cNvPr id="132" name="19">
              <a:extLst>
                <a:ext uri="{FF2B5EF4-FFF2-40B4-BE49-F238E27FC236}">
                  <a16:creationId xmlns:a16="http://schemas.microsoft.com/office/drawing/2014/main" id="{41B4B1B3-B4D7-BE42-9AA9-1D3540D2BEBB}"/>
                </a:ext>
              </a:extLst>
            </p:cNvPr>
            <p:cNvSpPr txBox="1"/>
            <p:nvPr/>
          </p:nvSpPr>
          <p:spPr>
            <a:xfrm>
              <a:off x="11227939" y="6547398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19</a:t>
              </a:r>
            </a:p>
          </p:txBody>
        </p:sp>
        <p:sp>
          <p:nvSpPr>
            <p:cNvPr id="133" name="Cirkel">
              <a:extLst>
                <a:ext uri="{FF2B5EF4-FFF2-40B4-BE49-F238E27FC236}">
                  <a16:creationId xmlns:a16="http://schemas.microsoft.com/office/drawing/2014/main" id="{04117E0C-DE02-1F4E-BC3F-30D6DEF12B6F}"/>
                </a:ext>
              </a:extLst>
            </p:cNvPr>
            <p:cNvSpPr/>
            <p:nvPr/>
          </p:nvSpPr>
          <p:spPr>
            <a:xfrm>
              <a:off x="11253339" y="6531354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34" name="Grupp 133">
            <a:extLst>
              <a:ext uri="{FF2B5EF4-FFF2-40B4-BE49-F238E27FC236}">
                <a16:creationId xmlns:a16="http://schemas.microsoft.com/office/drawing/2014/main" id="{9CA83A99-51AD-B445-9F38-D16B9DBDE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57774" y="8770956"/>
            <a:ext cx="505549" cy="480149"/>
            <a:chOff x="14150345" y="5107440"/>
            <a:chExt cx="505549" cy="480149"/>
          </a:xfrm>
        </p:grpSpPr>
        <p:sp>
          <p:nvSpPr>
            <p:cNvPr id="135" name="23">
              <a:extLst>
                <a:ext uri="{FF2B5EF4-FFF2-40B4-BE49-F238E27FC236}">
                  <a16:creationId xmlns:a16="http://schemas.microsoft.com/office/drawing/2014/main" id="{509E9B8D-AF2E-8745-924C-D059C5D06744}"/>
                </a:ext>
              </a:extLst>
            </p:cNvPr>
            <p:cNvSpPr txBox="1"/>
            <p:nvPr/>
          </p:nvSpPr>
          <p:spPr>
            <a:xfrm>
              <a:off x="14150345" y="5110784"/>
              <a:ext cx="5055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23</a:t>
              </a:r>
            </a:p>
          </p:txBody>
        </p:sp>
        <p:sp>
          <p:nvSpPr>
            <p:cNvPr id="136" name="Cirkel">
              <a:extLst>
                <a:ext uri="{FF2B5EF4-FFF2-40B4-BE49-F238E27FC236}">
                  <a16:creationId xmlns:a16="http://schemas.microsoft.com/office/drawing/2014/main" id="{46A4513D-48CF-7D4F-8C98-E463F0FEBC99}"/>
                </a:ext>
              </a:extLst>
            </p:cNvPr>
            <p:cNvSpPr/>
            <p:nvPr/>
          </p:nvSpPr>
          <p:spPr>
            <a:xfrm>
              <a:off x="14150345" y="5107440"/>
              <a:ext cx="480149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137" name="Grupp 136">
            <a:extLst>
              <a:ext uri="{FF2B5EF4-FFF2-40B4-BE49-F238E27FC236}">
                <a16:creationId xmlns:a16="http://schemas.microsoft.com/office/drawing/2014/main" id="{EB1939BC-F635-FA47-8EE6-BF526A986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57774" y="9591778"/>
            <a:ext cx="505548" cy="480149"/>
            <a:chOff x="15562363" y="5679592"/>
            <a:chExt cx="505548" cy="480149"/>
          </a:xfrm>
        </p:grpSpPr>
        <p:sp>
          <p:nvSpPr>
            <p:cNvPr id="138" name="24">
              <a:extLst>
                <a:ext uri="{FF2B5EF4-FFF2-40B4-BE49-F238E27FC236}">
                  <a16:creationId xmlns:a16="http://schemas.microsoft.com/office/drawing/2014/main" id="{57DB2FAC-9279-D543-ADCB-6CDBB7EFCBB3}"/>
                </a:ext>
              </a:extLst>
            </p:cNvPr>
            <p:cNvSpPr txBox="1"/>
            <p:nvPr/>
          </p:nvSpPr>
          <p:spPr>
            <a:xfrm>
              <a:off x="15562363" y="5695636"/>
              <a:ext cx="5055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>
              <a:spAutoFit/>
            </a:bodyPr>
            <a:lstStyle>
              <a:lvl1pPr algn="ctr"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EF402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24</a:t>
              </a:r>
            </a:p>
          </p:txBody>
        </p:sp>
        <p:sp>
          <p:nvSpPr>
            <p:cNvPr id="139" name="Cirkel">
              <a:extLst>
                <a:ext uri="{FF2B5EF4-FFF2-40B4-BE49-F238E27FC236}">
                  <a16:creationId xmlns:a16="http://schemas.microsoft.com/office/drawing/2014/main" id="{37A2FFE1-C2ED-B740-A5CD-74F3898504EE}"/>
                </a:ext>
              </a:extLst>
            </p:cNvPr>
            <p:cNvSpPr/>
            <p:nvPr/>
          </p:nvSpPr>
          <p:spPr>
            <a:xfrm>
              <a:off x="15562363" y="5679592"/>
              <a:ext cx="480148" cy="480149"/>
            </a:xfrm>
            <a:prstGeom prst="ellipse">
              <a:avLst/>
            </a:prstGeom>
            <a:ln w="254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</p:grpSp>
      <p:pic>
        <p:nvPicPr>
          <p:cNvPr id="114" name="Bildobjekt 113">
            <a:extLst>
              <a:ext uri="{FF2B5EF4-FFF2-40B4-BE49-F238E27FC236}">
                <a16:creationId xmlns:a16="http://schemas.microsoft.com/office/drawing/2014/main" id="{407812EF-0AB0-A64D-BD52-41B4EB981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045" y="3865118"/>
            <a:ext cx="564605" cy="5775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1652" y="58329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44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69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45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07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99" name="Fortsatt utveckling tillsammans"/>
          <p:cNvSpPr txBox="1">
            <a:spLocks noGrp="1"/>
          </p:cNvSpPr>
          <p:nvPr>
            <p:ph type="title"/>
          </p:nvPr>
        </p:nvSpPr>
        <p:spPr>
          <a:xfrm>
            <a:off x="11974510" y="1473242"/>
            <a:ext cx="10721582" cy="1914410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10000"/>
              </a:lnSpc>
              <a:defRPr sz="6000" b="1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97B6C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Fortsatt utveckling tillsammans </a:t>
            </a:r>
          </a:p>
        </p:txBody>
      </p:sp>
      <p:sp>
        <p:nvSpPr>
          <p:cNvPr id="546" name="dåtid"/>
          <p:cNvSpPr txBox="1"/>
          <p:nvPr/>
        </p:nvSpPr>
        <p:spPr>
          <a:xfrm>
            <a:off x="20919425" y="713157"/>
            <a:ext cx="904604" cy="300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F6AB1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dåtid</a:t>
            </a:r>
          </a:p>
        </p:txBody>
      </p:sp>
      <p:sp>
        <p:nvSpPr>
          <p:cNvPr id="548" name="nutid"/>
          <p:cNvSpPr txBox="1"/>
          <p:nvPr/>
        </p:nvSpPr>
        <p:spPr>
          <a:xfrm>
            <a:off x="21670185" y="713157"/>
            <a:ext cx="904605" cy="300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EF402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nutid</a:t>
            </a:r>
          </a:p>
        </p:txBody>
      </p:sp>
      <p:sp>
        <p:nvSpPr>
          <p:cNvPr id="66" name="framtid">
            <a:extLst>
              <a:ext uri="{FF2B5EF4-FFF2-40B4-BE49-F238E27FC236}">
                <a16:creationId xmlns:a16="http://schemas.microsoft.com/office/drawing/2014/main" id="{4E240774-E70F-2242-AF7B-BD3332E891D2}"/>
              </a:ext>
            </a:extLst>
          </p:cNvPr>
          <p:cNvSpPr txBox="1"/>
          <p:nvPr/>
        </p:nvSpPr>
        <p:spPr>
          <a:xfrm>
            <a:off x="22522648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framtid</a:t>
            </a:r>
            <a:endParaRPr/>
          </a:p>
        </p:txBody>
      </p:sp>
      <p:sp>
        <p:nvSpPr>
          <p:cNvPr id="549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858837" y="10743441"/>
            <a:ext cx="203807" cy="203807"/>
          </a:xfrm>
          <a:prstGeom prst="ellipse">
            <a:avLst/>
          </a:prstGeom>
          <a:solidFill>
            <a:srgbClr val="97B6C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4C9036C5-B8FD-B14D-886F-257D690CF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023" y="11496591"/>
            <a:ext cx="480149" cy="480148"/>
            <a:chOff x="17901023" y="11496591"/>
            <a:chExt cx="480149" cy="480148"/>
          </a:xfrm>
        </p:grpSpPr>
        <p:sp>
          <p:nvSpPr>
            <p:cNvPr id="551" name="29"/>
            <p:cNvSpPr txBox="1"/>
            <p:nvPr/>
          </p:nvSpPr>
          <p:spPr>
            <a:xfrm>
              <a:off x="17931462" y="11505767"/>
              <a:ext cx="449710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29</a:t>
              </a:r>
            </a:p>
          </p:txBody>
        </p:sp>
        <p:sp>
          <p:nvSpPr>
            <p:cNvPr id="552" name="Cirkel"/>
            <p:cNvSpPr/>
            <p:nvPr/>
          </p:nvSpPr>
          <p:spPr>
            <a:xfrm>
              <a:off x="17901023" y="11496591"/>
              <a:ext cx="480149" cy="480148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E78AFD35-98DA-D749-AA03-391284830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41689" y="4409778"/>
            <a:ext cx="480148" cy="480148"/>
            <a:chOff x="19641689" y="4409778"/>
            <a:chExt cx="480148" cy="480148"/>
          </a:xfrm>
        </p:grpSpPr>
        <p:sp>
          <p:nvSpPr>
            <p:cNvPr id="555" name="34"/>
            <p:cNvSpPr txBox="1"/>
            <p:nvPr/>
          </p:nvSpPr>
          <p:spPr>
            <a:xfrm>
              <a:off x="19672127" y="4418954"/>
              <a:ext cx="428141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/>
                <a:t>34</a:t>
              </a:r>
            </a:p>
          </p:txBody>
        </p:sp>
        <p:sp>
          <p:nvSpPr>
            <p:cNvPr id="556" name="Cirkel"/>
            <p:cNvSpPr/>
            <p:nvPr/>
          </p:nvSpPr>
          <p:spPr>
            <a:xfrm>
              <a:off x="19641689" y="4409778"/>
              <a:ext cx="480148" cy="480148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4" name="Grupp 3">
            <a:extLst>
              <a:ext uri="{FF2B5EF4-FFF2-40B4-BE49-F238E27FC236}">
                <a16:creationId xmlns:a16="http://schemas.microsoft.com/office/drawing/2014/main" id="{2CA1C267-2868-914E-99A0-403C32A26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98551" y="11127247"/>
            <a:ext cx="501717" cy="480149"/>
            <a:chOff x="19598551" y="11127247"/>
            <a:chExt cx="501717" cy="480149"/>
          </a:xfrm>
        </p:grpSpPr>
        <p:sp>
          <p:nvSpPr>
            <p:cNvPr id="557" name="30"/>
            <p:cNvSpPr txBox="1"/>
            <p:nvPr/>
          </p:nvSpPr>
          <p:spPr>
            <a:xfrm>
              <a:off x="19598551" y="11136424"/>
              <a:ext cx="501717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>
                  <a:solidFill>
                    <a:srgbClr val="97B6C1">
                      <a:alpha val="30000"/>
                    </a:srgbClr>
                  </a:solidFill>
                </a:rPr>
                <a:t>30</a:t>
              </a:r>
            </a:p>
          </p:txBody>
        </p:sp>
        <p:sp>
          <p:nvSpPr>
            <p:cNvPr id="558" name="Cirkel"/>
            <p:cNvSpPr/>
            <p:nvPr/>
          </p:nvSpPr>
          <p:spPr>
            <a:xfrm>
              <a:off x="19598551" y="11127247"/>
              <a:ext cx="480148" cy="480149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sp>
        <p:nvSpPr>
          <p:cNvPr id="67" name="Styrning">
            <a:extLst>
              <a:ext uri="{FF2B5EF4-FFF2-40B4-BE49-F238E27FC236}">
                <a16:creationId xmlns:a16="http://schemas.microsoft.com/office/drawing/2014/main" id="{BE85CB45-242A-764F-BD04-EB1469751275}"/>
              </a:ext>
            </a:extLst>
          </p:cNvPr>
          <p:cNvSpPr txBox="1"/>
          <p:nvPr/>
        </p:nvSpPr>
        <p:spPr>
          <a:xfrm>
            <a:off x="1803986" y="3676487"/>
            <a:ext cx="1901161" cy="916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500" b="1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 dirty="0" err="1"/>
              <a:t>Styrning</a:t>
            </a:r>
            <a:br>
              <a:rPr lang="sv-SE" b="1" dirty="0"/>
            </a:br>
            <a:r>
              <a:rPr lang="sv-SE" b="1" dirty="0"/>
              <a:t>och ledning</a:t>
            </a:r>
            <a:endParaRPr b="1" dirty="0"/>
          </a:p>
        </p:txBody>
      </p:sp>
      <p:sp>
        <p:nvSpPr>
          <p:cNvPr id="562" name="Upparbetade strukturer för hur omställningen ska utvecklas och följas upp"/>
          <p:cNvSpPr txBox="1"/>
          <p:nvPr/>
        </p:nvSpPr>
        <p:spPr>
          <a:xfrm>
            <a:off x="2649307" y="4924071"/>
            <a:ext cx="5218235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rgbClr val="000000"/>
                </a:solidFill>
              </a:rPr>
              <a:t>Upparbetade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strukturer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för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hur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omställningen</a:t>
            </a:r>
            <a:r>
              <a:rPr dirty="0">
                <a:solidFill>
                  <a:srgbClr val="000000"/>
                </a:solidFill>
              </a:rPr>
              <a:t> ska </a:t>
            </a:r>
            <a:r>
              <a:rPr dirty="0" err="1">
                <a:solidFill>
                  <a:srgbClr val="000000"/>
                </a:solidFill>
              </a:rPr>
              <a:t>utvecklas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följas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upp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565" name="Gemensam plan för primärvård"/>
          <p:cNvSpPr txBox="1"/>
          <p:nvPr/>
        </p:nvSpPr>
        <p:spPr>
          <a:xfrm>
            <a:off x="2649307" y="5983760"/>
            <a:ext cx="4634434" cy="414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b="1" dirty="0">
                <a:solidFill>
                  <a:srgbClr val="000000"/>
                </a:solidFill>
              </a:rPr>
              <a:t>Gemensam plan för primärvård 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568" name="Nära vård integrerat i ledningssystem"/>
          <p:cNvSpPr txBox="1"/>
          <p:nvPr/>
        </p:nvSpPr>
        <p:spPr>
          <a:xfrm>
            <a:off x="2649307" y="6833698"/>
            <a:ext cx="6527605" cy="414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 err="1">
                <a:solidFill>
                  <a:srgbClr val="000000"/>
                </a:solidFill>
              </a:rPr>
              <a:t>Nära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vård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integrerat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i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ledningssystem</a:t>
            </a:r>
            <a:r>
              <a:rPr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73" name="Att kommuner och regioner använder berättelser om omställningen, förflyttningar de gör och resultat de ser för att driva omställningen framåt"/>
          <p:cNvSpPr txBox="1"/>
          <p:nvPr/>
        </p:nvSpPr>
        <p:spPr>
          <a:xfrm>
            <a:off x="2649307" y="7553820"/>
            <a:ext cx="5097733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Kommuner och regioner använder berättelser för att driva omställningen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04" name="Att kommuner och regioners förmåga att leda i komplexitet har stärkts">
            <a:extLst>
              <a:ext uri="{FF2B5EF4-FFF2-40B4-BE49-F238E27FC236}">
                <a16:creationId xmlns:a16="http://schemas.microsoft.com/office/drawing/2014/main" id="{A6379686-7326-DC4A-BAA0-896D159591C8}"/>
              </a:ext>
            </a:extLst>
          </p:cNvPr>
          <p:cNvSpPr txBox="1"/>
          <p:nvPr/>
        </p:nvSpPr>
        <p:spPr>
          <a:xfrm>
            <a:off x="2649307" y="8566921"/>
            <a:ext cx="4648697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K</a:t>
            </a:r>
            <a:r>
              <a:rPr dirty="0" err="1">
                <a:solidFill>
                  <a:srgbClr val="000000"/>
                </a:solidFill>
              </a:rPr>
              <a:t>ommuner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och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regioners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förmåga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att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leda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i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komplexitet</a:t>
            </a:r>
            <a:r>
              <a:rPr dirty="0">
                <a:solidFill>
                  <a:srgbClr val="000000"/>
                </a:solidFill>
              </a:rPr>
              <a:t> har </a:t>
            </a:r>
            <a:r>
              <a:rPr dirty="0" err="1">
                <a:solidFill>
                  <a:srgbClr val="000000"/>
                </a:solidFill>
              </a:rPr>
              <a:t>stärkts</a:t>
            </a:r>
            <a:r>
              <a:rPr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76" name="Högre utbildning med sina strukturer och utbildningar bidrar till en Nära vård"/>
          <p:cNvSpPr txBox="1"/>
          <p:nvPr/>
        </p:nvSpPr>
        <p:spPr>
          <a:xfrm>
            <a:off x="2649307" y="9573502"/>
            <a:ext cx="4618818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>
                <a:solidFill>
                  <a:srgbClr val="000000"/>
                </a:solidFill>
              </a:rPr>
              <a:t>Högre</a:t>
            </a:r>
            <a:r>
              <a:rPr>
                <a:solidFill>
                  <a:srgbClr val="000000"/>
                </a:solidFill>
              </a:rPr>
              <a:t> </a:t>
            </a:r>
            <a:r>
              <a:rPr err="1">
                <a:solidFill>
                  <a:srgbClr val="000000"/>
                </a:solidFill>
              </a:rPr>
              <a:t>utbildning</a:t>
            </a:r>
            <a:r>
              <a:rPr>
                <a:solidFill>
                  <a:srgbClr val="000000"/>
                </a:solidFill>
              </a:rPr>
              <a:t> med </a:t>
            </a:r>
            <a:r>
              <a:rPr err="1">
                <a:solidFill>
                  <a:srgbClr val="000000"/>
                </a:solidFill>
              </a:rPr>
              <a:t>sina</a:t>
            </a:r>
            <a:r>
              <a:rPr>
                <a:solidFill>
                  <a:srgbClr val="000000"/>
                </a:solidFill>
              </a:rPr>
              <a:t> </a:t>
            </a:r>
            <a:r>
              <a:rPr err="1">
                <a:solidFill>
                  <a:srgbClr val="000000"/>
                </a:solidFill>
              </a:rPr>
              <a:t>strukturer</a:t>
            </a:r>
            <a:r>
              <a:rPr>
                <a:solidFill>
                  <a:srgbClr val="000000"/>
                </a:solidFill>
              </a:rPr>
              <a:t> </a:t>
            </a:r>
            <a:r>
              <a:rPr err="1">
                <a:solidFill>
                  <a:srgbClr val="000000"/>
                </a:solidFill>
              </a:rPr>
              <a:t>och</a:t>
            </a:r>
            <a:r>
              <a:rPr>
                <a:solidFill>
                  <a:srgbClr val="000000"/>
                </a:solidFill>
              </a:rPr>
              <a:t> </a:t>
            </a:r>
            <a:r>
              <a:rPr err="1">
                <a:solidFill>
                  <a:srgbClr val="000000"/>
                </a:solidFill>
              </a:rPr>
              <a:t>utbildningar</a:t>
            </a:r>
            <a:r>
              <a:rPr>
                <a:solidFill>
                  <a:srgbClr val="000000"/>
                </a:solidFill>
              </a:rPr>
              <a:t> </a:t>
            </a:r>
            <a:r>
              <a:rPr err="1">
                <a:solidFill>
                  <a:srgbClr val="000000"/>
                </a:solidFill>
              </a:rPr>
              <a:t>bidrar</a:t>
            </a:r>
            <a:r>
              <a:rPr>
                <a:solidFill>
                  <a:srgbClr val="000000"/>
                </a:solidFill>
              </a:rPr>
              <a:t> till </a:t>
            </a:r>
            <a:r>
              <a:rPr err="1">
                <a:solidFill>
                  <a:srgbClr val="000000"/>
                </a:solidFill>
              </a:rPr>
              <a:t>en</a:t>
            </a:r>
            <a:r>
              <a:rPr>
                <a:solidFill>
                  <a:srgbClr val="000000"/>
                </a:solidFill>
              </a:rPr>
              <a:t> </a:t>
            </a:r>
            <a:r>
              <a:rPr err="1">
                <a:solidFill>
                  <a:srgbClr val="000000"/>
                </a:solidFill>
              </a:rPr>
              <a:t>Nära</a:t>
            </a:r>
            <a:r>
              <a:rPr>
                <a:solidFill>
                  <a:srgbClr val="000000"/>
                </a:solidFill>
              </a:rPr>
              <a:t> </a:t>
            </a:r>
            <a:r>
              <a:rPr err="1">
                <a:solidFill>
                  <a:srgbClr val="000000"/>
                </a:solidFill>
              </a:rPr>
              <a:t>vård</a:t>
            </a:r>
            <a:r>
              <a:rPr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53D2CAA8-70FD-7542-9CA6-C745662F8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20120" y="8863679"/>
            <a:ext cx="480148" cy="480148"/>
            <a:chOff x="19620120" y="8863679"/>
            <a:chExt cx="480148" cy="480148"/>
          </a:xfrm>
        </p:grpSpPr>
        <p:sp>
          <p:nvSpPr>
            <p:cNvPr id="580" name="31"/>
            <p:cNvSpPr txBox="1"/>
            <p:nvPr/>
          </p:nvSpPr>
          <p:spPr>
            <a:xfrm>
              <a:off x="19650558" y="8885555"/>
              <a:ext cx="428141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>
                  <a:solidFill>
                    <a:srgbClr val="97B6C1">
                      <a:alpha val="30000"/>
                    </a:srgbClr>
                  </a:solidFill>
                </a:rPr>
                <a:t>31</a:t>
              </a:r>
            </a:p>
          </p:txBody>
        </p:sp>
        <p:sp>
          <p:nvSpPr>
            <p:cNvPr id="581" name="Cirkel"/>
            <p:cNvSpPr/>
            <p:nvPr/>
          </p:nvSpPr>
          <p:spPr>
            <a:xfrm>
              <a:off x="19620120" y="8863679"/>
              <a:ext cx="480148" cy="480148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6" name="Grupp 5">
            <a:extLst>
              <a:ext uri="{FF2B5EF4-FFF2-40B4-BE49-F238E27FC236}">
                <a16:creationId xmlns:a16="http://schemas.microsoft.com/office/drawing/2014/main" id="{10627A03-4046-8F4E-89D7-41A72F39A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934554" y="7123485"/>
            <a:ext cx="480149" cy="480148"/>
            <a:chOff x="18934554" y="7123485"/>
            <a:chExt cx="480149" cy="480148"/>
          </a:xfrm>
        </p:grpSpPr>
        <p:sp>
          <p:nvSpPr>
            <p:cNvPr id="583" name="Cirkel"/>
            <p:cNvSpPr/>
            <p:nvPr/>
          </p:nvSpPr>
          <p:spPr>
            <a:xfrm>
              <a:off x="18934554" y="7123485"/>
              <a:ext cx="480148" cy="480148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582" name="32"/>
            <p:cNvSpPr txBox="1"/>
            <p:nvPr/>
          </p:nvSpPr>
          <p:spPr>
            <a:xfrm>
              <a:off x="18934554" y="7132661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</a:rPr>
                <a:t>32</a:t>
              </a:r>
            </a:p>
          </p:txBody>
        </p:sp>
      </p:grpSp>
      <p:grpSp>
        <p:nvGrpSpPr>
          <p:cNvPr id="7" name="Grupp 6">
            <a:extLst>
              <a:ext uri="{FF2B5EF4-FFF2-40B4-BE49-F238E27FC236}">
                <a16:creationId xmlns:a16="http://schemas.microsoft.com/office/drawing/2014/main" id="{2AD85770-26C8-BD47-A98D-420E9153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39688" y="5615757"/>
            <a:ext cx="492849" cy="480149"/>
            <a:chOff x="18639688" y="5615757"/>
            <a:chExt cx="492849" cy="480149"/>
          </a:xfrm>
        </p:grpSpPr>
        <p:sp>
          <p:nvSpPr>
            <p:cNvPr id="585" name="Cirkel"/>
            <p:cNvSpPr/>
            <p:nvPr/>
          </p:nvSpPr>
          <p:spPr>
            <a:xfrm>
              <a:off x="18639688" y="5615757"/>
              <a:ext cx="480149" cy="480149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584" name="33"/>
            <p:cNvSpPr txBox="1"/>
            <p:nvPr/>
          </p:nvSpPr>
          <p:spPr>
            <a:xfrm>
              <a:off x="18642753" y="5624934"/>
              <a:ext cx="48978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</a:rPr>
                <a:t>33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435C98D9-F7E3-5046-B97D-29F7499B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901606" y="5187153"/>
            <a:ext cx="489784" cy="480148"/>
            <a:chOff x="20901606" y="5187153"/>
            <a:chExt cx="489784" cy="480148"/>
          </a:xfrm>
        </p:grpSpPr>
        <p:sp>
          <p:nvSpPr>
            <p:cNvPr id="586" name="35"/>
            <p:cNvSpPr txBox="1"/>
            <p:nvPr/>
          </p:nvSpPr>
          <p:spPr>
            <a:xfrm>
              <a:off x="20901606" y="5196329"/>
              <a:ext cx="48978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/>
                <a:t>35</a:t>
              </a:r>
            </a:p>
          </p:txBody>
        </p:sp>
        <p:sp>
          <p:nvSpPr>
            <p:cNvPr id="587" name="Cirkel"/>
            <p:cNvSpPr/>
            <p:nvPr/>
          </p:nvSpPr>
          <p:spPr>
            <a:xfrm>
              <a:off x="20911241" y="5187153"/>
              <a:ext cx="480148" cy="480148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171947DB-454D-1745-AA48-C0A92CB76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803745" y="6464127"/>
            <a:ext cx="480148" cy="480149"/>
            <a:chOff x="21803745" y="6464127"/>
            <a:chExt cx="480148" cy="480149"/>
          </a:xfrm>
        </p:grpSpPr>
        <p:sp>
          <p:nvSpPr>
            <p:cNvPr id="588" name="36"/>
            <p:cNvSpPr txBox="1"/>
            <p:nvPr/>
          </p:nvSpPr>
          <p:spPr>
            <a:xfrm>
              <a:off x="21803745" y="6473304"/>
              <a:ext cx="4801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36</a:t>
              </a:r>
            </a:p>
          </p:txBody>
        </p:sp>
        <p:sp>
          <p:nvSpPr>
            <p:cNvPr id="589" name="Cirkel"/>
            <p:cNvSpPr/>
            <p:nvPr/>
          </p:nvSpPr>
          <p:spPr>
            <a:xfrm>
              <a:off x="21803745" y="6464127"/>
              <a:ext cx="480148" cy="480149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787E0A63-8586-034C-8D60-0D3219886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981545" y="7797627"/>
            <a:ext cx="489016" cy="480149"/>
            <a:chOff x="21981545" y="7797627"/>
            <a:chExt cx="489016" cy="480149"/>
          </a:xfrm>
        </p:grpSpPr>
        <p:sp>
          <p:nvSpPr>
            <p:cNvPr id="590" name="37"/>
            <p:cNvSpPr txBox="1"/>
            <p:nvPr/>
          </p:nvSpPr>
          <p:spPr>
            <a:xfrm>
              <a:off x="21990414" y="7806804"/>
              <a:ext cx="480147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>
                  <a:solidFill>
                    <a:srgbClr val="97B6C1">
                      <a:alpha val="30000"/>
                    </a:srgbClr>
                  </a:solidFill>
                </a:rPr>
                <a:t>37</a:t>
              </a:r>
            </a:p>
          </p:txBody>
        </p:sp>
        <p:sp>
          <p:nvSpPr>
            <p:cNvPr id="591" name="Cirkel"/>
            <p:cNvSpPr/>
            <p:nvPr/>
          </p:nvSpPr>
          <p:spPr>
            <a:xfrm>
              <a:off x="21981545" y="7797627"/>
              <a:ext cx="480148" cy="480149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9F4713EB-9C81-9A48-AD53-7139DBD28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959975" y="9091992"/>
            <a:ext cx="480149" cy="480148"/>
            <a:chOff x="21959975" y="9091992"/>
            <a:chExt cx="480149" cy="480148"/>
          </a:xfrm>
        </p:grpSpPr>
        <p:sp>
          <p:nvSpPr>
            <p:cNvPr id="592" name="38"/>
            <p:cNvSpPr txBox="1"/>
            <p:nvPr/>
          </p:nvSpPr>
          <p:spPr>
            <a:xfrm>
              <a:off x="21959975" y="9101168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>
                  <a:solidFill>
                    <a:srgbClr val="97B6C1">
                      <a:alpha val="30000"/>
                    </a:srgbClr>
                  </a:solidFill>
                </a:rPr>
                <a:t>38</a:t>
              </a:r>
            </a:p>
          </p:txBody>
        </p:sp>
        <p:sp>
          <p:nvSpPr>
            <p:cNvPr id="593" name="Cirkel"/>
            <p:cNvSpPr/>
            <p:nvPr/>
          </p:nvSpPr>
          <p:spPr>
            <a:xfrm>
              <a:off x="21959975" y="9091992"/>
              <a:ext cx="480149" cy="480148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27DC2D94-4D29-D44C-9F18-7F2E9A65C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03114" y="10408232"/>
            <a:ext cx="513344" cy="480149"/>
            <a:chOff x="22003114" y="10408232"/>
            <a:chExt cx="513344" cy="480149"/>
          </a:xfrm>
        </p:grpSpPr>
        <p:sp>
          <p:nvSpPr>
            <p:cNvPr id="595" name="Cirkel"/>
            <p:cNvSpPr/>
            <p:nvPr/>
          </p:nvSpPr>
          <p:spPr>
            <a:xfrm>
              <a:off x="22003114" y="10408232"/>
              <a:ext cx="480148" cy="480149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594" name="39"/>
            <p:cNvSpPr txBox="1"/>
            <p:nvPr/>
          </p:nvSpPr>
          <p:spPr>
            <a:xfrm>
              <a:off x="22003114" y="10417409"/>
              <a:ext cx="51334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chemeClr val="bg1"/>
                  </a:solidFill>
                </a:rPr>
                <a:t>39</a:t>
              </a:r>
            </a:p>
          </p:txBody>
        </p:sp>
      </p:grpSp>
      <p:sp>
        <p:nvSpPr>
          <p:cNvPr id="596" name="Börjat mäta värde för patienter, brukare och invånare"/>
          <p:cNvSpPr txBox="1"/>
          <p:nvPr/>
        </p:nvSpPr>
        <p:spPr>
          <a:xfrm>
            <a:off x="2649307" y="10602202"/>
            <a:ext cx="4394776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 err="1">
                <a:solidFill>
                  <a:srgbClr val="000000"/>
                </a:solidFill>
              </a:rPr>
              <a:t>Börjat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mäta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värde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för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patienter</a:t>
            </a:r>
            <a:r>
              <a:rPr b="1" dirty="0">
                <a:solidFill>
                  <a:srgbClr val="000000"/>
                </a:solidFill>
              </a:rPr>
              <a:t>, </a:t>
            </a:r>
            <a:r>
              <a:rPr b="1" dirty="0" err="1">
                <a:solidFill>
                  <a:srgbClr val="000000"/>
                </a:solidFill>
              </a:rPr>
              <a:t>brukare</a:t>
            </a:r>
            <a:r>
              <a:rPr lang="sv-SE" b="1" dirty="0">
                <a:solidFill>
                  <a:srgbClr val="000000"/>
                </a:solidFill>
              </a:rPr>
              <a:t>, närstående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och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invånare</a:t>
            </a:r>
            <a:r>
              <a:rPr b="1" dirty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68" name="Grupp 67">
            <a:extLst>
              <a:ext uri="{FF2B5EF4-FFF2-40B4-BE49-F238E27FC236}">
                <a16:creationId xmlns:a16="http://schemas.microsoft.com/office/drawing/2014/main" id="{2AEDE200-F494-7F43-A314-8CEEC884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67490" y="3692003"/>
            <a:ext cx="879205" cy="879204"/>
            <a:chOff x="3547081" y="4058527"/>
            <a:chExt cx="879205" cy="879204"/>
          </a:xfrm>
        </p:grpSpPr>
        <p:sp>
          <p:nvSpPr>
            <p:cNvPr id="69" name="Cirkel">
              <a:extLst>
                <a:ext uri="{FF2B5EF4-FFF2-40B4-BE49-F238E27FC236}">
                  <a16:creationId xmlns:a16="http://schemas.microsoft.com/office/drawing/2014/main" id="{0DB1EF8E-5E20-1B48-9B6F-4575A1B8EEF0}"/>
                </a:ext>
              </a:extLst>
            </p:cNvPr>
            <p:cNvSpPr/>
            <p:nvPr/>
          </p:nvSpPr>
          <p:spPr>
            <a:xfrm>
              <a:off x="3547081" y="4058527"/>
              <a:ext cx="879205" cy="879204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  <p:pic>
          <p:nvPicPr>
            <p:cNvPr id="70" name="Bild" descr="Bild">
              <a:extLst>
                <a:ext uri="{FF2B5EF4-FFF2-40B4-BE49-F238E27FC236}">
                  <a16:creationId xmlns:a16="http://schemas.microsoft.com/office/drawing/2014/main" id="{F07163EA-643C-614D-BE5D-A51A85481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2101" y="4223567"/>
              <a:ext cx="549165" cy="549124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83" name="Grupp 82">
            <a:extLst>
              <a:ext uri="{FF2B5EF4-FFF2-40B4-BE49-F238E27FC236}">
                <a16:creationId xmlns:a16="http://schemas.microsoft.com/office/drawing/2014/main" id="{1985E60B-4104-964E-B13C-C6EE0EE30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6761" y="5046767"/>
            <a:ext cx="480149" cy="480148"/>
            <a:chOff x="17901023" y="11496591"/>
            <a:chExt cx="480149" cy="480148"/>
          </a:xfrm>
        </p:grpSpPr>
        <p:sp>
          <p:nvSpPr>
            <p:cNvPr id="84" name="29">
              <a:extLst>
                <a:ext uri="{FF2B5EF4-FFF2-40B4-BE49-F238E27FC236}">
                  <a16:creationId xmlns:a16="http://schemas.microsoft.com/office/drawing/2014/main" id="{27DFCA59-4870-294B-8367-497C8FF5EE2A}"/>
                </a:ext>
              </a:extLst>
            </p:cNvPr>
            <p:cNvSpPr txBox="1"/>
            <p:nvPr/>
          </p:nvSpPr>
          <p:spPr>
            <a:xfrm>
              <a:off x="17931462" y="11505767"/>
              <a:ext cx="449710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/>
                <a:t>29</a:t>
              </a:r>
            </a:p>
          </p:txBody>
        </p:sp>
        <p:sp>
          <p:nvSpPr>
            <p:cNvPr id="85" name="Cirkel">
              <a:extLst>
                <a:ext uri="{FF2B5EF4-FFF2-40B4-BE49-F238E27FC236}">
                  <a16:creationId xmlns:a16="http://schemas.microsoft.com/office/drawing/2014/main" id="{123F41D9-0A20-CF4B-8BEC-624EBF311F7A}"/>
                </a:ext>
              </a:extLst>
            </p:cNvPr>
            <p:cNvSpPr/>
            <p:nvPr/>
          </p:nvSpPr>
          <p:spPr>
            <a:xfrm>
              <a:off x="17901023" y="11496591"/>
              <a:ext cx="480149" cy="480148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3BF75ED4-53DA-7749-8050-776F8F31C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6761" y="5959003"/>
            <a:ext cx="480149" cy="480148"/>
            <a:chOff x="18934554" y="7123485"/>
            <a:chExt cx="480149" cy="480148"/>
          </a:xfrm>
        </p:grpSpPr>
        <p:sp>
          <p:nvSpPr>
            <p:cNvPr id="88" name="Cirkel">
              <a:extLst>
                <a:ext uri="{FF2B5EF4-FFF2-40B4-BE49-F238E27FC236}">
                  <a16:creationId xmlns:a16="http://schemas.microsoft.com/office/drawing/2014/main" id="{4BC7119A-6FB9-3B4F-9D11-53811B2C20EA}"/>
                </a:ext>
              </a:extLst>
            </p:cNvPr>
            <p:cNvSpPr/>
            <p:nvPr/>
          </p:nvSpPr>
          <p:spPr>
            <a:xfrm>
              <a:off x="18934554" y="7123485"/>
              <a:ext cx="480148" cy="480148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87" name="32">
              <a:extLst>
                <a:ext uri="{FF2B5EF4-FFF2-40B4-BE49-F238E27FC236}">
                  <a16:creationId xmlns:a16="http://schemas.microsoft.com/office/drawing/2014/main" id="{53AE8D15-98BF-8E45-9A17-3A358C624A1E}"/>
                </a:ext>
              </a:extLst>
            </p:cNvPr>
            <p:cNvSpPr txBox="1"/>
            <p:nvPr/>
          </p:nvSpPr>
          <p:spPr>
            <a:xfrm>
              <a:off x="18934554" y="7132661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</a:rPr>
                <a:t>32</a:t>
              </a:r>
            </a:p>
          </p:txBody>
        </p:sp>
      </p:grpSp>
      <p:grpSp>
        <p:nvGrpSpPr>
          <p:cNvPr id="89" name="Grupp 88">
            <a:extLst>
              <a:ext uri="{FF2B5EF4-FFF2-40B4-BE49-F238E27FC236}">
                <a16:creationId xmlns:a16="http://schemas.microsoft.com/office/drawing/2014/main" id="{1FFAB832-6F65-E54E-A4F4-CD14EB26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6761" y="6833698"/>
            <a:ext cx="492849" cy="480149"/>
            <a:chOff x="18639688" y="5615757"/>
            <a:chExt cx="492849" cy="480149"/>
          </a:xfrm>
        </p:grpSpPr>
        <p:sp>
          <p:nvSpPr>
            <p:cNvPr id="91" name="Cirkel">
              <a:extLst>
                <a:ext uri="{FF2B5EF4-FFF2-40B4-BE49-F238E27FC236}">
                  <a16:creationId xmlns:a16="http://schemas.microsoft.com/office/drawing/2014/main" id="{CA378892-32B6-724E-BEBF-BD252568371D}"/>
                </a:ext>
              </a:extLst>
            </p:cNvPr>
            <p:cNvSpPr/>
            <p:nvPr/>
          </p:nvSpPr>
          <p:spPr>
            <a:xfrm>
              <a:off x="18639688" y="5615757"/>
              <a:ext cx="480149" cy="480149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90" name="33">
              <a:extLst>
                <a:ext uri="{FF2B5EF4-FFF2-40B4-BE49-F238E27FC236}">
                  <a16:creationId xmlns:a16="http://schemas.microsoft.com/office/drawing/2014/main" id="{6E5D9C3C-1728-094F-9307-D4A3F44B610F}"/>
                </a:ext>
              </a:extLst>
            </p:cNvPr>
            <p:cNvSpPr txBox="1"/>
            <p:nvPr/>
          </p:nvSpPr>
          <p:spPr>
            <a:xfrm>
              <a:off x="18642753" y="5624934"/>
              <a:ext cx="48978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</a:rPr>
                <a:t>33</a:t>
              </a:r>
            </a:p>
          </p:txBody>
        </p:sp>
      </p:grpSp>
      <p:grpSp>
        <p:nvGrpSpPr>
          <p:cNvPr id="92" name="Grupp 91">
            <a:extLst>
              <a:ext uri="{FF2B5EF4-FFF2-40B4-BE49-F238E27FC236}">
                <a16:creationId xmlns:a16="http://schemas.microsoft.com/office/drawing/2014/main" id="{30DE358D-7FB4-0B47-A27E-EAAE5B6EA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6761" y="7761319"/>
            <a:ext cx="480148" cy="480148"/>
            <a:chOff x="19641689" y="4409778"/>
            <a:chExt cx="480148" cy="480148"/>
          </a:xfrm>
        </p:grpSpPr>
        <p:sp>
          <p:nvSpPr>
            <p:cNvPr id="93" name="34">
              <a:extLst>
                <a:ext uri="{FF2B5EF4-FFF2-40B4-BE49-F238E27FC236}">
                  <a16:creationId xmlns:a16="http://schemas.microsoft.com/office/drawing/2014/main" id="{2F4A12D5-1F6F-C748-8282-07446CC8D145}"/>
                </a:ext>
              </a:extLst>
            </p:cNvPr>
            <p:cNvSpPr txBox="1"/>
            <p:nvPr/>
          </p:nvSpPr>
          <p:spPr>
            <a:xfrm>
              <a:off x="19672127" y="4418954"/>
              <a:ext cx="428141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 dirty="0"/>
                <a:t>34</a:t>
              </a:r>
            </a:p>
          </p:txBody>
        </p:sp>
        <p:sp>
          <p:nvSpPr>
            <p:cNvPr id="94" name="Cirkel">
              <a:extLst>
                <a:ext uri="{FF2B5EF4-FFF2-40B4-BE49-F238E27FC236}">
                  <a16:creationId xmlns:a16="http://schemas.microsoft.com/office/drawing/2014/main" id="{24CA77BE-1D06-784F-8EC5-0AFF3D8B87F2}"/>
                </a:ext>
              </a:extLst>
            </p:cNvPr>
            <p:cNvSpPr/>
            <p:nvPr/>
          </p:nvSpPr>
          <p:spPr>
            <a:xfrm>
              <a:off x="19641689" y="4409778"/>
              <a:ext cx="480148" cy="480148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B9FA9D54-C640-B344-AFAC-F2474425A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6761" y="9687895"/>
            <a:ext cx="480148" cy="480149"/>
            <a:chOff x="21803745" y="6464127"/>
            <a:chExt cx="480148" cy="480149"/>
          </a:xfrm>
        </p:grpSpPr>
        <p:sp>
          <p:nvSpPr>
            <p:cNvPr id="96" name="36">
              <a:extLst>
                <a:ext uri="{FF2B5EF4-FFF2-40B4-BE49-F238E27FC236}">
                  <a16:creationId xmlns:a16="http://schemas.microsoft.com/office/drawing/2014/main" id="{B61112D1-992E-F043-A776-2AF27603DF15}"/>
                </a:ext>
              </a:extLst>
            </p:cNvPr>
            <p:cNvSpPr txBox="1"/>
            <p:nvPr/>
          </p:nvSpPr>
          <p:spPr>
            <a:xfrm>
              <a:off x="21803745" y="6473304"/>
              <a:ext cx="4801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36</a:t>
              </a:r>
            </a:p>
          </p:txBody>
        </p:sp>
        <p:sp>
          <p:nvSpPr>
            <p:cNvPr id="97" name="Cirkel">
              <a:extLst>
                <a:ext uri="{FF2B5EF4-FFF2-40B4-BE49-F238E27FC236}">
                  <a16:creationId xmlns:a16="http://schemas.microsoft.com/office/drawing/2014/main" id="{2C8C98A9-A59F-2747-904D-B5E0BB15CDA1}"/>
                </a:ext>
              </a:extLst>
            </p:cNvPr>
            <p:cNvSpPr/>
            <p:nvPr/>
          </p:nvSpPr>
          <p:spPr>
            <a:xfrm>
              <a:off x="21803745" y="6464127"/>
              <a:ext cx="480148" cy="480149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98" name="Grupp 97">
            <a:extLst>
              <a:ext uri="{FF2B5EF4-FFF2-40B4-BE49-F238E27FC236}">
                <a16:creationId xmlns:a16="http://schemas.microsoft.com/office/drawing/2014/main" id="{05AFF7AD-E303-9C4E-AFD8-968A5547E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6761" y="10751516"/>
            <a:ext cx="513344" cy="480149"/>
            <a:chOff x="22003114" y="10408232"/>
            <a:chExt cx="513344" cy="480149"/>
          </a:xfrm>
        </p:grpSpPr>
        <p:sp>
          <p:nvSpPr>
            <p:cNvPr id="100" name="Cirkel">
              <a:extLst>
                <a:ext uri="{FF2B5EF4-FFF2-40B4-BE49-F238E27FC236}">
                  <a16:creationId xmlns:a16="http://schemas.microsoft.com/office/drawing/2014/main" id="{8A6814CB-649E-DD4F-89C3-AF83FD4218A2}"/>
                </a:ext>
              </a:extLst>
            </p:cNvPr>
            <p:cNvSpPr/>
            <p:nvPr/>
          </p:nvSpPr>
          <p:spPr>
            <a:xfrm>
              <a:off x="22003114" y="10408232"/>
              <a:ext cx="480148" cy="480149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99" name="39">
              <a:extLst>
                <a:ext uri="{FF2B5EF4-FFF2-40B4-BE49-F238E27FC236}">
                  <a16:creationId xmlns:a16="http://schemas.microsoft.com/office/drawing/2014/main" id="{1437464D-EDD1-1D4B-9FF7-E014017B8F26}"/>
                </a:ext>
              </a:extLst>
            </p:cNvPr>
            <p:cNvSpPr txBox="1"/>
            <p:nvPr/>
          </p:nvSpPr>
          <p:spPr>
            <a:xfrm>
              <a:off x="22003114" y="10417409"/>
              <a:ext cx="51334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chemeClr val="bg1"/>
                  </a:solidFill>
                </a:rPr>
                <a:t>39</a:t>
              </a:r>
            </a:p>
          </p:txBody>
        </p:sp>
      </p:grpSp>
      <p:sp>
        <p:nvSpPr>
          <p:cNvPr id="82" name="Linje">
            <a:extLst>
              <a:ext uri="{FF2B5EF4-FFF2-40B4-BE49-F238E27FC236}">
                <a16:creationId xmlns:a16="http://schemas.microsoft.com/office/drawing/2014/main" id="{5B300EE5-4464-4E4E-8E2B-421962D5B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960641" y="5027231"/>
            <a:ext cx="4431349" cy="6615753"/>
          </a:xfrm>
          <a:custGeom>
            <a:avLst/>
            <a:gdLst>
              <a:gd name="connsiteX0" fmla="*/ 83 w 19731"/>
              <a:gd name="connsiteY0" fmla="*/ 16607 h 18767"/>
              <a:gd name="connsiteX1" fmla="*/ 2548 w 19731"/>
              <a:gd name="connsiteY1" fmla="*/ 17312 h 18767"/>
              <a:gd name="connsiteX2" fmla="*/ 5445 w 19731"/>
              <a:gd name="connsiteY2" fmla="*/ 17011 h 18767"/>
              <a:gd name="connsiteX3" fmla="*/ 6878 w 19731"/>
              <a:gd name="connsiteY3" fmla="*/ 15736 h 18767"/>
              <a:gd name="connsiteX4" fmla="*/ 5829 w 19731"/>
              <a:gd name="connsiteY4" fmla="*/ 12251 h 18767"/>
              <a:gd name="connsiteX5" fmla="*/ 4731 w 19731"/>
              <a:gd name="connsiteY5" fmla="*/ 10503 h 18767"/>
              <a:gd name="connsiteX6" fmla="*/ 3666 w 19731"/>
              <a:gd name="connsiteY6" fmla="*/ 8800 h 18767"/>
              <a:gd name="connsiteX7" fmla="*/ 330 w 19731"/>
              <a:gd name="connsiteY7" fmla="*/ 3172 h 18767"/>
              <a:gd name="connsiteX8" fmla="*/ 220 w 19731"/>
              <a:gd name="connsiteY8" fmla="*/ 1481 h 18767"/>
              <a:gd name="connsiteX9" fmla="*/ 2478 w 19731"/>
              <a:gd name="connsiteY9" fmla="*/ 159 h 18767"/>
              <a:gd name="connsiteX10" fmla="*/ 5340 w 19731"/>
              <a:gd name="connsiteY10" fmla="*/ 63 h 18767"/>
              <a:gd name="connsiteX11" fmla="*/ 8482 w 19731"/>
              <a:gd name="connsiteY11" fmla="*/ 1058 h 18767"/>
              <a:gd name="connsiteX12" fmla="*/ 13156 w 19731"/>
              <a:gd name="connsiteY12" fmla="*/ 3668 h 18767"/>
              <a:gd name="connsiteX13" fmla="*/ 15573 w 19731"/>
              <a:gd name="connsiteY13" fmla="*/ 5832 h 18767"/>
              <a:gd name="connsiteX14" fmla="*/ 16015 w 19731"/>
              <a:gd name="connsiteY14" fmla="*/ 14363 h 18767"/>
              <a:gd name="connsiteX15" fmla="*/ 19731 w 19731"/>
              <a:gd name="connsiteY15" fmla="*/ 18767 h 18767"/>
              <a:gd name="connsiteX0" fmla="*/ 83 w 19731"/>
              <a:gd name="connsiteY0" fmla="*/ 16607 h 18767"/>
              <a:gd name="connsiteX1" fmla="*/ 2548 w 19731"/>
              <a:gd name="connsiteY1" fmla="*/ 17312 h 18767"/>
              <a:gd name="connsiteX2" fmla="*/ 5445 w 19731"/>
              <a:gd name="connsiteY2" fmla="*/ 17011 h 18767"/>
              <a:gd name="connsiteX3" fmla="*/ 6878 w 19731"/>
              <a:gd name="connsiteY3" fmla="*/ 15736 h 18767"/>
              <a:gd name="connsiteX4" fmla="*/ 5829 w 19731"/>
              <a:gd name="connsiteY4" fmla="*/ 12251 h 18767"/>
              <a:gd name="connsiteX5" fmla="*/ 4731 w 19731"/>
              <a:gd name="connsiteY5" fmla="*/ 10503 h 18767"/>
              <a:gd name="connsiteX6" fmla="*/ 3666 w 19731"/>
              <a:gd name="connsiteY6" fmla="*/ 8800 h 18767"/>
              <a:gd name="connsiteX7" fmla="*/ 330 w 19731"/>
              <a:gd name="connsiteY7" fmla="*/ 3172 h 18767"/>
              <a:gd name="connsiteX8" fmla="*/ 220 w 19731"/>
              <a:gd name="connsiteY8" fmla="*/ 1481 h 18767"/>
              <a:gd name="connsiteX9" fmla="*/ 2478 w 19731"/>
              <a:gd name="connsiteY9" fmla="*/ 159 h 18767"/>
              <a:gd name="connsiteX10" fmla="*/ 5340 w 19731"/>
              <a:gd name="connsiteY10" fmla="*/ 63 h 18767"/>
              <a:gd name="connsiteX11" fmla="*/ 8482 w 19731"/>
              <a:gd name="connsiteY11" fmla="*/ 1058 h 18767"/>
              <a:gd name="connsiteX12" fmla="*/ 13156 w 19731"/>
              <a:gd name="connsiteY12" fmla="*/ 3668 h 18767"/>
              <a:gd name="connsiteX13" fmla="*/ 15573 w 19731"/>
              <a:gd name="connsiteY13" fmla="*/ 5832 h 18767"/>
              <a:gd name="connsiteX14" fmla="*/ 16015 w 19731"/>
              <a:gd name="connsiteY14" fmla="*/ 14363 h 18767"/>
              <a:gd name="connsiteX15" fmla="*/ 19731 w 19731"/>
              <a:gd name="connsiteY15" fmla="*/ 18767 h 1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731" h="18767" extrusionOk="0">
                <a:moveTo>
                  <a:pt x="83" y="16607"/>
                </a:moveTo>
                <a:cubicBezTo>
                  <a:pt x="785" y="16985"/>
                  <a:pt x="1639" y="17229"/>
                  <a:pt x="2548" y="17312"/>
                </a:cubicBezTo>
                <a:cubicBezTo>
                  <a:pt x="3539" y="17403"/>
                  <a:pt x="4550" y="17298"/>
                  <a:pt x="5445" y="17011"/>
                </a:cubicBezTo>
                <a:cubicBezTo>
                  <a:pt x="6131" y="16699"/>
                  <a:pt x="6634" y="16251"/>
                  <a:pt x="6878" y="15736"/>
                </a:cubicBezTo>
                <a:cubicBezTo>
                  <a:pt x="7459" y="14508"/>
                  <a:pt x="6615" y="13401"/>
                  <a:pt x="5829" y="12251"/>
                </a:cubicBezTo>
                <a:cubicBezTo>
                  <a:pt x="5447" y="11691"/>
                  <a:pt x="5094" y="11098"/>
                  <a:pt x="4731" y="10503"/>
                </a:cubicBezTo>
                <a:cubicBezTo>
                  <a:pt x="4383" y="9932"/>
                  <a:pt x="4024" y="9358"/>
                  <a:pt x="3666" y="8800"/>
                </a:cubicBezTo>
                <a:cubicBezTo>
                  <a:pt x="2477" y="6941"/>
                  <a:pt x="1367" y="5067"/>
                  <a:pt x="330" y="3172"/>
                </a:cubicBezTo>
                <a:cubicBezTo>
                  <a:pt x="-67" y="2641"/>
                  <a:pt x="-107" y="2030"/>
                  <a:pt x="220" y="1481"/>
                </a:cubicBezTo>
                <a:cubicBezTo>
                  <a:pt x="602" y="838"/>
                  <a:pt x="1440" y="347"/>
                  <a:pt x="2478" y="159"/>
                </a:cubicBezTo>
                <a:cubicBezTo>
                  <a:pt x="3408" y="-13"/>
                  <a:pt x="4387" y="-46"/>
                  <a:pt x="5340" y="63"/>
                </a:cubicBezTo>
                <a:cubicBezTo>
                  <a:pt x="6514" y="198"/>
                  <a:pt x="7604" y="543"/>
                  <a:pt x="8482" y="1058"/>
                </a:cubicBezTo>
                <a:cubicBezTo>
                  <a:pt x="10176" y="1824"/>
                  <a:pt x="11742" y="2699"/>
                  <a:pt x="13156" y="3668"/>
                </a:cubicBezTo>
                <a:cubicBezTo>
                  <a:pt x="14114" y="4325"/>
                  <a:pt x="14991" y="5018"/>
                  <a:pt x="15573" y="5832"/>
                </a:cubicBezTo>
                <a:cubicBezTo>
                  <a:pt x="17464" y="8476"/>
                  <a:pt x="15795" y="11490"/>
                  <a:pt x="16015" y="14363"/>
                </a:cubicBezTo>
                <a:cubicBezTo>
                  <a:pt x="16227" y="17135"/>
                  <a:pt x="18752" y="18378"/>
                  <a:pt x="19731" y="18767"/>
                </a:cubicBezTo>
              </a:path>
            </a:pathLst>
          </a:cu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105" name="Grupp 104">
            <a:extLst>
              <a:ext uri="{FF2B5EF4-FFF2-40B4-BE49-F238E27FC236}">
                <a16:creationId xmlns:a16="http://schemas.microsoft.com/office/drawing/2014/main" id="{82AEC5F5-8694-3A4F-9926-E4756BEE7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6761" y="8686136"/>
            <a:ext cx="489784" cy="480148"/>
            <a:chOff x="20901606" y="5187153"/>
            <a:chExt cx="489784" cy="480148"/>
          </a:xfrm>
        </p:grpSpPr>
        <p:sp>
          <p:nvSpPr>
            <p:cNvPr id="106" name="35">
              <a:extLst>
                <a:ext uri="{FF2B5EF4-FFF2-40B4-BE49-F238E27FC236}">
                  <a16:creationId xmlns:a16="http://schemas.microsoft.com/office/drawing/2014/main" id="{2BD6D36D-6FFF-3547-A536-546F61C40661}"/>
                </a:ext>
              </a:extLst>
            </p:cNvPr>
            <p:cNvSpPr txBox="1"/>
            <p:nvPr/>
          </p:nvSpPr>
          <p:spPr>
            <a:xfrm>
              <a:off x="20901606" y="5196329"/>
              <a:ext cx="48978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35</a:t>
              </a:r>
            </a:p>
          </p:txBody>
        </p:sp>
        <p:sp>
          <p:nvSpPr>
            <p:cNvPr id="107" name="Cirkel">
              <a:extLst>
                <a:ext uri="{FF2B5EF4-FFF2-40B4-BE49-F238E27FC236}">
                  <a16:creationId xmlns:a16="http://schemas.microsoft.com/office/drawing/2014/main" id="{0AE39DB2-E5B6-E445-AEC0-B1666FFD8D13}"/>
                </a:ext>
              </a:extLst>
            </p:cNvPr>
            <p:cNvSpPr/>
            <p:nvPr/>
          </p:nvSpPr>
          <p:spPr>
            <a:xfrm>
              <a:off x="20911241" y="5187153"/>
              <a:ext cx="480148" cy="480148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sp>
        <p:nvSpPr>
          <p:cNvPr id="108" name="Cirkel" descr="Del 3 av Nära vård utvecklingsresa med punkter som beskriver styrning och ledning inom Nära vård. ">
            <a:extLst>
              <a:ext uri="{FF2B5EF4-FFF2-40B4-BE49-F238E27FC236}">
                <a16:creationId xmlns:a16="http://schemas.microsoft.com/office/drawing/2014/main" id="{2C23E81B-28EE-0844-9703-B77E8D816635}"/>
              </a:ext>
            </a:extLst>
          </p:cNvPr>
          <p:cNvSpPr/>
          <p:nvPr/>
        </p:nvSpPr>
        <p:spPr>
          <a:xfrm>
            <a:off x="22294359" y="11548659"/>
            <a:ext cx="203807" cy="203807"/>
          </a:xfrm>
          <a:prstGeom prst="ellipse">
            <a:avLst/>
          </a:prstGeom>
          <a:solidFill>
            <a:srgbClr val="97B6C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0" name="Linje">
            <a:extLst>
              <a:ext uri="{FF2B5EF4-FFF2-40B4-BE49-F238E27FC236}">
                <a16:creationId xmlns:a16="http://schemas.microsoft.com/office/drawing/2014/main" id="{42DBCB25-7F8A-6D45-BB0B-791B38BE2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22933827" y="1223732"/>
            <a:ext cx="1" cy="2050867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81" name="Cirkel">
            <a:extLst>
              <a:ext uri="{FF2B5EF4-FFF2-40B4-BE49-F238E27FC236}">
                <a16:creationId xmlns:a16="http://schemas.microsoft.com/office/drawing/2014/main" id="{1BE64484-AE9A-7843-804E-0A46180B7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47422" y="1206380"/>
            <a:ext cx="203807" cy="203807"/>
          </a:xfrm>
          <a:prstGeom prst="ellipse">
            <a:avLst/>
          </a:prstGeom>
          <a:solidFill>
            <a:srgbClr val="97B6C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97B6C1"/>
                </a:solidFill>
              </a:defRPr>
            </a:pPr>
            <a:endParaRPr dirty="0"/>
          </a:p>
        </p:txBody>
      </p:sp>
      <p:sp>
        <p:nvSpPr>
          <p:cNvPr id="101" name="Cirkel">
            <a:extLst>
              <a:ext uri="{FF2B5EF4-FFF2-40B4-BE49-F238E27FC236}">
                <a16:creationId xmlns:a16="http://schemas.microsoft.com/office/drawing/2014/main" id="{1F30877F-98AF-974D-B98B-7620E6BA5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31924" y="3085980"/>
            <a:ext cx="203807" cy="203807"/>
          </a:xfrm>
          <a:prstGeom prst="ellipse">
            <a:avLst/>
          </a:prstGeom>
          <a:solidFill>
            <a:srgbClr val="97B6C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97B6C1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1652" y="58329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08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69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09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07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13" name="Fortsatt utveckling tillsammans"/>
          <p:cNvSpPr txBox="1">
            <a:spLocks noGrp="1"/>
          </p:cNvSpPr>
          <p:nvPr>
            <p:ph type="title"/>
          </p:nvPr>
        </p:nvSpPr>
        <p:spPr>
          <a:xfrm>
            <a:off x="11974510" y="1402858"/>
            <a:ext cx="10721582" cy="2055178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10000"/>
              </a:lnSpc>
              <a:defRPr sz="6000" b="1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0" cap="none" spc="0" normalizeH="0" baseline="0" noProof="0" dirty="0">
                <a:ln>
                  <a:noFill/>
                </a:ln>
                <a:solidFill>
                  <a:srgbClr val="97B6C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Fortsatt utveckling tillsammans forts. </a:t>
            </a:r>
          </a:p>
        </p:txBody>
      </p:sp>
      <p:sp>
        <p:nvSpPr>
          <p:cNvPr id="610" name="dåtid"/>
          <p:cNvSpPr txBox="1"/>
          <p:nvPr/>
        </p:nvSpPr>
        <p:spPr>
          <a:xfrm>
            <a:off x="20919425" y="713157"/>
            <a:ext cx="904604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F6AB1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dåtid</a:t>
            </a:r>
          </a:p>
        </p:txBody>
      </p:sp>
      <p:sp>
        <p:nvSpPr>
          <p:cNvPr id="612" name="nutid"/>
          <p:cNvSpPr txBox="1"/>
          <p:nvPr/>
        </p:nvSpPr>
        <p:spPr>
          <a:xfrm>
            <a:off x="21670185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EF40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nutid</a:t>
            </a:r>
          </a:p>
        </p:txBody>
      </p:sp>
      <p:sp>
        <p:nvSpPr>
          <p:cNvPr id="63" name="framtid">
            <a:extLst>
              <a:ext uri="{FF2B5EF4-FFF2-40B4-BE49-F238E27FC236}">
                <a16:creationId xmlns:a16="http://schemas.microsoft.com/office/drawing/2014/main" id="{DCE6C2A3-227E-5547-BAB7-B45B837E4A08}"/>
              </a:ext>
            </a:extLst>
          </p:cNvPr>
          <p:cNvSpPr txBox="1"/>
          <p:nvPr/>
        </p:nvSpPr>
        <p:spPr>
          <a:xfrm>
            <a:off x="22522648" y="713157"/>
            <a:ext cx="904605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framtid</a:t>
            </a:r>
            <a:endParaRPr/>
          </a:p>
        </p:txBody>
      </p:sp>
      <p:sp>
        <p:nvSpPr>
          <p:cNvPr id="614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22933827" y="1223732"/>
            <a:ext cx="1" cy="2050867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615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47422" y="1206380"/>
            <a:ext cx="203807" cy="203807"/>
          </a:xfrm>
          <a:prstGeom prst="ellipse">
            <a:avLst/>
          </a:prstGeom>
          <a:solidFill>
            <a:srgbClr val="97B6C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97B6C1"/>
                </a:solidFill>
              </a:defRPr>
            </a:pPr>
            <a:endParaRPr dirty="0"/>
          </a:p>
        </p:txBody>
      </p:sp>
      <p:sp>
        <p:nvSpPr>
          <p:cNvPr id="616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31924" y="3085980"/>
            <a:ext cx="203807" cy="203807"/>
          </a:xfrm>
          <a:prstGeom prst="ellipse">
            <a:avLst/>
          </a:prstGeom>
          <a:solidFill>
            <a:srgbClr val="97B6C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97B6C1"/>
                </a:solidFill>
              </a:defRPr>
            </a:pPr>
            <a:endParaRPr/>
          </a:p>
        </p:txBody>
      </p:sp>
      <p:sp>
        <p:nvSpPr>
          <p:cNvPr id="100" name="Samverkan">
            <a:extLst>
              <a:ext uri="{FF2B5EF4-FFF2-40B4-BE49-F238E27FC236}">
                <a16:creationId xmlns:a16="http://schemas.microsoft.com/office/drawing/2014/main" id="{334918B1-19FF-3C46-BA41-EBAC3AFD7E9A}"/>
              </a:ext>
            </a:extLst>
          </p:cNvPr>
          <p:cNvSpPr txBox="1"/>
          <p:nvPr/>
        </p:nvSpPr>
        <p:spPr>
          <a:xfrm>
            <a:off x="1803986" y="3850654"/>
            <a:ext cx="1808772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500" b="1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 err="1"/>
              <a:t>Samverkan</a:t>
            </a:r>
            <a:endParaRPr b="1"/>
          </a:p>
        </p:txBody>
      </p:sp>
      <p:sp>
        <p:nvSpPr>
          <p:cNvPr id="628" name="Starta upp strategisk nationell arena för dialog och gemensam utveckling"/>
          <p:cNvSpPr txBox="1"/>
          <p:nvPr/>
        </p:nvSpPr>
        <p:spPr>
          <a:xfrm>
            <a:off x="2655780" y="4895255"/>
            <a:ext cx="4659420" cy="753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 err="1">
                <a:solidFill>
                  <a:srgbClr val="000000"/>
                </a:solidFill>
              </a:rPr>
              <a:t>Starta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upp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strategisk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nationell</a:t>
            </a:r>
            <a:r>
              <a:rPr b="1" dirty="0">
                <a:solidFill>
                  <a:srgbClr val="000000"/>
                </a:solidFill>
              </a:rPr>
              <a:t> arena </a:t>
            </a:r>
            <a:r>
              <a:rPr b="1" dirty="0" err="1">
                <a:solidFill>
                  <a:srgbClr val="000000"/>
                </a:solidFill>
              </a:rPr>
              <a:t>för</a:t>
            </a:r>
            <a:r>
              <a:rPr b="1" dirty="0">
                <a:solidFill>
                  <a:srgbClr val="000000"/>
                </a:solidFill>
              </a:rPr>
              <a:t> dialog </a:t>
            </a:r>
            <a:r>
              <a:rPr b="1" dirty="0" err="1">
                <a:solidFill>
                  <a:srgbClr val="000000"/>
                </a:solidFill>
              </a:rPr>
              <a:t>och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gemensam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utveckling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626" name="Arbetssätt"/>
          <p:cNvSpPr txBox="1"/>
          <p:nvPr/>
        </p:nvSpPr>
        <p:spPr>
          <a:xfrm>
            <a:off x="1803986" y="6514984"/>
            <a:ext cx="2293898" cy="916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500" b="1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lang="sv-SE" b="1" dirty="0"/>
              <a:t>Nya tjänster</a:t>
            </a:r>
            <a:br>
              <a:rPr lang="sv-SE" b="1" dirty="0"/>
            </a:br>
            <a:r>
              <a:rPr lang="sv-SE" b="1" dirty="0"/>
              <a:t>och a</a:t>
            </a:r>
            <a:r>
              <a:rPr b="1" dirty="0" err="1"/>
              <a:t>rbetssätt</a:t>
            </a:r>
            <a:endParaRPr b="1" dirty="0"/>
          </a:p>
        </p:txBody>
      </p:sp>
      <p:sp>
        <p:nvSpPr>
          <p:cNvPr id="619" name="Patientkontrakt infört, flera invånare har en fast vårdkontakt vid behov"/>
          <p:cNvSpPr txBox="1"/>
          <p:nvPr/>
        </p:nvSpPr>
        <p:spPr>
          <a:xfrm>
            <a:off x="2655033" y="7806675"/>
            <a:ext cx="4821532" cy="753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1" dirty="0" err="1">
                <a:solidFill>
                  <a:srgbClr val="000000"/>
                </a:solidFill>
              </a:rPr>
              <a:t>Patientkontrakt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infört</a:t>
            </a:r>
            <a:r>
              <a:rPr b="1" dirty="0">
                <a:solidFill>
                  <a:srgbClr val="000000"/>
                </a:solidFill>
              </a:rPr>
              <a:t>, </a:t>
            </a:r>
            <a:r>
              <a:rPr b="1" dirty="0" err="1">
                <a:solidFill>
                  <a:srgbClr val="000000"/>
                </a:solidFill>
              </a:rPr>
              <a:t>flera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 err="1">
                <a:solidFill>
                  <a:srgbClr val="000000"/>
                </a:solidFill>
              </a:rPr>
              <a:t>invånare</a:t>
            </a:r>
            <a:r>
              <a:rPr b="1" dirty="0">
                <a:solidFill>
                  <a:srgbClr val="000000"/>
                </a:solidFill>
              </a:rPr>
              <a:t> har </a:t>
            </a:r>
            <a:r>
              <a:rPr lang="sv-SE" b="1" dirty="0">
                <a:solidFill>
                  <a:srgbClr val="000000"/>
                </a:solidFill>
              </a:rPr>
              <a:t>en fast kontakt i vården </a:t>
            </a:r>
            <a:r>
              <a:rPr b="1" dirty="0">
                <a:solidFill>
                  <a:srgbClr val="000000"/>
                </a:solidFill>
              </a:rPr>
              <a:t>vid </a:t>
            </a:r>
            <a:r>
              <a:rPr b="1" dirty="0" err="1">
                <a:solidFill>
                  <a:srgbClr val="000000"/>
                </a:solidFill>
              </a:rPr>
              <a:t>behov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620" name="Att flera tjänster erbjuds som möjliggör egenvård och digitala lösningar (utifrån ett personcentrerat förhållningssätt (exempel på tjänster, videobesök, tillsynskamera, egenmonitorering, mobila team)"/>
          <p:cNvSpPr txBox="1"/>
          <p:nvPr/>
        </p:nvSpPr>
        <p:spPr>
          <a:xfrm>
            <a:off x="2655033" y="8781901"/>
            <a:ext cx="5934984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Flera personcentrerade tjänster erbjuds som möjliggör egenvård och digitala lösningar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623" name="Samskapande – kunskap ökar och dela lärdomar"/>
          <p:cNvSpPr txBox="1"/>
          <p:nvPr/>
        </p:nvSpPr>
        <p:spPr>
          <a:xfrm>
            <a:off x="2650532" y="9825843"/>
            <a:ext cx="3732759" cy="75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Flera patienter, närstående och invånare är aktiva samskapare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638" name="Cirke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858837" y="10743441"/>
            <a:ext cx="203807" cy="203807"/>
          </a:xfrm>
          <a:prstGeom prst="ellipse">
            <a:avLst/>
          </a:prstGeom>
          <a:solidFill>
            <a:srgbClr val="97B6C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64" name="Grupp 63">
            <a:extLst>
              <a:ext uri="{FF2B5EF4-FFF2-40B4-BE49-F238E27FC236}">
                <a16:creationId xmlns:a16="http://schemas.microsoft.com/office/drawing/2014/main" id="{997D37FC-93F5-1047-92CC-D5E9CB3CF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023" y="11496591"/>
            <a:ext cx="480149" cy="480148"/>
            <a:chOff x="17901023" y="11496591"/>
            <a:chExt cx="480149" cy="480148"/>
          </a:xfrm>
        </p:grpSpPr>
        <p:sp>
          <p:nvSpPr>
            <p:cNvPr id="65" name="29">
              <a:extLst>
                <a:ext uri="{FF2B5EF4-FFF2-40B4-BE49-F238E27FC236}">
                  <a16:creationId xmlns:a16="http://schemas.microsoft.com/office/drawing/2014/main" id="{E241CA41-59B0-E04B-97DF-9F47364F7727}"/>
                </a:ext>
              </a:extLst>
            </p:cNvPr>
            <p:cNvSpPr txBox="1"/>
            <p:nvPr/>
          </p:nvSpPr>
          <p:spPr>
            <a:xfrm>
              <a:off x="17931462" y="11505767"/>
              <a:ext cx="449710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>
                  <a:solidFill>
                    <a:srgbClr val="97B6C1">
                      <a:alpha val="30000"/>
                    </a:srgbClr>
                  </a:solidFill>
                </a:rPr>
                <a:t>29</a:t>
              </a:r>
            </a:p>
          </p:txBody>
        </p:sp>
        <p:sp>
          <p:nvSpPr>
            <p:cNvPr id="66" name="Cirkel">
              <a:extLst>
                <a:ext uri="{FF2B5EF4-FFF2-40B4-BE49-F238E27FC236}">
                  <a16:creationId xmlns:a16="http://schemas.microsoft.com/office/drawing/2014/main" id="{2B746138-6F8F-2B45-A8AF-1152EC846B7E}"/>
                </a:ext>
              </a:extLst>
            </p:cNvPr>
            <p:cNvSpPr/>
            <p:nvPr/>
          </p:nvSpPr>
          <p:spPr>
            <a:xfrm>
              <a:off x="17901023" y="11496591"/>
              <a:ext cx="480149" cy="480148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70" name="Grupp 69">
            <a:extLst>
              <a:ext uri="{FF2B5EF4-FFF2-40B4-BE49-F238E27FC236}">
                <a16:creationId xmlns:a16="http://schemas.microsoft.com/office/drawing/2014/main" id="{02942DB4-9ED1-B848-BFAB-727E0EDAD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41689" y="4409778"/>
            <a:ext cx="480148" cy="480148"/>
            <a:chOff x="19641689" y="4409778"/>
            <a:chExt cx="480148" cy="480148"/>
          </a:xfrm>
        </p:grpSpPr>
        <p:sp>
          <p:nvSpPr>
            <p:cNvPr id="71" name="34">
              <a:extLst>
                <a:ext uri="{FF2B5EF4-FFF2-40B4-BE49-F238E27FC236}">
                  <a16:creationId xmlns:a16="http://schemas.microsoft.com/office/drawing/2014/main" id="{8D9F0C65-2C3E-3748-820D-8E57C05B87AD}"/>
                </a:ext>
              </a:extLst>
            </p:cNvPr>
            <p:cNvSpPr txBox="1"/>
            <p:nvPr/>
          </p:nvSpPr>
          <p:spPr>
            <a:xfrm>
              <a:off x="19672127" y="4418954"/>
              <a:ext cx="428141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b="0"/>
              </a:pPr>
              <a:r>
                <a:rPr b="1">
                  <a:solidFill>
                    <a:srgbClr val="97B6C1">
                      <a:alpha val="30000"/>
                    </a:srgbClr>
                  </a:solidFill>
                </a:rPr>
                <a:t>34</a:t>
              </a:r>
            </a:p>
          </p:txBody>
        </p:sp>
        <p:sp>
          <p:nvSpPr>
            <p:cNvPr id="72" name="Cirkel">
              <a:extLst>
                <a:ext uri="{FF2B5EF4-FFF2-40B4-BE49-F238E27FC236}">
                  <a16:creationId xmlns:a16="http://schemas.microsoft.com/office/drawing/2014/main" id="{8283220D-E6DA-9540-9823-A03B9DE7BE73}"/>
                </a:ext>
              </a:extLst>
            </p:cNvPr>
            <p:cNvSpPr/>
            <p:nvPr/>
          </p:nvSpPr>
          <p:spPr>
            <a:xfrm>
              <a:off x="19641689" y="4409778"/>
              <a:ext cx="480148" cy="480148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>
                <a:solidFill>
                  <a:srgbClr val="97B6C1">
                    <a:alpha val="30000"/>
                  </a:srgbClr>
                </a:solidFill>
              </a:endParaRPr>
            </a:p>
          </p:txBody>
        </p:sp>
      </p:grpSp>
      <p:grpSp>
        <p:nvGrpSpPr>
          <p:cNvPr id="73" name="Grupp 72">
            <a:extLst>
              <a:ext uri="{FF2B5EF4-FFF2-40B4-BE49-F238E27FC236}">
                <a16:creationId xmlns:a16="http://schemas.microsoft.com/office/drawing/2014/main" id="{3FD1A097-540F-7047-938D-CF1688C89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98551" y="11127247"/>
            <a:ext cx="501717" cy="480149"/>
            <a:chOff x="19598551" y="11127247"/>
            <a:chExt cx="501717" cy="480149"/>
          </a:xfrm>
        </p:grpSpPr>
        <p:sp>
          <p:nvSpPr>
            <p:cNvPr id="75" name="Cirkel">
              <a:extLst>
                <a:ext uri="{FF2B5EF4-FFF2-40B4-BE49-F238E27FC236}">
                  <a16:creationId xmlns:a16="http://schemas.microsoft.com/office/drawing/2014/main" id="{4AFB2976-7655-0942-A647-89ED95F91D6D}"/>
                </a:ext>
              </a:extLst>
            </p:cNvPr>
            <p:cNvSpPr/>
            <p:nvPr/>
          </p:nvSpPr>
          <p:spPr>
            <a:xfrm>
              <a:off x="19598551" y="11127247"/>
              <a:ext cx="480148" cy="480149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74" name="30">
              <a:extLst>
                <a:ext uri="{FF2B5EF4-FFF2-40B4-BE49-F238E27FC236}">
                  <a16:creationId xmlns:a16="http://schemas.microsoft.com/office/drawing/2014/main" id="{DBCAAFFF-8E03-F746-BC62-1D8BCA420781}"/>
                </a:ext>
              </a:extLst>
            </p:cNvPr>
            <p:cNvSpPr txBox="1"/>
            <p:nvPr/>
          </p:nvSpPr>
          <p:spPr>
            <a:xfrm>
              <a:off x="19598551" y="11136424"/>
              <a:ext cx="501717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</a:rPr>
                <a:t>30</a:t>
              </a:r>
            </a:p>
          </p:txBody>
        </p:sp>
      </p:grpSp>
      <p:grpSp>
        <p:nvGrpSpPr>
          <p:cNvPr id="76" name="Grupp 75">
            <a:extLst>
              <a:ext uri="{FF2B5EF4-FFF2-40B4-BE49-F238E27FC236}">
                <a16:creationId xmlns:a16="http://schemas.microsoft.com/office/drawing/2014/main" id="{EF53761D-3572-6647-896D-74491F9D61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20120" y="8863679"/>
            <a:ext cx="480148" cy="480148"/>
            <a:chOff x="19620120" y="8863679"/>
            <a:chExt cx="480148" cy="480148"/>
          </a:xfrm>
        </p:grpSpPr>
        <p:sp>
          <p:nvSpPr>
            <p:cNvPr id="78" name="Cirkel">
              <a:extLst>
                <a:ext uri="{FF2B5EF4-FFF2-40B4-BE49-F238E27FC236}">
                  <a16:creationId xmlns:a16="http://schemas.microsoft.com/office/drawing/2014/main" id="{3DD86A77-DFD4-DF4A-B0D0-5AC7723440B9}"/>
                </a:ext>
              </a:extLst>
            </p:cNvPr>
            <p:cNvSpPr/>
            <p:nvPr/>
          </p:nvSpPr>
          <p:spPr>
            <a:xfrm>
              <a:off x="19620120" y="8863679"/>
              <a:ext cx="480148" cy="480148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77" name="31">
              <a:extLst>
                <a:ext uri="{FF2B5EF4-FFF2-40B4-BE49-F238E27FC236}">
                  <a16:creationId xmlns:a16="http://schemas.microsoft.com/office/drawing/2014/main" id="{982D8332-240D-9641-87AF-051FAEAD6C99}"/>
                </a:ext>
              </a:extLst>
            </p:cNvPr>
            <p:cNvSpPr txBox="1"/>
            <p:nvPr/>
          </p:nvSpPr>
          <p:spPr>
            <a:xfrm>
              <a:off x="19650558" y="8885555"/>
              <a:ext cx="428141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</a:rPr>
                <a:t>31</a:t>
              </a:r>
            </a:p>
          </p:txBody>
        </p:sp>
      </p:grpSp>
      <p:grpSp>
        <p:nvGrpSpPr>
          <p:cNvPr id="79" name="Grupp 78">
            <a:extLst>
              <a:ext uri="{FF2B5EF4-FFF2-40B4-BE49-F238E27FC236}">
                <a16:creationId xmlns:a16="http://schemas.microsoft.com/office/drawing/2014/main" id="{0B1C54F5-0C6C-3945-B05B-4791CB599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934554" y="7123485"/>
            <a:ext cx="480149" cy="480148"/>
            <a:chOff x="18934554" y="7123485"/>
            <a:chExt cx="480149" cy="480148"/>
          </a:xfrm>
        </p:grpSpPr>
        <p:sp>
          <p:nvSpPr>
            <p:cNvPr id="80" name="32">
              <a:extLst>
                <a:ext uri="{FF2B5EF4-FFF2-40B4-BE49-F238E27FC236}">
                  <a16:creationId xmlns:a16="http://schemas.microsoft.com/office/drawing/2014/main" id="{60B81218-6B1A-2247-AD03-1E618E4685D4}"/>
                </a:ext>
              </a:extLst>
            </p:cNvPr>
            <p:cNvSpPr txBox="1"/>
            <p:nvPr/>
          </p:nvSpPr>
          <p:spPr>
            <a:xfrm>
              <a:off x="18934554" y="7132661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>
                  <a:solidFill>
                    <a:srgbClr val="97B6C1">
                      <a:alpha val="30000"/>
                    </a:srgbClr>
                  </a:solidFill>
                </a:rPr>
                <a:t>32</a:t>
              </a:r>
            </a:p>
          </p:txBody>
        </p:sp>
        <p:sp>
          <p:nvSpPr>
            <p:cNvPr id="81" name="Cirkel">
              <a:extLst>
                <a:ext uri="{FF2B5EF4-FFF2-40B4-BE49-F238E27FC236}">
                  <a16:creationId xmlns:a16="http://schemas.microsoft.com/office/drawing/2014/main" id="{80B91CDB-026E-224E-B728-054EC8F32EDB}"/>
                </a:ext>
              </a:extLst>
            </p:cNvPr>
            <p:cNvSpPr/>
            <p:nvPr/>
          </p:nvSpPr>
          <p:spPr>
            <a:xfrm>
              <a:off x="18934554" y="7123485"/>
              <a:ext cx="480148" cy="480148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82" name="Grupp 81">
            <a:extLst>
              <a:ext uri="{FF2B5EF4-FFF2-40B4-BE49-F238E27FC236}">
                <a16:creationId xmlns:a16="http://schemas.microsoft.com/office/drawing/2014/main" id="{92A9DEED-6F4D-D445-9C22-30C88E2E6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39688" y="5615757"/>
            <a:ext cx="492849" cy="480149"/>
            <a:chOff x="18639688" y="5615757"/>
            <a:chExt cx="492849" cy="480149"/>
          </a:xfrm>
        </p:grpSpPr>
        <p:sp>
          <p:nvSpPr>
            <p:cNvPr id="83" name="33">
              <a:extLst>
                <a:ext uri="{FF2B5EF4-FFF2-40B4-BE49-F238E27FC236}">
                  <a16:creationId xmlns:a16="http://schemas.microsoft.com/office/drawing/2014/main" id="{F6CEFF83-A415-3240-BB1B-249997DDE640}"/>
                </a:ext>
              </a:extLst>
            </p:cNvPr>
            <p:cNvSpPr txBox="1"/>
            <p:nvPr/>
          </p:nvSpPr>
          <p:spPr>
            <a:xfrm>
              <a:off x="18642753" y="5624934"/>
              <a:ext cx="48978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>
                  <a:solidFill>
                    <a:srgbClr val="97B6C1">
                      <a:alpha val="30000"/>
                    </a:srgbClr>
                  </a:solidFill>
                </a:rPr>
                <a:t>33</a:t>
              </a:r>
            </a:p>
          </p:txBody>
        </p:sp>
        <p:sp>
          <p:nvSpPr>
            <p:cNvPr id="84" name="Cirkel">
              <a:extLst>
                <a:ext uri="{FF2B5EF4-FFF2-40B4-BE49-F238E27FC236}">
                  <a16:creationId xmlns:a16="http://schemas.microsoft.com/office/drawing/2014/main" id="{3CB36E64-8338-5948-A1CF-963DEBDF761C}"/>
                </a:ext>
              </a:extLst>
            </p:cNvPr>
            <p:cNvSpPr/>
            <p:nvPr/>
          </p:nvSpPr>
          <p:spPr>
            <a:xfrm>
              <a:off x="18639688" y="5615757"/>
              <a:ext cx="480149" cy="480149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>
                <a:solidFill>
                  <a:srgbClr val="97B6C1">
                    <a:alpha val="30000"/>
                  </a:srgbClr>
                </a:solidFill>
              </a:endParaRPr>
            </a:p>
          </p:txBody>
        </p:sp>
      </p:grpSp>
      <p:grpSp>
        <p:nvGrpSpPr>
          <p:cNvPr id="85" name="Grupp 84">
            <a:extLst>
              <a:ext uri="{FF2B5EF4-FFF2-40B4-BE49-F238E27FC236}">
                <a16:creationId xmlns:a16="http://schemas.microsoft.com/office/drawing/2014/main" id="{391D82BF-C0DC-7740-969B-18CA891BC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901606" y="5187153"/>
            <a:ext cx="489784" cy="480148"/>
            <a:chOff x="20901606" y="5187153"/>
            <a:chExt cx="489784" cy="480148"/>
          </a:xfrm>
        </p:grpSpPr>
        <p:sp>
          <p:nvSpPr>
            <p:cNvPr id="86" name="35">
              <a:extLst>
                <a:ext uri="{FF2B5EF4-FFF2-40B4-BE49-F238E27FC236}">
                  <a16:creationId xmlns:a16="http://schemas.microsoft.com/office/drawing/2014/main" id="{765AA270-299D-184D-9ECA-EBB9475E1D9F}"/>
                </a:ext>
              </a:extLst>
            </p:cNvPr>
            <p:cNvSpPr txBox="1"/>
            <p:nvPr/>
          </p:nvSpPr>
          <p:spPr>
            <a:xfrm>
              <a:off x="20901606" y="5196329"/>
              <a:ext cx="48978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 dirty="0">
                  <a:solidFill>
                    <a:srgbClr val="97B6C1">
                      <a:alpha val="30000"/>
                    </a:srgbClr>
                  </a:solidFill>
                </a:rPr>
                <a:t>35</a:t>
              </a:r>
            </a:p>
          </p:txBody>
        </p:sp>
        <p:sp>
          <p:nvSpPr>
            <p:cNvPr id="87" name="Cirkel">
              <a:extLst>
                <a:ext uri="{FF2B5EF4-FFF2-40B4-BE49-F238E27FC236}">
                  <a16:creationId xmlns:a16="http://schemas.microsoft.com/office/drawing/2014/main" id="{A6140DC2-9B71-CA44-B8B6-8C1556B02389}"/>
                </a:ext>
              </a:extLst>
            </p:cNvPr>
            <p:cNvSpPr/>
            <p:nvPr/>
          </p:nvSpPr>
          <p:spPr>
            <a:xfrm>
              <a:off x="20911241" y="5187153"/>
              <a:ext cx="480148" cy="480148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B50A49CA-C895-8540-891B-8022A2EF5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803745" y="6464127"/>
            <a:ext cx="480148" cy="480149"/>
            <a:chOff x="21803745" y="6464127"/>
            <a:chExt cx="480148" cy="480149"/>
          </a:xfrm>
        </p:grpSpPr>
        <p:sp>
          <p:nvSpPr>
            <p:cNvPr id="89" name="36">
              <a:extLst>
                <a:ext uri="{FF2B5EF4-FFF2-40B4-BE49-F238E27FC236}">
                  <a16:creationId xmlns:a16="http://schemas.microsoft.com/office/drawing/2014/main" id="{D9392D1C-E3B0-6642-9F51-22A0076EE91D}"/>
                </a:ext>
              </a:extLst>
            </p:cNvPr>
            <p:cNvSpPr txBox="1"/>
            <p:nvPr/>
          </p:nvSpPr>
          <p:spPr>
            <a:xfrm>
              <a:off x="21803745" y="6473304"/>
              <a:ext cx="480148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>
                  <a:solidFill>
                    <a:srgbClr val="97B6C1">
                      <a:alpha val="30000"/>
                    </a:srgbClr>
                  </a:solidFill>
                </a:rPr>
                <a:t>36</a:t>
              </a:r>
            </a:p>
          </p:txBody>
        </p:sp>
        <p:sp>
          <p:nvSpPr>
            <p:cNvPr id="90" name="Cirkel">
              <a:extLst>
                <a:ext uri="{FF2B5EF4-FFF2-40B4-BE49-F238E27FC236}">
                  <a16:creationId xmlns:a16="http://schemas.microsoft.com/office/drawing/2014/main" id="{FFDDBE11-8355-2C44-8948-0EDEF28AAF25}"/>
                </a:ext>
              </a:extLst>
            </p:cNvPr>
            <p:cNvSpPr/>
            <p:nvPr/>
          </p:nvSpPr>
          <p:spPr>
            <a:xfrm>
              <a:off x="21803745" y="6464127"/>
              <a:ext cx="480148" cy="480149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91" name="Grupp 90">
            <a:extLst>
              <a:ext uri="{FF2B5EF4-FFF2-40B4-BE49-F238E27FC236}">
                <a16:creationId xmlns:a16="http://schemas.microsoft.com/office/drawing/2014/main" id="{80A5B9CC-03B0-FA40-95FC-3141EF430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981545" y="7797627"/>
            <a:ext cx="489016" cy="480149"/>
            <a:chOff x="21981545" y="7797627"/>
            <a:chExt cx="489016" cy="480149"/>
          </a:xfrm>
        </p:grpSpPr>
        <p:sp>
          <p:nvSpPr>
            <p:cNvPr id="92" name="37">
              <a:extLst>
                <a:ext uri="{FF2B5EF4-FFF2-40B4-BE49-F238E27FC236}">
                  <a16:creationId xmlns:a16="http://schemas.microsoft.com/office/drawing/2014/main" id="{88F6CE61-8892-304F-B09E-F246B5844C9E}"/>
                </a:ext>
              </a:extLst>
            </p:cNvPr>
            <p:cNvSpPr txBox="1"/>
            <p:nvPr/>
          </p:nvSpPr>
          <p:spPr>
            <a:xfrm>
              <a:off x="21990414" y="7806804"/>
              <a:ext cx="480147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37</a:t>
              </a:r>
            </a:p>
          </p:txBody>
        </p:sp>
        <p:sp>
          <p:nvSpPr>
            <p:cNvPr id="93" name="Cirkel">
              <a:extLst>
                <a:ext uri="{FF2B5EF4-FFF2-40B4-BE49-F238E27FC236}">
                  <a16:creationId xmlns:a16="http://schemas.microsoft.com/office/drawing/2014/main" id="{F7B5693B-69EB-034B-B41A-2DC0DC9DE193}"/>
                </a:ext>
              </a:extLst>
            </p:cNvPr>
            <p:cNvSpPr/>
            <p:nvPr/>
          </p:nvSpPr>
          <p:spPr>
            <a:xfrm>
              <a:off x="21981545" y="7797627"/>
              <a:ext cx="480148" cy="480149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654EE067-FA03-C542-BE6E-84F3E00CD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959975" y="9091992"/>
            <a:ext cx="480149" cy="480148"/>
            <a:chOff x="21959975" y="9091992"/>
            <a:chExt cx="480149" cy="480148"/>
          </a:xfrm>
        </p:grpSpPr>
        <p:sp>
          <p:nvSpPr>
            <p:cNvPr id="95" name="38">
              <a:extLst>
                <a:ext uri="{FF2B5EF4-FFF2-40B4-BE49-F238E27FC236}">
                  <a16:creationId xmlns:a16="http://schemas.microsoft.com/office/drawing/2014/main" id="{D022D18B-2216-4D49-9C9D-60B6476665B3}"/>
                </a:ext>
              </a:extLst>
            </p:cNvPr>
            <p:cNvSpPr txBox="1"/>
            <p:nvPr/>
          </p:nvSpPr>
          <p:spPr>
            <a:xfrm>
              <a:off x="21959975" y="9101168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38</a:t>
              </a:r>
            </a:p>
          </p:txBody>
        </p:sp>
        <p:sp>
          <p:nvSpPr>
            <p:cNvPr id="96" name="Cirkel">
              <a:extLst>
                <a:ext uri="{FF2B5EF4-FFF2-40B4-BE49-F238E27FC236}">
                  <a16:creationId xmlns:a16="http://schemas.microsoft.com/office/drawing/2014/main" id="{1D9DB42F-6D79-AE42-9242-83DD12AC5F43}"/>
                </a:ext>
              </a:extLst>
            </p:cNvPr>
            <p:cNvSpPr/>
            <p:nvPr/>
          </p:nvSpPr>
          <p:spPr>
            <a:xfrm>
              <a:off x="21959975" y="9091992"/>
              <a:ext cx="480149" cy="480148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97" name="Grupp 96">
            <a:extLst>
              <a:ext uri="{FF2B5EF4-FFF2-40B4-BE49-F238E27FC236}">
                <a16:creationId xmlns:a16="http://schemas.microsoft.com/office/drawing/2014/main" id="{3C013F59-CE53-F84A-949C-B8778DA31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03114" y="10408232"/>
            <a:ext cx="513344" cy="480149"/>
            <a:chOff x="22003114" y="10408232"/>
            <a:chExt cx="513344" cy="480149"/>
          </a:xfrm>
        </p:grpSpPr>
        <p:sp>
          <p:nvSpPr>
            <p:cNvPr id="98" name="39">
              <a:extLst>
                <a:ext uri="{FF2B5EF4-FFF2-40B4-BE49-F238E27FC236}">
                  <a16:creationId xmlns:a16="http://schemas.microsoft.com/office/drawing/2014/main" id="{40E5972F-334A-114B-95E4-39E57AEC2DFC}"/>
                </a:ext>
              </a:extLst>
            </p:cNvPr>
            <p:cNvSpPr txBox="1"/>
            <p:nvPr/>
          </p:nvSpPr>
          <p:spPr>
            <a:xfrm>
              <a:off x="22003114" y="10417409"/>
              <a:ext cx="513344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>
                  <a:solidFill>
                    <a:srgbClr val="97B6C1">
                      <a:alpha val="30000"/>
                    </a:srgbClr>
                  </a:solidFill>
                </a:rPr>
                <a:t>39</a:t>
              </a:r>
            </a:p>
          </p:txBody>
        </p:sp>
        <p:sp>
          <p:nvSpPr>
            <p:cNvPr id="99" name="Cirkel">
              <a:extLst>
                <a:ext uri="{FF2B5EF4-FFF2-40B4-BE49-F238E27FC236}">
                  <a16:creationId xmlns:a16="http://schemas.microsoft.com/office/drawing/2014/main" id="{79C51C3E-63B5-484F-A2FE-B24BD3C1E422}"/>
                </a:ext>
              </a:extLst>
            </p:cNvPr>
            <p:cNvSpPr/>
            <p:nvPr/>
          </p:nvSpPr>
          <p:spPr>
            <a:xfrm>
              <a:off x="22003114" y="10408232"/>
              <a:ext cx="480148" cy="480149"/>
            </a:xfrm>
            <a:prstGeom prst="ellipse">
              <a:avLst/>
            </a:prstGeom>
            <a:ln w="25400">
              <a:solidFill>
                <a:srgbClr val="97B6C1">
                  <a:alpha val="30000"/>
                </a:srgb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105" name="Grupp 104">
            <a:extLst>
              <a:ext uri="{FF2B5EF4-FFF2-40B4-BE49-F238E27FC236}">
                <a16:creationId xmlns:a16="http://schemas.microsoft.com/office/drawing/2014/main" id="{394C97A7-90FD-C54C-A3F0-36A8F7200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7542" y="5048317"/>
            <a:ext cx="501717" cy="480149"/>
            <a:chOff x="19598551" y="11127247"/>
            <a:chExt cx="501717" cy="480149"/>
          </a:xfrm>
        </p:grpSpPr>
        <p:sp>
          <p:nvSpPr>
            <p:cNvPr id="107" name="Cirkel">
              <a:extLst>
                <a:ext uri="{FF2B5EF4-FFF2-40B4-BE49-F238E27FC236}">
                  <a16:creationId xmlns:a16="http://schemas.microsoft.com/office/drawing/2014/main" id="{EE81C2D5-D6C7-8048-92B4-F084D3F5BD8C}"/>
                </a:ext>
              </a:extLst>
            </p:cNvPr>
            <p:cNvSpPr/>
            <p:nvPr/>
          </p:nvSpPr>
          <p:spPr>
            <a:xfrm>
              <a:off x="19598551" y="11127247"/>
              <a:ext cx="480148" cy="480149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106" name="30">
              <a:extLst>
                <a:ext uri="{FF2B5EF4-FFF2-40B4-BE49-F238E27FC236}">
                  <a16:creationId xmlns:a16="http://schemas.microsoft.com/office/drawing/2014/main" id="{72047B05-3CF0-4442-8928-938736F1A6D9}"/>
                </a:ext>
              </a:extLst>
            </p:cNvPr>
            <p:cNvSpPr txBox="1"/>
            <p:nvPr/>
          </p:nvSpPr>
          <p:spPr>
            <a:xfrm>
              <a:off x="19598551" y="11136424"/>
              <a:ext cx="501717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</a:rPr>
                <a:t>30</a:t>
              </a:r>
            </a:p>
          </p:txBody>
        </p:sp>
      </p:grpSp>
      <p:grpSp>
        <p:nvGrpSpPr>
          <p:cNvPr id="111" name="Grupp 110">
            <a:extLst>
              <a:ext uri="{FF2B5EF4-FFF2-40B4-BE49-F238E27FC236}">
                <a16:creationId xmlns:a16="http://schemas.microsoft.com/office/drawing/2014/main" id="{303227C2-68DE-DB44-959B-046B680A8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7542" y="7922340"/>
            <a:ext cx="480148" cy="480148"/>
            <a:chOff x="19620120" y="8863679"/>
            <a:chExt cx="480148" cy="480148"/>
          </a:xfrm>
        </p:grpSpPr>
        <p:sp>
          <p:nvSpPr>
            <p:cNvPr id="113" name="Cirkel">
              <a:extLst>
                <a:ext uri="{FF2B5EF4-FFF2-40B4-BE49-F238E27FC236}">
                  <a16:creationId xmlns:a16="http://schemas.microsoft.com/office/drawing/2014/main" id="{38091CC7-BB35-A74C-B942-235365CE0269}"/>
                </a:ext>
              </a:extLst>
            </p:cNvPr>
            <p:cNvSpPr/>
            <p:nvPr/>
          </p:nvSpPr>
          <p:spPr>
            <a:xfrm>
              <a:off x="19620120" y="8863679"/>
              <a:ext cx="480148" cy="480148"/>
            </a:xfrm>
            <a:prstGeom prst="ellipse">
              <a:avLst/>
            </a:prstGeom>
            <a:solidFill>
              <a:srgbClr val="97B6C1"/>
            </a:solidFill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 dirty="0"/>
            </a:p>
          </p:txBody>
        </p:sp>
        <p:sp>
          <p:nvSpPr>
            <p:cNvPr id="112" name="31">
              <a:extLst>
                <a:ext uri="{FF2B5EF4-FFF2-40B4-BE49-F238E27FC236}">
                  <a16:creationId xmlns:a16="http://schemas.microsoft.com/office/drawing/2014/main" id="{0E3300B3-30B8-D64E-8861-4729868663F3}"/>
                </a:ext>
              </a:extLst>
            </p:cNvPr>
            <p:cNvSpPr txBox="1"/>
            <p:nvPr/>
          </p:nvSpPr>
          <p:spPr>
            <a:xfrm>
              <a:off x="19650558" y="8885555"/>
              <a:ext cx="428141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</a:rPr>
                <a:t>31</a:t>
              </a:r>
            </a:p>
          </p:txBody>
        </p:sp>
      </p:grpSp>
      <p:grpSp>
        <p:nvGrpSpPr>
          <p:cNvPr id="114" name="Grupp 113">
            <a:extLst>
              <a:ext uri="{FF2B5EF4-FFF2-40B4-BE49-F238E27FC236}">
                <a16:creationId xmlns:a16="http://schemas.microsoft.com/office/drawing/2014/main" id="{7BFA7C39-5967-EE44-BF1E-A0A081360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7542" y="8926388"/>
            <a:ext cx="489016" cy="480149"/>
            <a:chOff x="21981545" y="7797627"/>
            <a:chExt cx="489016" cy="480149"/>
          </a:xfrm>
        </p:grpSpPr>
        <p:sp>
          <p:nvSpPr>
            <p:cNvPr id="115" name="37">
              <a:extLst>
                <a:ext uri="{FF2B5EF4-FFF2-40B4-BE49-F238E27FC236}">
                  <a16:creationId xmlns:a16="http://schemas.microsoft.com/office/drawing/2014/main" id="{6876AF44-6D73-374B-BFDA-B9DDED1A32B4}"/>
                </a:ext>
              </a:extLst>
            </p:cNvPr>
            <p:cNvSpPr txBox="1"/>
            <p:nvPr/>
          </p:nvSpPr>
          <p:spPr>
            <a:xfrm>
              <a:off x="21990414" y="7806804"/>
              <a:ext cx="480147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37</a:t>
              </a:r>
            </a:p>
          </p:txBody>
        </p:sp>
        <p:sp>
          <p:nvSpPr>
            <p:cNvPr id="116" name="Cirkel">
              <a:extLst>
                <a:ext uri="{FF2B5EF4-FFF2-40B4-BE49-F238E27FC236}">
                  <a16:creationId xmlns:a16="http://schemas.microsoft.com/office/drawing/2014/main" id="{555E4CB0-496E-7249-B71E-6BDAA4E77956}"/>
                </a:ext>
              </a:extLst>
            </p:cNvPr>
            <p:cNvSpPr/>
            <p:nvPr/>
          </p:nvSpPr>
          <p:spPr>
            <a:xfrm>
              <a:off x="21981545" y="7797627"/>
              <a:ext cx="480148" cy="480149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117" name="Grupp 116">
            <a:extLst>
              <a:ext uri="{FF2B5EF4-FFF2-40B4-BE49-F238E27FC236}">
                <a16:creationId xmlns:a16="http://schemas.microsoft.com/office/drawing/2014/main" id="{C7776303-12DC-0F44-B654-AC0800F8A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67542" y="9958720"/>
            <a:ext cx="480149" cy="480148"/>
            <a:chOff x="21959975" y="9091992"/>
            <a:chExt cx="480149" cy="480148"/>
          </a:xfrm>
        </p:grpSpPr>
        <p:sp>
          <p:nvSpPr>
            <p:cNvPr id="118" name="38">
              <a:extLst>
                <a:ext uri="{FF2B5EF4-FFF2-40B4-BE49-F238E27FC236}">
                  <a16:creationId xmlns:a16="http://schemas.microsoft.com/office/drawing/2014/main" id="{05BD69E0-8DF1-E34B-AC15-AD46988B6D08}"/>
                </a:ext>
              </a:extLst>
            </p:cNvPr>
            <p:cNvSpPr txBox="1"/>
            <p:nvPr/>
          </p:nvSpPr>
          <p:spPr>
            <a:xfrm>
              <a:off x="21959975" y="9101168"/>
              <a:ext cx="480149" cy="4460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lnSpc>
                  <a:spcPct val="110000"/>
                </a:lnSpc>
                <a:spcBef>
                  <a:spcPts val="0"/>
                </a:spcBef>
                <a:defRPr sz="2200" b="1">
                  <a:solidFill>
                    <a:srgbClr val="97B6C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>
                <a:defRPr b="0"/>
              </a:pPr>
              <a:r>
                <a:rPr b="1"/>
                <a:t>38</a:t>
              </a:r>
            </a:p>
          </p:txBody>
        </p:sp>
        <p:sp>
          <p:nvSpPr>
            <p:cNvPr id="119" name="Cirkel">
              <a:extLst>
                <a:ext uri="{FF2B5EF4-FFF2-40B4-BE49-F238E27FC236}">
                  <a16:creationId xmlns:a16="http://schemas.microsoft.com/office/drawing/2014/main" id="{F0821F79-F0FF-2247-A290-5CF6DF8270BF}"/>
                </a:ext>
              </a:extLst>
            </p:cNvPr>
            <p:cNvSpPr/>
            <p:nvPr/>
          </p:nvSpPr>
          <p:spPr>
            <a:xfrm>
              <a:off x="21959975" y="9091992"/>
              <a:ext cx="480149" cy="480148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97B6C1"/>
                  </a:solidFill>
                </a:defRPr>
              </a:pPr>
              <a:endParaRPr/>
            </a:p>
          </p:txBody>
        </p:sp>
      </p:grpSp>
      <p:grpSp>
        <p:nvGrpSpPr>
          <p:cNvPr id="3" name="Grupp 2">
            <a:extLst>
              <a:ext uri="{FF2B5EF4-FFF2-40B4-BE49-F238E27FC236}">
                <a16:creationId xmlns:a16="http://schemas.microsoft.com/office/drawing/2014/main" id="{CB0079B9-C834-494C-9A51-6F72807F5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560" y="3691609"/>
            <a:ext cx="879205" cy="879204"/>
            <a:chOff x="3822560" y="3691609"/>
            <a:chExt cx="879205" cy="879204"/>
          </a:xfrm>
        </p:grpSpPr>
        <p:sp>
          <p:nvSpPr>
            <p:cNvPr id="102" name="Cirkel">
              <a:extLst>
                <a:ext uri="{FF2B5EF4-FFF2-40B4-BE49-F238E27FC236}">
                  <a16:creationId xmlns:a16="http://schemas.microsoft.com/office/drawing/2014/main" id="{A53EBF9F-FFD7-6641-B406-2586947BBF78}"/>
                </a:ext>
              </a:extLst>
            </p:cNvPr>
            <p:cNvSpPr/>
            <p:nvPr/>
          </p:nvSpPr>
          <p:spPr>
            <a:xfrm>
              <a:off x="3822560" y="3691609"/>
              <a:ext cx="879205" cy="879204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  <p:pic>
          <p:nvPicPr>
            <p:cNvPr id="104" name="Bild" descr="Bild">
              <a:extLst>
                <a:ext uri="{FF2B5EF4-FFF2-40B4-BE49-F238E27FC236}">
                  <a16:creationId xmlns:a16="http://schemas.microsoft.com/office/drawing/2014/main" id="{E41C1543-8087-2641-BA2D-CAFE3FE86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76357" y="3978174"/>
              <a:ext cx="571609" cy="374370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2" name="Grupp 1">
            <a:extLst>
              <a:ext uri="{FF2B5EF4-FFF2-40B4-BE49-F238E27FC236}">
                <a16:creationId xmlns:a16="http://schemas.microsoft.com/office/drawing/2014/main" id="{D5383F10-3824-DF41-A429-0179544C1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59856" y="6533488"/>
            <a:ext cx="879205" cy="879204"/>
            <a:chOff x="4427091" y="6533488"/>
            <a:chExt cx="879205" cy="879204"/>
          </a:xfrm>
        </p:grpSpPr>
        <p:sp>
          <p:nvSpPr>
            <p:cNvPr id="627" name="Cirkel"/>
            <p:cNvSpPr/>
            <p:nvPr/>
          </p:nvSpPr>
          <p:spPr>
            <a:xfrm>
              <a:off x="4427091" y="6533488"/>
              <a:ext cx="879205" cy="879204"/>
            </a:xfrm>
            <a:prstGeom prst="ellipse">
              <a:avLst/>
            </a:prstGeom>
            <a:ln w="254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/>
              </a:pPr>
              <a:endParaRPr/>
            </a:p>
          </p:txBody>
        </p:sp>
        <p:pic>
          <p:nvPicPr>
            <p:cNvPr id="120" name="Bildobjekt 119">
              <a:extLst>
                <a:ext uri="{FF2B5EF4-FFF2-40B4-BE49-F238E27FC236}">
                  <a16:creationId xmlns:a16="http://schemas.microsoft.com/office/drawing/2014/main" id="{FD4A9F28-39C0-3848-9C2A-B73CBFDC9E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6660" y="6697550"/>
              <a:ext cx="564605" cy="577584"/>
            </a:xfrm>
            <a:prstGeom prst="rect">
              <a:avLst/>
            </a:prstGeom>
          </p:spPr>
        </p:pic>
      </p:grpSp>
      <p:sp>
        <p:nvSpPr>
          <p:cNvPr id="101" name="Linje">
            <a:extLst>
              <a:ext uri="{FF2B5EF4-FFF2-40B4-BE49-F238E27FC236}">
                <a16:creationId xmlns:a16="http://schemas.microsoft.com/office/drawing/2014/main" id="{D339F857-3572-2F4E-AB0D-C4C68ED86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960641" y="5027231"/>
            <a:ext cx="4431349" cy="6615753"/>
          </a:xfrm>
          <a:custGeom>
            <a:avLst/>
            <a:gdLst>
              <a:gd name="connsiteX0" fmla="*/ 83 w 19731"/>
              <a:gd name="connsiteY0" fmla="*/ 16607 h 18767"/>
              <a:gd name="connsiteX1" fmla="*/ 2548 w 19731"/>
              <a:gd name="connsiteY1" fmla="*/ 17312 h 18767"/>
              <a:gd name="connsiteX2" fmla="*/ 5445 w 19731"/>
              <a:gd name="connsiteY2" fmla="*/ 17011 h 18767"/>
              <a:gd name="connsiteX3" fmla="*/ 6878 w 19731"/>
              <a:gd name="connsiteY3" fmla="*/ 15736 h 18767"/>
              <a:gd name="connsiteX4" fmla="*/ 5829 w 19731"/>
              <a:gd name="connsiteY4" fmla="*/ 12251 h 18767"/>
              <a:gd name="connsiteX5" fmla="*/ 4731 w 19731"/>
              <a:gd name="connsiteY5" fmla="*/ 10503 h 18767"/>
              <a:gd name="connsiteX6" fmla="*/ 3666 w 19731"/>
              <a:gd name="connsiteY6" fmla="*/ 8800 h 18767"/>
              <a:gd name="connsiteX7" fmla="*/ 330 w 19731"/>
              <a:gd name="connsiteY7" fmla="*/ 3172 h 18767"/>
              <a:gd name="connsiteX8" fmla="*/ 220 w 19731"/>
              <a:gd name="connsiteY8" fmla="*/ 1481 h 18767"/>
              <a:gd name="connsiteX9" fmla="*/ 2478 w 19731"/>
              <a:gd name="connsiteY9" fmla="*/ 159 h 18767"/>
              <a:gd name="connsiteX10" fmla="*/ 5340 w 19731"/>
              <a:gd name="connsiteY10" fmla="*/ 63 h 18767"/>
              <a:gd name="connsiteX11" fmla="*/ 8482 w 19731"/>
              <a:gd name="connsiteY11" fmla="*/ 1058 h 18767"/>
              <a:gd name="connsiteX12" fmla="*/ 13156 w 19731"/>
              <a:gd name="connsiteY12" fmla="*/ 3668 h 18767"/>
              <a:gd name="connsiteX13" fmla="*/ 15573 w 19731"/>
              <a:gd name="connsiteY13" fmla="*/ 5832 h 18767"/>
              <a:gd name="connsiteX14" fmla="*/ 16015 w 19731"/>
              <a:gd name="connsiteY14" fmla="*/ 14363 h 18767"/>
              <a:gd name="connsiteX15" fmla="*/ 19731 w 19731"/>
              <a:gd name="connsiteY15" fmla="*/ 18767 h 18767"/>
              <a:gd name="connsiteX0" fmla="*/ 83 w 19731"/>
              <a:gd name="connsiteY0" fmla="*/ 16607 h 18767"/>
              <a:gd name="connsiteX1" fmla="*/ 2548 w 19731"/>
              <a:gd name="connsiteY1" fmla="*/ 17312 h 18767"/>
              <a:gd name="connsiteX2" fmla="*/ 5445 w 19731"/>
              <a:gd name="connsiteY2" fmla="*/ 17011 h 18767"/>
              <a:gd name="connsiteX3" fmla="*/ 6878 w 19731"/>
              <a:gd name="connsiteY3" fmla="*/ 15736 h 18767"/>
              <a:gd name="connsiteX4" fmla="*/ 5829 w 19731"/>
              <a:gd name="connsiteY4" fmla="*/ 12251 h 18767"/>
              <a:gd name="connsiteX5" fmla="*/ 4731 w 19731"/>
              <a:gd name="connsiteY5" fmla="*/ 10503 h 18767"/>
              <a:gd name="connsiteX6" fmla="*/ 3666 w 19731"/>
              <a:gd name="connsiteY6" fmla="*/ 8800 h 18767"/>
              <a:gd name="connsiteX7" fmla="*/ 330 w 19731"/>
              <a:gd name="connsiteY7" fmla="*/ 3172 h 18767"/>
              <a:gd name="connsiteX8" fmla="*/ 220 w 19731"/>
              <a:gd name="connsiteY8" fmla="*/ 1481 h 18767"/>
              <a:gd name="connsiteX9" fmla="*/ 2478 w 19731"/>
              <a:gd name="connsiteY9" fmla="*/ 159 h 18767"/>
              <a:gd name="connsiteX10" fmla="*/ 5340 w 19731"/>
              <a:gd name="connsiteY10" fmla="*/ 63 h 18767"/>
              <a:gd name="connsiteX11" fmla="*/ 8482 w 19731"/>
              <a:gd name="connsiteY11" fmla="*/ 1058 h 18767"/>
              <a:gd name="connsiteX12" fmla="*/ 13156 w 19731"/>
              <a:gd name="connsiteY12" fmla="*/ 3668 h 18767"/>
              <a:gd name="connsiteX13" fmla="*/ 15573 w 19731"/>
              <a:gd name="connsiteY13" fmla="*/ 5832 h 18767"/>
              <a:gd name="connsiteX14" fmla="*/ 16015 w 19731"/>
              <a:gd name="connsiteY14" fmla="*/ 14363 h 18767"/>
              <a:gd name="connsiteX15" fmla="*/ 19731 w 19731"/>
              <a:gd name="connsiteY15" fmla="*/ 18767 h 1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731" h="18767" extrusionOk="0">
                <a:moveTo>
                  <a:pt x="83" y="16607"/>
                </a:moveTo>
                <a:cubicBezTo>
                  <a:pt x="785" y="16985"/>
                  <a:pt x="1639" y="17229"/>
                  <a:pt x="2548" y="17312"/>
                </a:cubicBezTo>
                <a:cubicBezTo>
                  <a:pt x="3539" y="17403"/>
                  <a:pt x="4550" y="17298"/>
                  <a:pt x="5445" y="17011"/>
                </a:cubicBezTo>
                <a:cubicBezTo>
                  <a:pt x="6131" y="16699"/>
                  <a:pt x="6634" y="16251"/>
                  <a:pt x="6878" y="15736"/>
                </a:cubicBezTo>
                <a:cubicBezTo>
                  <a:pt x="7459" y="14508"/>
                  <a:pt x="6615" y="13401"/>
                  <a:pt x="5829" y="12251"/>
                </a:cubicBezTo>
                <a:cubicBezTo>
                  <a:pt x="5447" y="11691"/>
                  <a:pt x="5094" y="11098"/>
                  <a:pt x="4731" y="10503"/>
                </a:cubicBezTo>
                <a:cubicBezTo>
                  <a:pt x="4383" y="9932"/>
                  <a:pt x="4024" y="9358"/>
                  <a:pt x="3666" y="8800"/>
                </a:cubicBezTo>
                <a:cubicBezTo>
                  <a:pt x="2477" y="6941"/>
                  <a:pt x="1367" y="5067"/>
                  <a:pt x="330" y="3172"/>
                </a:cubicBezTo>
                <a:cubicBezTo>
                  <a:pt x="-67" y="2641"/>
                  <a:pt x="-107" y="2030"/>
                  <a:pt x="220" y="1481"/>
                </a:cubicBezTo>
                <a:cubicBezTo>
                  <a:pt x="602" y="838"/>
                  <a:pt x="1440" y="347"/>
                  <a:pt x="2478" y="159"/>
                </a:cubicBezTo>
                <a:cubicBezTo>
                  <a:pt x="3408" y="-13"/>
                  <a:pt x="4387" y="-46"/>
                  <a:pt x="5340" y="63"/>
                </a:cubicBezTo>
                <a:cubicBezTo>
                  <a:pt x="6514" y="198"/>
                  <a:pt x="7604" y="543"/>
                  <a:pt x="8482" y="1058"/>
                </a:cubicBezTo>
                <a:cubicBezTo>
                  <a:pt x="10176" y="1824"/>
                  <a:pt x="11742" y="2699"/>
                  <a:pt x="13156" y="3668"/>
                </a:cubicBezTo>
                <a:cubicBezTo>
                  <a:pt x="14114" y="4325"/>
                  <a:pt x="14991" y="5018"/>
                  <a:pt x="15573" y="5832"/>
                </a:cubicBezTo>
                <a:cubicBezTo>
                  <a:pt x="17464" y="8476"/>
                  <a:pt x="15795" y="11490"/>
                  <a:pt x="16015" y="14363"/>
                </a:cubicBezTo>
                <a:cubicBezTo>
                  <a:pt x="16227" y="17135"/>
                  <a:pt x="18752" y="18378"/>
                  <a:pt x="19731" y="18767"/>
                </a:cubicBezTo>
              </a:path>
            </a:pathLst>
          </a:cu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3" name="Cirkel">
            <a:extLst>
              <a:ext uri="{FF2B5EF4-FFF2-40B4-BE49-F238E27FC236}">
                <a16:creationId xmlns:a16="http://schemas.microsoft.com/office/drawing/2014/main" id="{184F6C16-7C39-8847-898D-F4F4347AB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294359" y="11548659"/>
            <a:ext cx="203807" cy="203807"/>
          </a:xfrm>
          <a:prstGeom prst="ellipse">
            <a:avLst/>
          </a:prstGeom>
          <a:solidFill>
            <a:srgbClr val="97B6C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1652" y="583296"/>
            <a:ext cx="505549" cy="1"/>
          </a:xfrm>
          <a:prstGeom prst="line">
            <a:avLst/>
          </a:prstGeom>
          <a:ln w="76200">
            <a:solidFill>
              <a:srgbClr val="F6AB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" name="framtid" descr="En ringlande väg med siffror uppdelad i tre delar som ska symbolisera Nära vårds utvecklingsresa och viktiga händelser på vägen. Del 1 visar dåtid, del 2 visar nutid, del 3 visar framtid.">
            <a:extLst>
              <a:ext uri="{FF2B5EF4-FFF2-40B4-BE49-F238E27FC236}">
                <a16:creationId xmlns:a16="http://schemas.microsoft.com/office/drawing/2014/main" id="{5CFD4D7D-CAA8-2541-B9D6-DA1C4C65ED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522648" y="713157"/>
            <a:ext cx="904605" cy="286700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50800" tIns="50800" rIns="50800" bIns="508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300" b="1" cap="all">
                <a:solidFill>
                  <a:srgbClr val="97B6C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825500" rtl="0" eaLnBrk="1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1" i="0" u="none" strike="noStrike" kern="0" cap="all" spc="0" normalizeH="0" baseline="0" noProof="0" dirty="0">
                <a:ln>
                  <a:noFill/>
                </a:ln>
                <a:solidFill>
                  <a:srgbClr val="97B6C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framtid</a:t>
            </a:r>
          </a:p>
        </p:txBody>
      </p:sp>
      <p:sp>
        <p:nvSpPr>
          <p:cNvPr id="669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69714" y="583296"/>
            <a:ext cx="505549" cy="1"/>
          </a:xfrm>
          <a:prstGeom prst="line">
            <a:avLst/>
          </a:prstGeom>
          <a:ln w="76200">
            <a:solidFill>
              <a:srgbClr val="EF402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70" name="Linj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07775" y="583296"/>
            <a:ext cx="505548" cy="1"/>
          </a:xfrm>
          <a:prstGeom prst="line">
            <a:avLst/>
          </a:prstGeom>
          <a:ln w="76200">
            <a:solidFill>
              <a:srgbClr val="97B6C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A2F49580-A290-AE4A-960C-395F871D2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73331" y="4097598"/>
            <a:ext cx="9301582" cy="6688078"/>
            <a:chOff x="9173331" y="4097598"/>
            <a:chExt cx="9301582" cy="6688078"/>
          </a:xfrm>
        </p:grpSpPr>
        <p:sp>
          <p:nvSpPr>
            <p:cNvPr id="674" name="Linje"/>
            <p:cNvSpPr/>
            <p:nvPr/>
          </p:nvSpPr>
          <p:spPr>
            <a:xfrm>
              <a:off x="9173331" y="4750053"/>
              <a:ext cx="8561806" cy="58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94" extrusionOk="0">
                  <a:moveTo>
                    <a:pt x="1862" y="15063"/>
                  </a:moveTo>
                  <a:cubicBezTo>
                    <a:pt x="2392" y="15763"/>
                    <a:pt x="2940" y="16436"/>
                    <a:pt x="3503" y="17081"/>
                  </a:cubicBezTo>
                  <a:cubicBezTo>
                    <a:pt x="4196" y="17874"/>
                    <a:pt x="4911" y="18623"/>
                    <a:pt x="5647" y="19326"/>
                  </a:cubicBezTo>
                  <a:cubicBezTo>
                    <a:pt x="6409" y="20325"/>
                    <a:pt x="7460" y="20708"/>
                    <a:pt x="8454" y="20347"/>
                  </a:cubicBezTo>
                  <a:cubicBezTo>
                    <a:pt x="9303" y="20040"/>
                    <a:pt x="10021" y="19215"/>
                    <a:pt x="10425" y="18083"/>
                  </a:cubicBezTo>
                  <a:cubicBezTo>
                    <a:pt x="10688" y="16932"/>
                    <a:pt x="10638" y="15677"/>
                    <a:pt x="10286" y="14577"/>
                  </a:cubicBezTo>
                  <a:cubicBezTo>
                    <a:pt x="9928" y="13464"/>
                    <a:pt x="9289" y="12597"/>
                    <a:pt x="8502" y="12159"/>
                  </a:cubicBezTo>
                  <a:lnTo>
                    <a:pt x="1452" y="6895"/>
                  </a:lnTo>
                  <a:cubicBezTo>
                    <a:pt x="711" y="6479"/>
                    <a:pt x="173" y="5528"/>
                    <a:pt x="35" y="4387"/>
                  </a:cubicBezTo>
                  <a:cubicBezTo>
                    <a:pt x="-75" y="3486"/>
                    <a:pt x="81" y="2559"/>
                    <a:pt x="464" y="1834"/>
                  </a:cubicBezTo>
                  <a:cubicBezTo>
                    <a:pt x="786" y="1053"/>
                    <a:pt x="1291" y="469"/>
                    <a:pt x="1885" y="191"/>
                  </a:cubicBezTo>
                  <a:cubicBezTo>
                    <a:pt x="2180" y="52"/>
                    <a:pt x="2487" y="-6"/>
                    <a:pt x="2792" y="0"/>
                  </a:cubicBezTo>
                  <a:cubicBezTo>
                    <a:pt x="3125" y="7"/>
                    <a:pt x="3457" y="92"/>
                    <a:pt x="3777" y="254"/>
                  </a:cubicBezTo>
                  <a:cubicBezTo>
                    <a:pt x="5445" y="1016"/>
                    <a:pt x="7112" y="1778"/>
                    <a:pt x="8776" y="2541"/>
                  </a:cubicBezTo>
                  <a:cubicBezTo>
                    <a:pt x="10303" y="3241"/>
                    <a:pt x="11837" y="3945"/>
                    <a:pt x="13284" y="4957"/>
                  </a:cubicBezTo>
                  <a:cubicBezTo>
                    <a:pt x="13806" y="5322"/>
                    <a:pt x="14315" y="5726"/>
                    <a:pt x="14808" y="6167"/>
                  </a:cubicBezTo>
                  <a:cubicBezTo>
                    <a:pt x="15411" y="6681"/>
                    <a:pt x="15956" y="7328"/>
                    <a:pt x="16424" y="8085"/>
                  </a:cubicBezTo>
                  <a:cubicBezTo>
                    <a:pt x="17587" y="9970"/>
                    <a:pt x="18197" y="12377"/>
                    <a:pt x="18905" y="14656"/>
                  </a:cubicBezTo>
                  <a:cubicBezTo>
                    <a:pt x="19650" y="17054"/>
                    <a:pt x="20525" y="19374"/>
                    <a:pt x="21525" y="21594"/>
                  </a:cubicBezTo>
                </a:path>
              </a:pathLst>
            </a:custGeom>
            <a:ln w="76200">
              <a:solidFill>
                <a:srgbClr val="EF4023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75" name="Cirkel"/>
            <p:cNvSpPr/>
            <p:nvPr/>
          </p:nvSpPr>
          <p:spPr>
            <a:xfrm>
              <a:off x="9775842" y="8720057"/>
              <a:ext cx="203807" cy="203807"/>
            </a:xfrm>
            <a:prstGeom prst="ellipse">
              <a:avLst/>
            </a:prstGeom>
            <a:solidFill>
              <a:srgbClr val="EF4023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76" name="Cirkel"/>
            <p:cNvSpPr/>
            <p:nvPr/>
          </p:nvSpPr>
          <p:spPr>
            <a:xfrm>
              <a:off x="17662692" y="10581869"/>
              <a:ext cx="203807" cy="203807"/>
            </a:xfrm>
            <a:prstGeom prst="ellipse">
              <a:avLst/>
            </a:prstGeom>
            <a:solidFill>
              <a:srgbClr val="EF4023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144" name="Grupp 143">
              <a:extLst>
                <a:ext uri="{FF2B5EF4-FFF2-40B4-BE49-F238E27FC236}">
                  <a16:creationId xmlns:a16="http://schemas.microsoft.com/office/drawing/2014/main" id="{C3897EBF-3AD2-CC45-8BCC-5EDCBC8C025E}"/>
                </a:ext>
              </a:extLst>
            </p:cNvPr>
            <p:cNvGrpSpPr/>
            <p:nvPr/>
          </p:nvGrpSpPr>
          <p:grpSpPr>
            <a:xfrm>
              <a:off x="9990138" y="5544238"/>
              <a:ext cx="505548" cy="480149"/>
              <a:chOff x="9990138" y="5544238"/>
              <a:chExt cx="505548" cy="480149"/>
            </a:xfrm>
          </p:grpSpPr>
          <p:sp>
            <p:nvSpPr>
              <p:cNvPr id="145" name="20">
                <a:extLst>
                  <a:ext uri="{FF2B5EF4-FFF2-40B4-BE49-F238E27FC236}">
                    <a16:creationId xmlns:a16="http://schemas.microsoft.com/office/drawing/2014/main" id="{4EF58817-5876-AB45-9474-52194DD82AAA}"/>
                  </a:ext>
                </a:extLst>
              </p:cNvPr>
              <p:cNvSpPr txBox="1"/>
              <p:nvPr/>
            </p:nvSpPr>
            <p:spPr>
              <a:xfrm>
                <a:off x="9990138" y="5560282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20</a:t>
                </a:r>
              </a:p>
            </p:txBody>
          </p:sp>
          <p:sp>
            <p:nvSpPr>
              <p:cNvPr id="146" name="Cirkel">
                <a:extLst>
                  <a:ext uri="{FF2B5EF4-FFF2-40B4-BE49-F238E27FC236}">
                    <a16:creationId xmlns:a16="http://schemas.microsoft.com/office/drawing/2014/main" id="{1021872F-BD33-5642-8248-53174A2A6869}"/>
                  </a:ext>
                </a:extLst>
              </p:cNvPr>
              <p:cNvSpPr/>
              <p:nvPr/>
            </p:nvSpPr>
            <p:spPr>
              <a:xfrm>
                <a:off x="9990138" y="5544238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47" name="Grupp 146">
              <a:extLst>
                <a:ext uri="{FF2B5EF4-FFF2-40B4-BE49-F238E27FC236}">
                  <a16:creationId xmlns:a16="http://schemas.microsoft.com/office/drawing/2014/main" id="{16CD55D2-F055-0544-8F5F-793DCC24C023}"/>
                </a:ext>
              </a:extLst>
            </p:cNvPr>
            <p:cNvGrpSpPr/>
            <p:nvPr/>
          </p:nvGrpSpPr>
          <p:grpSpPr>
            <a:xfrm>
              <a:off x="10400225" y="8365718"/>
              <a:ext cx="505549" cy="480148"/>
              <a:chOff x="10400225" y="8365718"/>
              <a:chExt cx="505549" cy="480148"/>
            </a:xfrm>
          </p:grpSpPr>
          <p:sp>
            <p:nvSpPr>
              <p:cNvPr id="148" name="15">
                <a:extLst>
                  <a:ext uri="{FF2B5EF4-FFF2-40B4-BE49-F238E27FC236}">
                    <a16:creationId xmlns:a16="http://schemas.microsoft.com/office/drawing/2014/main" id="{D0E3B190-B8A9-BD4D-BA80-59AD6584AA7A}"/>
                  </a:ext>
                </a:extLst>
              </p:cNvPr>
              <p:cNvSpPr txBox="1"/>
              <p:nvPr/>
            </p:nvSpPr>
            <p:spPr>
              <a:xfrm>
                <a:off x="10400225" y="8381762"/>
                <a:ext cx="505549" cy="42266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15</a:t>
                </a:r>
              </a:p>
            </p:txBody>
          </p:sp>
          <p:sp>
            <p:nvSpPr>
              <p:cNvPr id="149" name="Cirkel">
                <a:extLst>
                  <a:ext uri="{FF2B5EF4-FFF2-40B4-BE49-F238E27FC236}">
                    <a16:creationId xmlns:a16="http://schemas.microsoft.com/office/drawing/2014/main" id="{45FDFF52-61F4-474B-A928-C8F2FB94593D}"/>
                  </a:ext>
                </a:extLst>
              </p:cNvPr>
              <p:cNvSpPr/>
              <p:nvPr/>
            </p:nvSpPr>
            <p:spPr>
              <a:xfrm>
                <a:off x="10425625" y="8365718"/>
                <a:ext cx="480149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7799F11E-4F7E-FD4E-BBE0-879A47D9B954}"/>
                </a:ext>
              </a:extLst>
            </p:cNvPr>
            <p:cNvGrpSpPr/>
            <p:nvPr/>
          </p:nvGrpSpPr>
          <p:grpSpPr>
            <a:xfrm>
              <a:off x="11259689" y="4097598"/>
              <a:ext cx="505548" cy="480149"/>
              <a:chOff x="11259689" y="4097598"/>
              <a:chExt cx="505548" cy="480149"/>
            </a:xfrm>
          </p:grpSpPr>
          <p:sp>
            <p:nvSpPr>
              <p:cNvPr id="151" name="21">
                <a:extLst>
                  <a:ext uri="{FF2B5EF4-FFF2-40B4-BE49-F238E27FC236}">
                    <a16:creationId xmlns:a16="http://schemas.microsoft.com/office/drawing/2014/main" id="{1AA48B1D-D4D2-B94F-BB8D-D4080D996240}"/>
                  </a:ext>
                </a:extLst>
              </p:cNvPr>
              <p:cNvSpPr txBox="1"/>
              <p:nvPr/>
            </p:nvSpPr>
            <p:spPr>
              <a:xfrm>
                <a:off x="11259689" y="4100942"/>
                <a:ext cx="505548" cy="42266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21</a:t>
                </a:r>
              </a:p>
            </p:txBody>
          </p:sp>
          <p:sp>
            <p:nvSpPr>
              <p:cNvPr id="152" name="Cirkel">
                <a:extLst>
                  <a:ext uri="{FF2B5EF4-FFF2-40B4-BE49-F238E27FC236}">
                    <a16:creationId xmlns:a16="http://schemas.microsoft.com/office/drawing/2014/main" id="{B9DD18B4-2D0B-E240-BAE3-243A56B1C869}"/>
                  </a:ext>
                </a:extLst>
              </p:cNvPr>
              <p:cNvSpPr/>
              <p:nvPr/>
            </p:nvSpPr>
            <p:spPr>
              <a:xfrm>
                <a:off x="11259689" y="4097598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818966B7-4586-1946-8C84-F41752AC5208}"/>
                </a:ext>
              </a:extLst>
            </p:cNvPr>
            <p:cNvGrpSpPr/>
            <p:nvPr/>
          </p:nvGrpSpPr>
          <p:grpSpPr>
            <a:xfrm>
              <a:off x="12828061" y="4611308"/>
              <a:ext cx="505549" cy="480148"/>
              <a:chOff x="12828061" y="4611308"/>
              <a:chExt cx="505549" cy="480148"/>
            </a:xfrm>
          </p:grpSpPr>
          <p:sp>
            <p:nvSpPr>
              <p:cNvPr id="154" name="22">
                <a:extLst>
                  <a:ext uri="{FF2B5EF4-FFF2-40B4-BE49-F238E27FC236}">
                    <a16:creationId xmlns:a16="http://schemas.microsoft.com/office/drawing/2014/main" id="{11F681D7-3754-E043-93D3-4E7242352C15}"/>
                  </a:ext>
                </a:extLst>
              </p:cNvPr>
              <p:cNvSpPr txBox="1"/>
              <p:nvPr/>
            </p:nvSpPr>
            <p:spPr>
              <a:xfrm>
                <a:off x="12828061" y="4614652"/>
                <a:ext cx="505549" cy="42266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22</a:t>
                </a:r>
              </a:p>
            </p:txBody>
          </p:sp>
          <p:sp>
            <p:nvSpPr>
              <p:cNvPr id="155" name="Cirkel">
                <a:extLst>
                  <a:ext uri="{FF2B5EF4-FFF2-40B4-BE49-F238E27FC236}">
                    <a16:creationId xmlns:a16="http://schemas.microsoft.com/office/drawing/2014/main" id="{645030FF-4C17-8D4E-A0E1-59D24906CCE6}"/>
                  </a:ext>
                </a:extLst>
              </p:cNvPr>
              <p:cNvSpPr/>
              <p:nvPr/>
            </p:nvSpPr>
            <p:spPr>
              <a:xfrm>
                <a:off x="12828061" y="4611308"/>
                <a:ext cx="480149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8F18DAD3-1595-584A-8E90-BF1ADF2253FC}"/>
                </a:ext>
              </a:extLst>
            </p:cNvPr>
            <p:cNvGrpSpPr/>
            <p:nvPr/>
          </p:nvGrpSpPr>
          <p:grpSpPr>
            <a:xfrm>
              <a:off x="17420499" y="8856575"/>
              <a:ext cx="505548" cy="480149"/>
              <a:chOff x="17420499" y="8856575"/>
              <a:chExt cx="505548" cy="480149"/>
            </a:xfrm>
          </p:grpSpPr>
          <p:sp>
            <p:nvSpPr>
              <p:cNvPr id="157" name="27">
                <a:extLst>
                  <a:ext uri="{FF2B5EF4-FFF2-40B4-BE49-F238E27FC236}">
                    <a16:creationId xmlns:a16="http://schemas.microsoft.com/office/drawing/2014/main" id="{895E501C-38FD-5E49-A73E-196777476B32}"/>
                  </a:ext>
                </a:extLst>
              </p:cNvPr>
              <p:cNvSpPr txBox="1"/>
              <p:nvPr/>
            </p:nvSpPr>
            <p:spPr>
              <a:xfrm>
                <a:off x="17420499" y="8872619"/>
                <a:ext cx="505548" cy="42266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27</a:t>
                </a:r>
              </a:p>
            </p:txBody>
          </p:sp>
          <p:sp>
            <p:nvSpPr>
              <p:cNvPr id="158" name="Cirkel">
                <a:extLst>
                  <a:ext uri="{FF2B5EF4-FFF2-40B4-BE49-F238E27FC236}">
                    <a16:creationId xmlns:a16="http://schemas.microsoft.com/office/drawing/2014/main" id="{BEAB0E8E-62E1-0645-B1AC-8C561C05C4B6}"/>
                  </a:ext>
                </a:extLst>
              </p:cNvPr>
              <p:cNvSpPr/>
              <p:nvPr/>
            </p:nvSpPr>
            <p:spPr>
              <a:xfrm>
                <a:off x="17420499" y="8856575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DEA8A8FE-8E8C-8843-990A-3E9A8B13759F}"/>
                </a:ext>
              </a:extLst>
            </p:cNvPr>
            <p:cNvGrpSpPr/>
            <p:nvPr/>
          </p:nvGrpSpPr>
          <p:grpSpPr>
            <a:xfrm>
              <a:off x="16575222" y="6873006"/>
              <a:ext cx="505548" cy="480149"/>
              <a:chOff x="16575222" y="6873006"/>
              <a:chExt cx="505548" cy="480149"/>
            </a:xfrm>
          </p:grpSpPr>
          <p:sp>
            <p:nvSpPr>
              <p:cNvPr id="160" name="25">
                <a:extLst>
                  <a:ext uri="{FF2B5EF4-FFF2-40B4-BE49-F238E27FC236}">
                    <a16:creationId xmlns:a16="http://schemas.microsoft.com/office/drawing/2014/main" id="{B2C688D0-D9CA-E945-A0DE-7479AB10B98C}"/>
                  </a:ext>
                </a:extLst>
              </p:cNvPr>
              <p:cNvSpPr txBox="1"/>
              <p:nvPr/>
            </p:nvSpPr>
            <p:spPr>
              <a:xfrm>
                <a:off x="16575222" y="6876350"/>
                <a:ext cx="505548" cy="42266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25</a:t>
                </a:r>
              </a:p>
            </p:txBody>
          </p:sp>
          <p:sp>
            <p:nvSpPr>
              <p:cNvPr id="161" name="Cirkel">
                <a:extLst>
                  <a:ext uri="{FF2B5EF4-FFF2-40B4-BE49-F238E27FC236}">
                    <a16:creationId xmlns:a16="http://schemas.microsoft.com/office/drawing/2014/main" id="{50629994-37E7-994B-A33B-6F1877FEF74F}"/>
                  </a:ext>
                </a:extLst>
              </p:cNvPr>
              <p:cNvSpPr/>
              <p:nvPr/>
            </p:nvSpPr>
            <p:spPr>
              <a:xfrm>
                <a:off x="16587922" y="6873006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7C745E93-44C9-BC41-9E5C-48CB961B5052}"/>
                </a:ext>
              </a:extLst>
            </p:cNvPr>
            <p:cNvGrpSpPr/>
            <p:nvPr/>
          </p:nvGrpSpPr>
          <p:grpSpPr>
            <a:xfrm>
              <a:off x="16970962" y="7959318"/>
              <a:ext cx="505548" cy="480148"/>
              <a:chOff x="16970962" y="7959318"/>
              <a:chExt cx="505548" cy="480148"/>
            </a:xfrm>
          </p:grpSpPr>
          <p:sp>
            <p:nvSpPr>
              <p:cNvPr id="163" name="26">
                <a:extLst>
                  <a:ext uri="{FF2B5EF4-FFF2-40B4-BE49-F238E27FC236}">
                    <a16:creationId xmlns:a16="http://schemas.microsoft.com/office/drawing/2014/main" id="{2F2C8993-4541-4C4C-9735-EA5034C8E4EE}"/>
                  </a:ext>
                </a:extLst>
              </p:cNvPr>
              <p:cNvSpPr txBox="1"/>
              <p:nvPr/>
            </p:nvSpPr>
            <p:spPr>
              <a:xfrm>
                <a:off x="16970962" y="7962662"/>
                <a:ext cx="505548" cy="42266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26</a:t>
                </a:r>
              </a:p>
            </p:txBody>
          </p:sp>
          <p:sp>
            <p:nvSpPr>
              <p:cNvPr id="164" name="Cirkel">
                <a:extLst>
                  <a:ext uri="{FF2B5EF4-FFF2-40B4-BE49-F238E27FC236}">
                    <a16:creationId xmlns:a16="http://schemas.microsoft.com/office/drawing/2014/main" id="{CE7993AA-3DDA-A04C-925F-47D07FD9D4B3}"/>
                  </a:ext>
                </a:extLst>
              </p:cNvPr>
              <p:cNvSpPr/>
              <p:nvPr/>
            </p:nvSpPr>
            <p:spPr>
              <a:xfrm>
                <a:off x="16983662" y="7959318"/>
                <a:ext cx="480148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BDDF14C1-29A9-614F-AE5D-710C91B97BD6}"/>
                </a:ext>
              </a:extLst>
            </p:cNvPr>
            <p:cNvGrpSpPr/>
            <p:nvPr/>
          </p:nvGrpSpPr>
          <p:grpSpPr>
            <a:xfrm>
              <a:off x="11542776" y="9139137"/>
              <a:ext cx="505549" cy="480148"/>
              <a:chOff x="11542776" y="9139137"/>
              <a:chExt cx="505549" cy="480148"/>
            </a:xfrm>
          </p:grpSpPr>
          <p:sp>
            <p:nvSpPr>
              <p:cNvPr id="166" name="16">
                <a:extLst>
                  <a:ext uri="{FF2B5EF4-FFF2-40B4-BE49-F238E27FC236}">
                    <a16:creationId xmlns:a16="http://schemas.microsoft.com/office/drawing/2014/main" id="{D3F186B3-F6D3-4843-9DAD-065679B2F409}"/>
                  </a:ext>
                </a:extLst>
              </p:cNvPr>
              <p:cNvSpPr txBox="1"/>
              <p:nvPr/>
            </p:nvSpPr>
            <p:spPr>
              <a:xfrm>
                <a:off x="11542776" y="9155181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16</a:t>
                </a:r>
              </a:p>
            </p:txBody>
          </p:sp>
          <p:sp>
            <p:nvSpPr>
              <p:cNvPr id="167" name="Cirkel">
                <a:extLst>
                  <a:ext uri="{FF2B5EF4-FFF2-40B4-BE49-F238E27FC236}">
                    <a16:creationId xmlns:a16="http://schemas.microsoft.com/office/drawing/2014/main" id="{29A786A6-FAFA-2144-A8D7-47EA955F1201}"/>
                  </a:ext>
                </a:extLst>
              </p:cNvPr>
              <p:cNvSpPr/>
              <p:nvPr/>
            </p:nvSpPr>
            <p:spPr>
              <a:xfrm>
                <a:off x="11568176" y="9139137"/>
                <a:ext cx="480149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1DA342DC-83E6-404D-A759-9D930E47A3A6}"/>
                </a:ext>
              </a:extLst>
            </p:cNvPr>
            <p:cNvGrpSpPr/>
            <p:nvPr/>
          </p:nvGrpSpPr>
          <p:grpSpPr>
            <a:xfrm>
              <a:off x="13916362" y="8856575"/>
              <a:ext cx="505549" cy="480149"/>
              <a:chOff x="13916362" y="8856575"/>
              <a:chExt cx="505549" cy="480149"/>
            </a:xfrm>
          </p:grpSpPr>
          <p:sp>
            <p:nvSpPr>
              <p:cNvPr id="169" name="17">
                <a:extLst>
                  <a:ext uri="{FF2B5EF4-FFF2-40B4-BE49-F238E27FC236}">
                    <a16:creationId xmlns:a16="http://schemas.microsoft.com/office/drawing/2014/main" id="{4516D777-2F2F-2C42-B4C3-B1D7E03C34B2}"/>
                  </a:ext>
                </a:extLst>
              </p:cNvPr>
              <p:cNvSpPr txBox="1"/>
              <p:nvPr/>
            </p:nvSpPr>
            <p:spPr>
              <a:xfrm>
                <a:off x="13916362" y="8872619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17</a:t>
                </a:r>
              </a:p>
            </p:txBody>
          </p:sp>
          <p:sp>
            <p:nvSpPr>
              <p:cNvPr id="170" name="Cirkel">
                <a:extLst>
                  <a:ext uri="{FF2B5EF4-FFF2-40B4-BE49-F238E27FC236}">
                    <a16:creationId xmlns:a16="http://schemas.microsoft.com/office/drawing/2014/main" id="{66291D05-AE8C-484C-9F50-11E16DD33178}"/>
                  </a:ext>
                </a:extLst>
              </p:cNvPr>
              <p:cNvSpPr/>
              <p:nvPr/>
            </p:nvSpPr>
            <p:spPr>
              <a:xfrm>
                <a:off x="13929062" y="8856575"/>
                <a:ext cx="480149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01497AF2-415F-3F4E-A00B-013C1AC84296}"/>
                </a:ext>
              </a:extLst>
            </p:cNvPr>
            <p:cNvGrpSpPr/>
            <p:nvPr/>
          </p:nvGrpSpPr>
          <p:grpSpPr>
            <a:xfrm>
              <a:off x="13017036" y="7445775"/>
              <a:ext cx="505548" cy="480149"/>
              <a:chOff x="13017036" y="7445775"/>
              <a:chExt cx="505548" cy="480149"/>
            </a:xfrm>
          </p:grpSpPr>
          <p:sp>
            <p:nvSpPr>
              <p:cNvPr id="172" name="18">
                <a:extLst>
                  <a:ext uri="{FF2B5EF4-FFF2-40B4-BE49-F238E27FC236}">
                    <a16:creationId xmlns:a16="http://schemas.microsoft.com/office/drawing/2014/main" id="{EE25D2E0-6D54-9E4C-8B19-AB228AF20D18}"/>
                  </a:ext>
                </a:extLst>
              </p:cNvPr>
              <p:cNvSpPr txBox="1"/>
              <p:nvPr/>
            </p:nvSpPr>
            <p:spPr>
              <a:xfrm>
                <a:off x="13017036" y="7461819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18</a:t>
                </a:r>
              </a:p>
            </p:txBody>
          </p:sp>
          <p:sp>
            <p:nvSpPr>
              <p:cNvPr id="173" name="Cirkel">
                <a:extLst>
                  <a:ext uri="{FF2B5EF4-FFF2-40B4-BE49-F238E27FC236}">
                    <a16:creationId xmlns:a16="http://schemas.microsoft.com/office/drawing/2014/main" id="{6678EA32-A481-3F43-94A9-60EE23162068}"/>
                  </a:ext>
                </a:extLst>
              </p:cNvPr>
              <p:cNvSpPr/>
              <p:nvPr/>
            </p:nvSpPr>
            <p:spPr>
              <a:xfrm>
                <a:off x="13042436" y="7445775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74" name="Grupp 173">
              <a:extLst>
                <a:ext uri="{FF2B5EF4-FFF2-40B4-BE49-F238E27FC236}">
                  <a16:creationId xmlns:a16="http://schemas.microsoft.com/office/drawing/2014/main" id="{2E161146-EA71-CF49-BDEF-787EF8A2EAB5}"/>
                </a:ext>
              </a:extLst>
            </p:cNvPr>
            <p:cNvGrpSpPr/>
            <p:nvPr/>
          </p:nvGrpSpPr>
          <p:grpSpPr>
            <a:xfrm>
              <a:off x="11227939" y="6531354"/>
              <a:ext cx="505548" cy="480149"/>
              <a:chOff x="11227939" y="6531354"/>
              <a:chExt cx="505548" cy="480149"/>
            </a:xfrm>
          </p:grpSpPr>
          <p:sp>
            <p:nvSpPr>
              <p:cNvPr id="175" name="19">
                <a:extLst>
                  <a:ext uri="{FF2B5EF4-FFF2-40B4-BE49-F238E27FC236}">
                    <a16:creationId xmlns:a16="http://schemas.microsoft.com/office/drawing/2014/main" id="{6A24EAF8-FF64-F346-AA5C-1EDBA55C77D6}"/>
                  </a:ext>
                </a:extLst>
              </p:cNvPr>
              <p:cNvSpPr txBox="1"/>
              <p:nvPr/>
            </p:nvSpPr>
            <p:spPr>
              <a:xfrm>
                <a:off x="11227939" y="6547398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19</a:t>
                </a:r>
              </a:p>
            </p:txBody>
          </p:sp>
          <p:sp>
            <p:nvSpPr>
              <p:cNvPr id="176" name="Cirkel">
                <a:extLst>
                  <a:ext uri="{FF2B5EF4-FFF2-40B4-BE49-F238E27FC236}">
                    <a16:creationId xmlns:a16="http://schemas.microsoft.com/office/drawing/2014/main" id="{8136CBAA-0EFC-C641-8AFD-2712AEA9D115}"/>
                  </a:ext>
                </a:extLst>
              </p:cNvPr>
              <p:cNvSpPr/>
              <p:nvPr/>
            </p:nvSpPr>
            <p:spPr>
              <a:xfrm>
                <a:off x="11253339" y="6531354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77" name="Grupp 176">
              <a:extLst>
                <a:ext uri="{FF2B5EF4-FFF2-40B4-BE49-F238E27FC236}">
                  <a16:creationId xmlns:a16="http://schemas.microsoft.com/office/drawing/2014/main" id="{973EB5DB-E7C9-0245-ABEC-C24A7FDF7A73}"/>
                </a:ext>
              </a:extLst>
            </p:cNvPr>
            <p:cNvGrpSpPr/>
            <p:nvPr/>
          </p:nvGrpSpPr>
          <p:grpSpPr>
            <a:xfrm>
              <a:off x="14150345" y="5107440"/>
              <a:ext cx="505549" cy="480149"/>
              <a:chOff x="14150345" y="5107440"/>
              <a:chExt cx="505549" cy="480149"/>
            </a:xfrm>
          </p:grpSpPr>
          <p:sp>
            <p:nvSpPr>
              <p:cNvPr id="178" name="23">
                <a:extLst>
                  <a:ext uri="{FF2B5EF4-FFF2-40B4-BE49-F238E27FC236}">
                    <a16:creationId xmlns:a16="http://schemas.microsoft.com/office/drawing/2014/main" id="{C3A64C66-C243-FF43-8D15-D837A041ABCD}"/>
                  </a:ext>
                </a:extLst>
              </p:cNvPr>
              <p:cNvSpPr txBox="1"/>
              <p:nvPr/>
            </p:nvSpPr>
            <p:spPr>
              <a:xfrm>
                <a:off x="14150345" y="5110784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23</a:t>
                </a:r>
              </a:p>
            </p:txBody>
          </p:sp>
          <p:sp>
            <p:nvSpPr>
              <p:cNvPr id="179" name="Cirkel">
                <a:extLst>
                  <a:ext uri="{FF2B5EF4-FFF2-40B4-BE49-F238E27FC236}">
                    <a16:creationId xmlns:a16="http://schemas.microsoft.com/office/drawing/2014/main" id="{5C18D36B-5740-9D4B-A42A-A2B541AC9B65}"/>
                  </a:ext>
                </a:extLst>
              </p:cNvPr>
              <p:cNvSpPr/>
              <p:nvPr/>
            </p:nvSpPr>
            <p:spPr>
              <a:xfrm>
                <a:off x="14150345" y="5107440"/>
                <a:ext cx="480149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80" name="Grupp 179">
              <a:extLst>
                <a:ext uri="{FF2B5EF4-FFF2-40B4-BE49-F238E27FC236}">
                  <a16:creationId xmlns:a16="http://schemas.microsoft.com/office/drawing/2014/main" id="{AA084DF4-29D5-4A4E-987A-668CA642A9EA}"/>
                </a:ext>
              </a:extLst>
            </p:cNvPr>
            <p:cNvGrpSpPr/>
            <p:nvPr/>
          </p:nvGrpSpPr>
          <p:grpSpPr>
            <a:xfrm>
              <a:off x="15562363" y="5679592"/>
              <a:ext cx="505548" cy="480149"/>
              <a:chOff x="15562363" y="5679592"/>
              <a:chExt cx="505548" cy="480149"/>
            </a:xfrm>
          </p:grpSpPr>
          <p:sp>
            <p:nvSpPr>
              <p:cNvPr id="181" name="24">
                <a:extLst>
                  <a:ext uri="{FF2B5EF4-FFF2-40B4-BE49-F238E27FC236}">
                    <a16:creationId xmlns:a16="http://schemas.microsoft.com/office/drawing/2014/main" id="{31889050-52F4-9B44-99E2-142265C9F023}"/>
                  </a:ext>
                </a:extLst>
              </p:cNvPr>
              <p:cNvSpPr txBox="1"/>
              <p:nvPr/>
            </p:nvSpPr>
            <p:spPr>
              <a:xfrm>
                <a:off x="15562363" y="5695636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24</a:t>
                </a:r>
              </a:p>
            </p:txBody>
          </p:sp>
          <p:sp>
            <p:nvSpPr>
              <p:cNvPr id="182" name="Cirkel">
                <a:extLst>
                  <a:ext uri="{FF2B5EF4-FFF2-40B4-BE49-F238E27FC236}">
                    <a16:creationId xmlns:a16="http://schemas.microsoft.com/office/drawing/2014/main" id="{352DA00F-7146-EF4A-84C3-627DB84F5CAC}"/>
                  </a:ext>
                </a:extLst>
              </p:cNvPr>
              <p:cNvSpPr/>
              <p:nvPr/>
            </p:nvSpPr>
            <p:spPr>
              <a:xfrm>
                <a:off x="15562363" y="5679592"/>
                <a:ext cx="480148" cy="480149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183" name="Grupp 182">
              <a:extLst>
                <a:ext uri="{FF2B5EF4-FFF2-40B4-BE49-F238E27FC236}">
                  <a16:creationId xmlns:a16="http://schemas.microsoft.com/office/drawing/2014/main" id="{5234041C-C22D-8B42-B3F7-4F7C5F5FD859}"/>
                </a:ext>
              </a:extLst>
            </p:cNvPr>
            <p:cNvGrpSpPr/>
            <p:nvPr/>
          </p:nvGrpSpPr>
          <p:grpSpPr>
            <a:xfrm>
              <a:off x="17969365" y="9861607"/>
              <a:ext cx="505548" cy="480148"/>
              <a:chOff x="17969365" y="9861607"/>
              <a:chExt cx="505548" cy="480148"/>
            </a:xfrm>
          </p:grpSpPr>
          <p:sp>
            <p:nvSpPr>
              <p:cNvPr id="184" name="28">
                <a:extLst>
                  <a:ext uri="{FF2B5EF4-FFF2-40B4-BE49-F238E27FC236}">
                    <a16:creationId xmlns:a16="http://schemas.microsoft.com/office/drawing/2014/main" id="{CFE9360A-18E0-C048-B2B9-D8CA172637FF}"/>
                  </a:ext>
                </a:extLst>
              </p:cNvPr>
              <p:cNvSpPr txBox="1"/>
              <p:nvPr/>
            </p:nvSpPr>
            <p:spPr>
              <a:xfrm>
                <a:off x="17969365" y="9864951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EF402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28</a:t>
                </a:r>
              </a:p>
            </p:txBody>
          </p:sp>
          <p:sp>
            <p:nvSpPr>
              <p:cNvPr id="185" name="Cirkel">
                <a:extLst>
                  <a:ext uri="{FF2B5EF4-FFF2-40B4-BE49-F238E27FC236}">
                    <a16:creationId xmlns:a16="http://schemas.microsoft.com/office/drawing/2014/main" id="{2A34AC38-F2B5-4844-9C09-289BCBCA020A}"/>
                  </a:ext>
                </a:extLst>
              </p:cNvPr>
              <p:cNvSpPr/>
              <p:nvPr/>
            </p:nvSpPr>
            <p:spPr>
              <a:xfrm>
                <a:off x="17969365" y="9861607"/>
                <a:ext cx="480148" cy="480148"/>
              </a:xfrm>
              <a:prstGeom prst="ellipse">
                <a:avLst/>
              </a:prstGeom>
              <a:ln w="25400">
                <a:solidFill>
                  <a:srgbClr val="EF4023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</p:grpSp>
      <p:grpSp>
        <p:nvGrpSpPr>
          <p:cNvPr id="2" name="Grupp 1">
            <a:extLst>
              <a:ext uri="{FF2B5EF4-FFF2-40B4-BE49-F238E27FC236}">
                <a16:creationId xmlns:a16="http://schemas.microsoft.com/office/drawing/2014/main" id="{382ECF1B-697F-6240-B3A6-9DE7C7B12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15227" y="701641"/>
            <a:ext cx="9883447" cy="8024385"/>
            <a:chOff x="-115227" y="701641"/>
            <a:chExt cx="9883447" cy="8024385"/>
          </a:xfrm>
        </p:grpSpPr>
        <p:sp>
          <p:nvSpPr>
            <p:cNvPr id="729" name="Linje"/>
            <p:cNvSpPr/>
            <p:nvPr/>
          </p:nvSpPr>
          <p:spPr>
            <a:xfrm>
              <a:off x="-115227" y="1080854"/>
              <a:ext cx="9720769" cy="753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476" y="407"/>
                    <a:pt x="2944" y="835"/>
                    <a:pt x="4403" y="1282"/>
                  </a:cubicBezTo>
                  <a:cubicBezTo>
                    <a:pt x="5891" y="1738"/>
                    <a:pt x="7402" y="2229"/>
                    <a:pt x="8687" y="3329"/>
                  </a:cubicBezTo>
                  <a:cubicBezTo>
                    <a:pt x="10386" y="4784"/>
                    <a:pt x="11455" y="7066"/>
                    <a:pt x="12641" y="9131"/>
                  </a:cubicBezTo>
                  <a:cubicBezTo>
                    <a:pt x="13231" y="10157"/>
                    <a:pt x="13860" y="11148"/>
                    <a:pt x="14462" y="12169"/>
                  </a:cubicBezTo>
                  <a:cubicBezTo>
                    <a:pt x="15216" y="13449"/>
                    <a:pt x="15927" y="14772"/>
                    <a:pt x="16722" y="16010"/>
                  </a:cubicBezTo>
                  <a:cubicBezTo>
                    <a:pt x="18119" y="18181"/>
                    <a:pt x="19764" y="20066"/>
                    <a:pt x="21600" y="21600"/>
                  </a:cubicBezTo>
                </a:path>
              </a:pathLst>
            </a:custGeom>
            <a:ln w="76200">
              <a:solidFill>
                <a:srgbClr val="F6AB1B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 dirty="0"/>
            </a:p>
          </p:txBody>
        </p:sp>
        <p:sp>
          <p:nvSpPr>
            <p:cNvPr id="730" name="Cirkel"/>
            <p:cNvSpPr/>
            <p:nvPr/>
          </p:nvSpPr>
          <p:spPr>
            <a:xfrm>
              <a:off x="9538089" y="8522219"/>
              <a:ext cx="203807" cy="203807"/>
            </a:xfrm>
            <a:prstGeom prst="ellipse">
              <a:avLst/>
            </a:prstGeom>
            <a:solidFill>
              <a:srgbClr val="F6AB1B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228" name="Grupp 227">
              <a:extLst>
                <a:ext uri="{FF2B5EF4-FFF2-40B4-BE49-F238E27FC236}">
                  <a16:creationId xmlns:a16="http://schemas.microsoft.com/office/drawing/2014/main" id="{6421C774-2C09-C547-B08F-2E1FD013C76C}"/>
                </a:ext>
              </a:extLst>
            </p:cNvPr>
            <p:cNvGrpSpPr/>
            <p:nvPr/>
          </p:nvGrpSpPr>
          <p:grpSpPr>
            <a:xfrm>
              <a:off x="1681604" y="701641"/>
              <a:ext cx="618291" cy="480148"/>
              <a:chOff x="1681604" y="701641"/>
              <a:chExt cx="618291" cy="480148"/>
            </a:xfrm>
          </p:grpSpPr>
          <p:sp>
            <p:nvSpPr>
              <p:cNvPr id="229" name="1">
                <a:extLst>
                  <a:ext uri="{FF2B5EF4-FFF2-40B4-BE49-F238E27FC236}">
                    <a16:creationId xmlns:a16="http://schemas.microsoft.com/office/drawing/2014/main" id="{50B54C7A-C31E-2744-9E77-9A317928F4CD}"/>
                  </a:ext>
                </a:extLst>
              </p:cNvPr>
              <p:cNvSpPr txBox="1"/>
              <p:nvPr/>
            </p:nvSpPr>
            <p:spPr>
              <a:xfrm>
                <a:off x="1794347" y="712884"/>
                <a:ext cx="505548" cy="42266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</a:t>
                </a:r>
              </a:p>
            </p:txBody>
          </p:sp>
          <p:sp>
            <p:nvSpPr>
              <p:cNvPr id="230" name="Cirkel">
                <a:extLst>
                  <a:ext uri="{FF2B5EF4-FFF2-40B4-BE49-F238E27FC236}">
                    <a16:creationId xmlns:a16="http://schemas.microsoft.com/office/drawing/2014/main" id="{92C7D6D8-556E-7246-A1A1-33D1F9BC09DC}"/>
                  </a:ext>
                </a:extLst>
              </p:cNvPr>
              <p:cNvSpPr/>
              <p:nvPr/>
            </p:nvSpPr>
            <p:spPr>
              <a:xfrm>
                <a:off x="1681604" y="701641"/>
                <a:ext cx="480149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31" name="Grupp 230">
              <a:extLst>
                <a:ext uri="{FF2B5EF4-FFF2-40B4-BE49-F238E27FC236}">
                  <a16:creationId xmlns:a16="http://schemas.microsoft.com/office/drawing/2014/main" id="{43C75055-D9B9-F141-8A64-74AF08A6FB7D}"/>
                </a:ext>
              </a:extLst>
            </p:cNvPr>
            <p:cNvGrpSpPr/>
            <p:nvPr/>
          </p:nvGrpSpPr>
          <p:grpSpPr>
            <a:xfrm>
              <a:off x="4154625" y="1484153"/>
              <a:ext cx="607489" cy="480148"/>
              <a:chOff x="4154625" y="1484153"/>
              <a:chExt cx="607489" cy="480148"/>
            </a:xfrm>
          </p:grpSpPr>
          <p:sp>
            <p:nvSpPr>
              <p:cNvPr id="232" name="4">
                <a:extLst>
                  <a:ext uri="{FF2B5EF4-FFF2-40B4-BE49-F238E27FC236}">
                    <a16:creationId xmlns:a16="http://schemas.microsoft.com/office/drawing/2014/main" id="{5E996A1D-0A80-8040-B300-35D31FB98056}"/>
                  </a:ext>
                </a:extLst>
              </p:cNvPr>
              <p:cNvSpPr txBox="1"/>
              <p:nvPr/>
            </p:nvSpPr>
            <p:spPr>
              <a:xfrm>
                <a:off x="4256566" y="1495396"/>
                <a:ext cx="505548" cy="42266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4</a:t>
                </a:r>
              </a:p>
            </p:txBody>
          </p:sp>
          <p:sp>
            <p:nvSpPr>
              <p:cNvPr id="233" name="Cirkel">
                <a:extLst>
                  <a:ext uri="{FF2B5EF4-FFF2-40B4-BE49-F238E27FC236}">
                    <a16:creationId xmlns:a16="http://schemas.microsoft.com/office/drawing/2014/main" id="{75A714EB-ADEF-D94D-A355-FAAB9659A1FE}"/>
                  </a:ext>
                </a:extLst>
              </p:cNvPr>
              <p:cNvSpPr/>
              <p:nvPr/>
            </p:nvSpPr>
            <p:spPr>
              <a:xfrm>
                <a:off x="4154625" y="1484153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34" name="Grupp 233">
              <a:extLst>
                <a:ext uri="{FF2B5EF4-FFF2-40B4-BE49-F238E27FC236}">
                  <a16:creationId xmlns:a16="http://schemas.microsoft.com/office/drawing/2014/main" id="{41EFC2F0-1770-C642-B157-065778A82096}"/>
                </a:ext>
              </a:extLst>
            </p:cNvPr>
            <p:cNvGrpSpPr/>
            <p:nvPr/>
          </p:nvGrpSpPr>
          <p:grpSpPr>
            <a:xfrm>
              <a:off x="8625918" y="6989981"/>
              <a:ext cx="505548" cy="480149"/>
              <a:chOff x="8625918" y="6989981"/>
              <a:chExt cx="505548" cy="480149"/>
            </a:xfrm>
          </p:grpSpPr>
          <p:sp>
            <p:nvSpPr>
              <p:cNvPr id="235" name="13">
                <a:extLst>
                  <a:ext uri="{FF2B5EF4-FFF2-40B4-BE49-F238E27FC236}">
                    <a16:creationId xmlns:a16="http://schemas.microsoft.com/office/drawing/2014/main" id="{43A31056-0974-7A4A-9422-3A8457F4EE19}"/>
                  </a:ext>
                </a:extLst>
              </p:cNvPr>
              <p:cNvSpPr txBox="1"/>
              <p:nvPr/>
            </p:nvSpPr>
            <p:spPr>
              <a:xfrm>
                <a:off x="8625918" y="7008893"/>
                <a:ext cx="505548" cy="42266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13</a:t>
                </a:r>
              </a:p>
            </p:txBody>
          </p:sp>
          <p:sp>
            <p:nvSpPr>
              <p:cNvPr id="236" name="Cirkel">
                <a:extLst>
                  <a:ext uri="{FF2B5EF4-FFF2-40B4-BE49-F238E27FC236}">
                    <a16:creationId xmlns:a16="http://schemas.microsoft.com/office/drawing/2014/main" id="{67E6FD11-41AE-F14A-B49B-3F6EA87AA7BE}"/>
                  </a:ext>
                </a:extLst>
              </p:cNvPr>
              <p:cNvSpPr/>
              <p:nvPr/>
            </p:nvSpPr>
            <p:spPr>
              <a:xfrm>
                <a:off x="8638618" y="6989981"/>
                <a:ext cx="480148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37" name="Grupp 236">
              <a:extLst>
                <a:ext uri="{FF2B5EF4-FFF2-40B4-BE49-F238E27FC236}">
                  <a16:creationId xmlns:a16="http://schemas.microsoft.com/office/drawing/2014/main" id="{3C70F131-A24F-2348-880D-25C4CF555ADE}"/>
                </a:ext>
              </a:extLst>
            </p:cNvPr>
            <p:cNvGrpSpPr/>
            <p:nvPr/>
          </p:nvGrpSpPr>
          <p:grpSpPr>
            <a:xfrm>
              <a:off x="6553847" y="4614889"/>
              <a:ext cx="505548" cy="480148"/>
              <a:chOff x="6553847" y="4614889"/>
              <a:chExt cx="505548" cy="480148"/>
            </a:xfrm>
          </p:grpSpPr>
          <p:sp>
            <p:nvSpPr>
              <p:cNvPr id="238" name="9">
                <a:extLst>
                  <a:ext uri="{FF2B5EF4-FFF2-40B4-BE49-F238E27FC236}">
                    <a16:creationId xmlns:a16="http://schemas.microsoft.com/office/drawing/2014/main" id="{5D938948-0ACD-D248-ABD1-C2358168DDD4}"/>
                  </a:ext>
                </a:extLst>
              </p:cNvPr>
              <p:cNvSpPr txBox="1"/>
              <p:nvPr/>
            </p:nvSpPr>
            <p:spPr>
              <a:xfrm>
                <a:off x="6553847" y="4633801"/>
                <a:ext cx="505548" cy="42266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9</a:t>
                </a:r>
              </a:p>
            </p:txBody>
          </p:sp>
          <p:sp>
            <p:nvSpPr>
              <p:cNvPr id="239" name="Cirkel">
                <a:extLst>
                  <a:ext uri="{FF2B5EF4-FFF2-40B4-BE49-F238E27FC236}">
                    <a16:creationId xmlns:a16="http://schemas.microsoft.com/office/drawing/2014/main" id="{BEA07F0B-1489-B042-B254-5C946E5D6B1D}"/>
                  </a:ext>
                </a:extLst>
              </p:cNvPr>
              <p:cNvSpPr/>
              <p:nvPr/>
            </p:nvSpPr>
            <p:spPr>
              <a:xfrm>
                <a:off x="6556715" y="4614889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40" name="Grupp 239">
              <a:extLst>
                <a:ext uri="{FF2B5EF4-FFF2-40B4-BE49-F238E27FC236}">
                  <a16:creationId xmlns:a16="http://schemas.microsoft.com/office/drawing/2014/main" id="{C69FA9C7-D796-9A42-A55A-2FADB77AD227}"/>
                </a:ext>
              </a:extLst>
            </p:cNvPr>
            <p:cNvGrpSpPr/>
            <p:nvPr/>
          </p:nvGrpSpPr>
          <p:grpSpPr>
            <a:xfrm>
              <a:off x="6134454" y="3998878"/>
              <a:ext cx="489981" cy="480149"/>
              <a:chOff x="6107158" y="3985230"/>
              <a:chExt cx="489981" cy="480149"/>
            </a:xfrm>
          </p:grpSpPr>
          <p:sp>
            <p:nvSpPr>
              <p:cNvPr id="241" name="8">
                <a:extLst>
                  <a:ext uri="{FF2B5EF4-FFF2-40B4-BE49-F238E27FC236}">
                    <a16:creationId xmlns:a16="http://schemas.microsoft.com/office/drawing/2014/main" id="{0FCD0095-4C0A-0545-9B84-493421FBB5BE}"/>
                  </a:ext>
                </a:extLst>
              </p:cNvPr>
              <p:cNvSpPr txBox="1"/>
              <p:nvPr/>
            </p:nvSpPr>
            <p:spPr>
              <a:xfrm>
                <a:off x="6116990" y="4002059"/>
                <a:ext cx="4801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8</a:t>
                </a:r>
              </a:p>
            </p:txBody>
          </p:sp>
          <p:sp>
            <p:nvSpPr>
              <p:cNvPr id="242" name="Cirkel">
                <a:extLst>
                  <a:ext uri="{FF2B5EF4-FFF2-40B4-BE49-F238E27FC236}">
                    <a16:creationId xmlns:a16="http://schemas.microsoft.com/office/drawing/2014/main" id="{B185AB77-62C4-414B-8779-39C4149439E5}"/>
                  </a:ext>
                </a:extLst>
              </p:cNvPr>
              <p:cNvSpPr/>
              <p:nvPr/>
            </p:nvSpPr>
            <p:spPr>
              <a:xfrm>
                <a:off x="6107158" y="3985230"/>
                <a:ext cx="480149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43" name="Grupp 242">
              <a:extLst>
                <a:ext uri="{FF2B5EF4-FFF2-40B4-BE49-F238E27FC236}">
                  <a16:creationId xmlns:a16="http://schemas.microsoft.com/office/drawing/2014/main" id="{DDA2597B-1C38-5144-8E43-D98EDCE4105D}"/>
                </a:ext>
              </a:extLst>
            </p:cNvPr>
            <p:cNvGrpSpPr/>
            <p:nvPr/>
          </p:nvGrpSpPr>
          <p:grpSpPr>
            <a:xfrm>
              <a:off x="9262671" y="7556424"/>
              <a:ext cx="505549" cy="480149"/>
              <a:chOff x="9262671" y="7556424"/>
              <a:chExt cx="505549" cy="480149"/>
            </a:xfrm>
          </p:grpSpPr>
          <p:sp>
            <p:nvSpPr>
              <p:cNvPr id="244" name="14">
                <a:extLst>
                  <a:ext uri="{FF2B5EF4-FFF2-40B4-BE49-F238E27FC236}">
                    <a16:creationId xmlns:a16="http://schemas.microsoft.com/office/drawing/2014/main" id="{4B8F8978-CAE3-2549-A449-0C2CA5D72E9F}"/>
                  </a:ext>
                </a:extLst>
              </p:cNvPr>
              <p:cNvSpPr txBox="1"/>
              <p:nvPr/>
            </p:nvSpPr>
            <p:spPr>
              <a:xfrm>
                <a:off x="9262671" y="7565504"/>
                <a:ext cx="505549" cy="42266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14</a:t>
                </a:r>
              </a:p>
            </p:txBody>
          </p:sp>
          <p:sp>
            <p:nvSpPr>
              <p:cNvPr id="245" name="Cirkel">
                <a:extLst>
                  <a:ext uri="{FF2B5EF4-FFF2-40B4-BE49-F238E27FC236}">
                    <a16:creationId xmlns:a16="http://schemas.microsoft.com/office/drawing/2014/main" id="{CAB158EE-3916-C542-9003-A5328A4A32EC}"/>
                  </a:ext>
                </a:extLst>
              </p:cNvPr>
              <p:cNvSpPr/>
              <p:nvPr/>
            </p:nvSpPr>
            <p:spPr>
              <a:xfrm>
                <a:off x="9275371" y="7556424"/>
                <a:ext cx="480149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46" name="Grupp 245">
              <a:extLst>
                <a:ext uri="{FF2B5EF4-FFF2-40B4-BE49-F238E27FC236}">
                  <a16:creationId xmlns:a16="http://schemas.microsoft.com/office/drawing/2014/main" id="{07F9CADF-E822-BE4D-915D-C33F6AA32377}"/>
                </a:ext>
              </a:extLst>
            </p:cNvPr>
            <p:cNvGrpSpPr/>
            <p:nvPr/>
          </p:nvGrpSpPr>
          <p:grpSpPr>
            <a:xfrm>
              <a:off x="2513676" y="877709"/>
              <a:ext cx="626857" cy="480148"/>
              <a:chOff x="2513676" y="877709"/>
              <a:chExt cx="626857" cy="480148"/>
            </a:xfrm>
          </p:grpSpPr>
          <p:sp>
            <p:nvSpPr>
              <p:cNvPr id="247" name="2">
                <a:extLst>
                  <a:ext uri="{FF2B5EF4-FFF2-40B4-BE49-F238E27FC236}">
                    <a16:creationId xmlns:a16="http://schemas.microsoft.com/office/drawing/2014/main" id="{61083777-FE4E-3445-8AE5-F79F027FC632}"/>
                  </a:ext>
                </a:extLst>
              </p:cNvPr>
              <p:cNvSpPr txBox="1"/>
              <p:nvPr/>
            </p:nvSpPr>
            <p:spPr>
              <a:xfrm>
                <a:off x="2634984" y="888952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2</a:t>
                </a:r>
              </a:p>
            </p:txBody>
          </p:sp>
          <p:sp>
            <p:nvSpPr>
              <p:cNvPr id="248" name="Cirkel">
                <a:extLst>
                  <a:ext uri="{FF2B5EF4-FFF2-40B4-BE49-F238E27FC236}">
                    <a16:creationId xmlns:a16="http://schemas.microsoft.com/office/drawing/2014/main" id="{CB8558FD-FA29-5448-A8F1-7D46103BF762}"/>
                  </a:ext>
                </a:extLst>
              </p:cNvPr>
              <p:cNvSpPr/>
              <p:nvPr/>
            </p:nvSpPr>
            <p:spPr>
              <a:xfrm>
                <a:off x="2513676" y="877709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49" name="Grupp 248">
              <a:extLst>
                <a:ext uri="{FF2B5EF4-FFF2-40B4-BE49-F238E27FC236}">
                  <a16:creationId xmlns:a16="http://schemas.microsoft.com/office/drawing/2014/main" id="{210BF8E2-6A0E-9649-81BD-B336D75502F3}"/>
                </a:ext>
              </a:extLst>
            </p:cNvPr>
            <p:cNvGrpSpPr/>
            <p:nvPr/>
          </p:nvGrpSpPr>
          <p:grpSpPr>
            <a:xfrm>
              <a:off x="3416650" y="1105083"/>
              <a:ext cx="630481" cy="480148"/>
              <a:chOff x="3416650" y="1105083"/>
              <a:chExt cx="630481" cy="480148"/>
            </a:xfrm>
          </p:grpSpPr>
          <p:sp>
            <p:nvSpPr>
              <p:cNvPr id="250" name="3">
                <a:extLst>
                  <a:ext uri="{FF2B5EF4-FFF2-40B4-BE49-F238E27FC236}">
                    <a16:creationId xmlns:a16="http://schemas.microsoft.com/office/drawing/2014/main" id="{4E8150DA-D634-FE45-A885-F9FFBD329489}"/>
                  </a:ext>
                </a:extLst>
              </p:cNvPr>
              <p:cNvSpPr txBox="1"/>
              <p:nvPr/>
            </p:nvSpPr>
            <p:spPr>
              <a:xfrm>
                <a:off x="3541583" y="1116326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3</a:t>
                </a:r>
              </a:p>
            </p:txBody>
          </p:sp>
          <p:sp>
            <p:nvSpPr>
              <p:cNvPr id="251" name="Cirkel">
                <a:extLst>
                  <a:ext uri="{FF2B5EF4-FFF2-40B4-BE49-F238E27FC236}">
                    <a16:creationId xmlns:a16="http://schemas.microsoft.com/office/drawing/2014/main" id="{D9698D1E-90D3-484B-BA56-CC10B292445D}"/>
                  </a:ext>
                </a:extLst>
              </p:cNvPr>
              <p:cNvSpPr/>
              <p:nvPr/>
            </p:nvSpPr>
            <p:spPr>
              <a:xfrm>
                <a:off x="3416650" y="1105083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52" name="Grupp 251">
              <a:extLst>
                <a:ext uri="{FF2B5EF4-FFF2-40B4-BE49-F238E27FC236}">
                  <a16:creationId xmlns:a16="http://schemas.microsoft.com/office/drawing/2014/main" id="{3386C2E7-E6A4-224C-A31A-9E5457FEF8FB}"/>
                </a:ext>
              </a:extLst>
            </p:cNvPr>
            <p:cNvGrpSpPr/>
            <p:nvPr/>
          </p:nvGrpSpPr>
          <p:grpSpPr>
            <a:xfrm>
              <a:off x="4758899" y="2106303"/>
              <a:ext cx="480148" cy="480148"/>
              <a:chOff x="4758899" y="2106303"/>
              <a:chExt cx="480148" cy="480148"/>
            </a:xfrm>
          </p:grpSpPr>
          <p:sp>
            <p:nvSpPr>
              <p:cNvPr id="253" name="5">
                <a:extLst>
                  <a:ext uri="{FF2B5EF4-FFF2-40B4-BE49-F238E27FC236}">
                    <a16:creationId xmlns:a16="http://schemas.microsoft.com/office/drawing/2014/main" id="{C867EED1-A873-234D-99DE-608426DCB8E1}"/>
                  </a:ext>
                </a:extLst>
              </p:cNvPr>
              <p:cNvSpPr txBox="1"/>
              <p:nvPr/>
            </p:nvSpPr>
            <p:spPr>
              <a:xfrm>
                <a:off x="4771599" y="2127987"/>
                <a:ext cx="4674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5</a:t>
                </a:r>
              </a:p>
            </p:txBody>
          </p:sp>
          <p:sp>
            <p:nvSpPr>
              <p:cNvPr id="254" name="Cirkel">
                <a:extLst>
                  <a:ext uri="{FF2B5EF4-FFF2-40B4-BE49-F238E27FC236}">
                    <a16:creationId xmlns:a16="http://schemas.microsoft.com/office/drawing/2014/main" id="{864F5E8E-8D85-FD42-BA1B-991A371607B8}"/>
                  </a:ext>
                </a:extLst>
              </p:cNvPr>
              <p:cNvSpPr/>
              <p:nvPr/>
            </p:nvSpPr>
            <p:spPr>
              <a:xfrm>
                <a:off x="4758899" y="2106303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55" name="Grupp 254">
              <a:extLst>
                <a:ext uri="{FF2B5EF4-FFF2-40B4-BE49-F238E27FC236}">
                  <a16:creationId xmlns:a16="http://schemas.microsoft.com/office/drawing/2014/main" id="{906F080C-7196-1F40-B1AB-528841BC50DE}"/>
                </a:ext>
              </a:extLst>
            </p:cNvPr>
            <p:cNvGrpSpPr/>
            <p:nvPr/>
          </p:nvGrpSpPr>
          <p:grpSpPr>
            <a:xfrm>
              <a:off x="5270355" y="2786649"/>
              <a:ext cx="480149" cy="480148"/>
              <a:chOff x="5270355" y="2786649"/>
              <a:chExt cx="480149" cy="480148"/>
            </a:xfrm>
          </p:grpSpPr>
          <p:sp>
            <p:nvSpPr>
              <p:cNvPr id="256" name="6">
                <a:extLst>
                  <a:ext uri="{FF2B5EF4-FFF2-40B4-BE49-F238E27FC236}">
                    <a16:creationId xmlns:a16="http://schemas.microsoft.com/office/drawing/2014/main" id="{67BD4457-3937-9845-9DEB-11659284C19B}"/>
                  </a:ext>
                </a:extLst>
              </p:cNvPr>
              <p:cNvSpPr txBox="1"/>
              <p:nvPr/>
            </p:nvSpPr>
            <p:spPr>
              <a:xfrm>
                <a:off x="5270355" y="2801884"/>
                <a:ext cx="468503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6</a:t>
                </a:r>
              </a:p>
            </p:txBody>
          </p:sp>
          <p:sp>
            <p:nvSpPr>
              <p:cNvPr id="257" name="Cirkel">
                <a:extLst>
                  <a:ext uri="{FF2B5EF4-FFF2-40B4-BE49-F238E27FC236}">
                    <a16:creationId xmlns:a16="http://schemas.microsoft.com/office/drawing/2014/main" id="{C53902F0-3187-484A-B129-AE5E3F423C07}"/>
                  </a:ext>
                </a:extLst>
              </p:cNvPr>
              <p:cNvSpPr/>
              <p:nvPr/>
            </p:nvSpPr>
            <p:spPr>
              <a:xfrm>
                <a:off x="5270355" y="2786649"/>
                <a:ext cx="480149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58" name="Grupp 257">
              <a:extLst>
                <a:ext uri="{FF2B5EF4-FFF2-40B4-BE49-F238E27FC236}">
                  <a16:creationId xmlns:a16="http://schemas.microsoft.com/office/drawing/2014/main" id="{34FA2C20-07E1-4A4A-98F7-C4C1DA4AD003}"/>
                </a:ext>
              </a:extLst>
            </p:cNvPr>
            <p:cNvGrpSpPr/>
            <p:nvPr/>
          </p:nvGrpSpPr>
          <p:grpSpPr>
            <a:xfrm>
              <a:off x="5697914" y="3385486"/>
              <a:ext cx="491795" cy="480149"/>
              <a:chOff x="5738858" y="3426430"/>
              <a:chExt cx="491795" cy="480149"/>
            </a:xfrm>
          </p:grpSpPr>
          <p:sp>
            <p:nvSpPr>
              <p:cNvPr id="259" name="7">
                <a:extLst>
                  <a:ext uri="{FF2B5EF4-FFF2-40B4-BE49-F238E27FC236}">
                    <a16:creationId xmlns:a16="http://schemas.microsoft.com/office/drawing/2014/main" id="{C4DFDB7C-42FF-3C43-B717-48009C728D13}"/>
                  </a:ext>
                </a:extLst>
              </p:cNvPr>
              <p:cNvSpPr txBox="1"/>
              <p:nvPr/>
            </p:nvSpPr>
            <p:spPr>
              <a:xfrm>
                <a:off x="5750504" y="3453091"/>
                <a:ext cx="4801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7</a:t>
                </a:r>
              </a:p>
            </p:txBody>
          </p:sp>
          <p:sp>
            <p:nvSpPr>
              <p:cNvPr id="260" name="Cirkel">
                <a:extLst>
                  <a:ext uri="{FF2B5EF4-FFF2-40B4-BE49-F238E27FC236}">
                    <a16:creationId xmlns:a16="http://schemas.microsoft.com/office/drawing/2014/main" id="{F2EC1622-9858-0F4F-9F9D-07FD3CBF5341}"/>
                  </a:ext>
                </a:extLst>
              </p:cNvPr>
              <p:cNvSpPr/>
              <p:nvPr/>
            </p:nvSpPr>
            <p:spPr>
              <a:xfrm>
                <a:off x="5738858" y="3426430"/>
                <a:ext cx="480149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61" name="Grupp 260">
              <a:extLst>
                <a:ext uri="{FF2B5EF4-FFF2-40B4-BE49-F238E27FC236}">
                  <a16:creationId xmlns:a16="http://schemas.microsoft.com/office/drawing/2014/main" id="{F99804AE-78AD-E64D-AED4-6580E812EFAE}"/>
                </a:ext>
              </a:extLst>
            </p:cNvPr>
            <p:cNvGrpSpPr/>
            <p:nvPr/>
          </p:nvGrpSpPr>
          <p:grpSpPr>
            <a:xfrm>
              <a:off x="8010787" y="6428595"/>
              <a:ext cx="505549" cy="480149"/>
              <a:chOff x="8010787" y="6428595"/>
              <a:chExt cx="505549" cy="480149"/>
            </a:xfrm>
          </p:grpSpPr>
          <p:sp>
            <p:nvSpPr>
              <p:cNvPr id="262" name="12">
                <a:extLst>
                  <a:ext uri="{FF2B5EF4-FFF2-40B4-BE49-F238E27FC236}">
                    <a16:creationId xmlns:a16="http://schemas.microsoft.com/office/drawing/2014/main" id="{41F20AB0-B2A6-D449-AEAD-25E53BCE8898}"/>
                  </a:ext>
                </a:extLst>
              </p:cNvPr>
              <p:cNvSpPr txBox="1"/>
              <p:nvPr/>
            </p:nvSpPr>
            <p:spPr>
              <a:xfrm>
                <a:off x="8010787" y="6447507"/>
                <a:ext cx="5055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12</a:t>
                </a:r>
              </a:p>
            </p:txBody>
          </p:sp>
          <p:sp>
            <p:nvSpPr>
              <p:cNvPr id="263" name="Cirkel">
                <a:extLst>
                  <a:ext uri="{FF2B5EF4-FFF2-40B4-BE49-F238E27FC236}">
                    <a16:creationId xmlns:a16="http://schemas.microsoft.com/office/drawing/2014/main" id="{984B07D2-4BC4-A74A-B96E-418A71FC108A}"/>
                  </a:ext>
                </a:extLst>
              </p:cNvPr>
              <p:cNvSpPr/>
              <p:nvPr/>
            </p:nvSpPr>
            <p:spPr>
              <a:xfrm>
                <a:off x="8023487" y="6428595"/>
                <a:ext cx="480149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64" name="Grupp 263">
              <a:extLst>
                <a:ext uri="{FF2B5EF4-FFF2-40B4-BE49-F238E27FC236}">
                  <a16:creationId xmlns:a16="http://schemas.microsoft.com/office/drawing/2014/main" id="{CEF5F74C-F829-3540-BF33-84B52F8A65CB}"/>
                </a:ext>
              </a:extLst>
            </p:cNvPr>
            <p:cNvGrpSpPr/>
            <p:nvPr/>
          </p:nvGrpSpPr>
          <p:grpSpPr>
            <a:xfrm>
              <a:off x="7478668" y="5803452"/>
              <a:ext cx="505548" cy="480149"/>
              <a:chOff x="7478668" y="5803452"/>
              <a:chExt cx="505548" cy="480149"/>
            </a:xfrm>
          </p:grpSpPr>
          <p:sp>
            <p:nvSpPr>
              <p:cNvPr id="265" name="11">
                <a:extLst>
                  <a:ext uri="{FF2B5EF4-FFF2-40B4-BE49-F238E27FC236}">
                    <a16:creationId xmlns:a16="http://schemas.microsoft.com/office/drawing/2014/main" id="{A5FB7607-5C60-9C46-B264-3C9F35E34006}"/>
                  </a:ext>
                </a:extLst>
              </p:cNvPr>
              <p:cNvSpPr txBox="1"/>
              <p:nvPr/>
            </p:nvSpPr>
            <p:spPr>
              <a:xfrm>
                <a:off x="7478668" y="5822364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11</a:t>
                </a:r>
              </a:p>
            </p:txBody>
          </p:sp>
          <p:sp>
            <p:nvSpPr>
              <p:cNvPr id="266" name="Cirkel">
                <a:extLst>
                  <a:ext uri="{FF2B5EF4-FFF2-40B4-BE49-F238E27FC236}">
                    <a16:creationId xmlns:a16="http://schemas.microsoft.com/office/drawing/2014/main" id="{8010734F-2169-A24F-BAF2-148F278D28C6}"/>
                  </a:ext>
                </a:extLst>
              </p:cNvPr>
              <p:cNvSpPr/>
              <p:nvPr/>
            </p:nvSpPr>
            <p:spPr>
              <a:xfrm>
                <a:off x="7491368" y="5803452"/>
                <a:ext cx="480148" cy="480149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67" name="Grupp 266">
              <a:extLst>
                <a:ext uri="{FF2B5EF4-FFF2-40B4-BE49-F238E27FC236}">
                  <a16:creationId xmlns:a16="http://schemas.microsoft.com/office/drawing/2014/main" id="{EBAC63F0-2AF0-C34E-B96A-827A01B25D91}"/>
                </a:ext>
              </a:extLst>
            </p:cNvPr>
            <p:cNvGrpSpPr/>
            <p:nvPr/>
          </p:nvGrpSpPr>
          <p:grpSpPr>
            <a:xfrm>
              <a:off x="7026615" y="5135589"/>
              <a:ext cx="505548" cy="480148"/>
              <a:chOff x="7026615" y="5135589"/>
              <a:chExt cx="505548" cy="480148"/>
            </a:xfrm>
          </p:grpSpPr>
          <p:sp>
            <p:nvSpPr>
              <p:cNvPr id="268" name="10">
                <a:extLst>
                  <a:ext uri="{FF2B5EF4-FFF2-40B4-BE49-F238E27FC236}">
                    <a16:creationId xmlns:a16="http://schemas.microsoft.com/office/drawing/2014/main" id="{9EEA8DE4-CE4B-704C-9958-9577B89874FC}"/>
                  </a:ext>
                </a:extLst>
              </p:cNvPr>
              <p:cNvSpPr txBox="1"/>
              <p:nvPr/>
            </p:nvSpPr>
            <p:spPr>
              <a:xfrm>
                <a:off x="7026615" y="5154501"/>
                <a:ext cx="5055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lIns="50800" tIns="50800" rIns="50800" bIns="50800">
                <a:spAutoFit/>
              </a:bodyPr>
              <a:lstStyle>
                <a:lvl1pPr algn="ctr"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F6AB1B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10</a:t>
                </a:r>
              </a:p>
            </p:txBody>
          </p:sp>
          <p:sp>
            <p:nvSpPr>
              <p:cNvPr id="269" name="Cirkel">
                <a:extLst>
                  <a:ext uri="{FF2B5EF4-FFF2-40B4-BE49-F238E27FC236}">
                    <a16:creationId xmlns:a16="http://schemas.microsoft.com/office/drawing/2014/main" id="{94BB2874-B3A9-7241-B7AE-B48625EA2E4C}"/>
                  </a:ext>
                </a:extLst>
              </p:cNvPr>
              <p:cNvSpPr/>
              <p:nvPr/>
            </p:nvSpPr>
            <p:spPr>
              <a:xfrm>
                <a:off x="7039315" y="5135589"/>
                <a:ext cx="480148" cy="480148"/>
              </a:xfrm>
              <a:prstGeom prst="ellipse">
                <a:avLst/>
              </a:prstGeom>
              <a:ln w="25400">
                <a:solidFill>
                  <a:srgbClr val="F6AB1B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/>
                </a:pPr>
                <a:endParaRPr/>
              </a:p>
            </p:txBody>
          </p:sp>
        </p:grpSp>
      </p:grpSp>
      <p:grpSp>
        <p:nvGrpSpPr>
          <p:cNvPr id="4" name="Grupp 3">
            <a:extLst>
              <a:ext uri="{FF2B5EF4-FFF2-40B4-BE49-F238E27FC236}">
                <a16:creationId xmlns:a16="http://schemas.microsoft.com/office/drawing/2014/main" id="{0F62170C-ED8D-8348-AA3F-1D6604DD9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58837" y="4409778"/>
            <a:ext cx="4657621" cy="7566961"/>
            <a:chOff x="17858837" y="4409778"/>
            <a:chExt cx="4657621" cy="7566961"/>
          </a:xfrm>
        </p:grpSpPr>
        <p:sp>
          <p:nvSpPr>
            <p:cNvPr id="733" name="Cirkel"/>
            <p:cNvSpPr/>
            <p:nvPr/>
          </p:nvSpPr>
          <p:spPr>
            <a:xfrm>
              <a:off x="17858837" y="10743441"/>
              <a:ext cx="203807" cy="203807"/>
            </a:xfrm>
            <a:prstGeom prst="ellipse">
              <a:avLst/>
            </a:prstGeom>
            <a:solidFill>
              <a:srgbClr val="97B6C1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4" name="Linje"/>
            <p:cNvSpPr/>
            <p:nvPr/>
          </p:nvSpPr>
          <p:spPr>
            <a:xfrm>
              <a:off x="17960641" y="5027231"/>
              <a:ext cx="4431349" cy="6615753"/>
            </a:xfrm>
            <a:custGeom>
              <a:avLst/>
              <a:gdLst>
                <a:gd name="connsiteX0" fmla="*/ 83 w 19731"/>
                <a:gd name="connsiteY0" fmla="*/ 16607 h 18767"/>
                <a:gd name="connsiteX1" fmla="*/ 2548 w 19731"/>
                <a:gd name="connsiteY1" fmla="*/ 17312 h 18767"/>
                <a:gd name="connsiteX2" fmla="*/ 5445 w 19731"/>
                <a:gd name="connsiteY2" fmla="*/ 17011 h 18767"/>
                <a:gd name="connsiteX3" fmla="*/ 6878 w 19731"/>
                <a:gd name="connsiteY3" fmla="*/ 15736 h 18767"/>
                <a:gd name="connsiteX4" fmla="*/ 5829 w 19731"/>
                <a:gd name="connsiteY4" fmla="*/ 12251 h 18767"/>
                <a:gd name="connsiteX5" fmla="*/ 4731 w 19731"/>
                <a:gd name="connsiteY5" fmla="*/ 10503 h 18767"/>
                <a:gd name="connsiteX6" fmla="*/ 3666 w 19731"/>
                <a:gd name="connsiteY6" fmla="*/ 8800 h 18767"/>
                <a:gd name="connsiteX7" fmla="*/ 330 w 19731"/>
                <a:gd name="connsiteY7" fmla="*/ 3172 h 18767"/>
                <a:gd name="connsiteX8" fmla="*/ 220 w 19731"/>
                <a:gd name="connsiteY8" fmla="*/ 1481 h 18767"/>
                <a:gd name="connsiteX9" fmla="*/ 2478 w 19731"/>
                <a:gd name="connsiteY9" fmla="*/ 159 h 18767"/>
                <a:gd name="connsiteX10" fmla="*/ 5340 w 19731"/>
                <a:gd name="connsiteY10" fmla="*/ 63 h 18767"/>
                <a:gd name="connsiteX11" fmla="*/ 8482 w 19731"/>
                <a:gd name="connsiteY11" fmla="*/ 1058 h 18767"/>
                <a:gd name="connsiteX12" fmla="*/ 13156 w 19731"/>
                <a:gd name="connsiteY12" fmla="*/ 3668 h 18767"/>
                <a:gd name="connsiteX13" fmla="*/ 15573 w 19731"/>
                <a:gd name="connsiteY13" fmla="*/ 5832 h 18767"/>
                <a:gd name="connsiteX14" fmla="*/ 16015 w 19731"/>
                <a:gd name="connsiteY14" fmla="*/ 14363 h 18767"/>
                <a:gd name="connsiteX15" fmla="*/ 19731 w 19731"/>
                <a:gd name="connsiteY15" fmla="*/ 18767 h 18767"/>
                <a:gd name="connsiteX0" fmla="*/ 83 w 19731"/>
                <a:gd name="connsiteY0" fmla="*/ 16607 h 18767"/>
                <a:gd name="connsiteX1" fmla="*/ 2548 w 19731"/>
                <a:gd name="connsiteY1" fmla="*/ 17312 h 18767"/>
                <a:gd name="connsiteX2" fmla="*/ 5445 w 19731"/>
                <a:gd name="connsiteY2" fmla="*/ 17011 h 18767"/>
                <a:gd name="connsiteX3" fmla="*/ 6878 w 19731"/>
                <a:gd name="connsiteY3" fmla="*/ 15736 h 18767"/>
                <a:gd name="connsiteX4" fmla="*/ 5829 w 19731"/>
                <a:gd name="connsiteY4" fmla="*/ 12251 h 18767"/>
                <a:gd name="connsiteX5" fmla="*/ 4731 w 19731"/>
                <a:gd name="connsiteY5" fmla="*/ 10503 h 18767"/>
                <a:gd name="connsiteX6" fmla="*/ 3666 w 19731"/>
                <a:gd name="connsiteY6" fmla="*/ 8800 h 18767"/>
                <a:gd name="connsiteX7" fmla="*/ 330 w 19731"/>
                <a:gd name="connsiteY7" fmla="*/ 3172 h 18767"/>
                <a:gd name="connsiteX8" fmla="*/ 220 w 19731"/>
                <a:gd name="connsiteY8" fmla="*/ 1481 h 18767"/>
                <a:gd name="connsiteX9" fmla="*/ 2478 w 19731"/>
                <a:gd name="connsiteY9" fmla="*/ 159 h 18767"/>
                <a:gd name="connsiteX10" fmla="*/ 5340 w 19731"/>
                <a:gd name="connsiteY10" fmla="*/ 63 h 18767"/>
                <a:gd name="connsiteX11" fmla="*/ 8482 w 19731"/>
                <a:gd name="connsiteY11" fmla="*/ 1058 h 18767"/>
                <a:gd name="connsiteX12" fmla="*/ 13156 w 19731"/>
                <a:gd name="connsiteY12" fmla="*/ 3668 h 18767"/>
                <a:gd name="connsiteX13" fmla="*/ 15573 w 19731"/>
                <a:gd name="connsiteY13" fmla="*/ 5832 h 18767"/>
                <a:gd name="connsiteX14" fmla="*/ 16015 w 19731"/>
                <a:gd name="connsiteY14" fmla="*/ 14363 h 18767"/>
                <a:gd name="connsiteX15" fmla="*/ 19731 w 19731"/>
                <a:gd name="connsiteY15" fmla="*/ 18767 h 1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731" h="18767" extrusionOk="0">
                  <a:moveTo>
                    <a:pt x="83" y="16607"/>
                  </a:moveTo>
                  <a:cubicBezTo>
                    <a:pt x="785" y="16985"/>
                    <a:pt x="1639" y="17229"/>
                    <a:pt x="2548" y="17312"/>
                  </a:cubicBezTo>
                  <a:cubicBezTo>
                    <a:pt x="3539" y="17403"/>
                    <a:pt x="4550" y="17298"/>
                    <a:pt x="5445" y="17011"/>
                  </a:cubicBezTo>
                  <a:cubicBezTo>
                    <a:pt x="6131" y="16699"/>
                    <a:pt x="6634" y="16251"/>
                    <a:pt x="6878" y="15736"/>
                  </a:cubicBezTo>
                  <a:cubicBezTo>
                    <a:pt x="7459" y="14508"/>
                    <a:pt x="6615" y="13401"/>
                    <a:pt x="5829" y="12251"/>
                  </a:cubicBezTo>
                  <a:cubicBezTo>
                    <a:pt x="5447" y="11691"/>
                    <a:pt x="5094" y="11098"/>
                    <a:pt x="4731" y="10503"/>
                  </a:cubicBezTo>
                  <a:cubicBezTo>
                    <a:pt x="4383" y="9932"/>
                    <a:pt x="4024" y="9358"/>
                    <a:pt x="3666" y="8800"/>
                  </a:cubicBezTo>
                  <a:cubicBezTo>
                    <a:pt x="2477" y="6941"/>
                    <a:pt x="1367" y="5067"/>
                    <a:pt x="330" y="3172"/>
                  </a:cubicBezTo>
                  <a:cubicBezTo>
                    <a:pt x="-67" y="2641"/>
                    <a:pt x="-107" y="2030"/>
                    <a:pt x="220" y="1481"/>
                  </a:cubicBezTo>
                  <a:cubicBezTo>
                    <a:pt x="602" y="838"/>
                    <a:pt x="1440" y="347"/>
                    <a:pt x="2478" y="159"/>
                  </a:cubicBezTo>
                  <a:cubicBezTo>
                    <a:pt x="3408" y="-13"/>
                    <a:pt x="4387" y="-46"/>
                    <a:pt x="5340" y="63"/>
                  </a:cubicBezTo>
                  <a:cubicBezTo>
                    <a:pt x="6514" y="198"/>
                    <a:pt x="7604" y="543"/>
                    <a:pt x="8482" y="1058"/>
                  </a:cubicBezTo>
                  <a:cubicBezTo>
                    <a:pt x="10176" y="1824"/>
                    <a:pt x="11742" y="2699"/>
                    <a:pt x="13156" y="3668"/>
                  </a:cubicBezTo>
                  <a:cubicBezTo>
                    <a:pt x="14114" y="4325"/>
                    <a:pt x="14991" y="5018"/>
                    <a:pt x="15573" y="5832"/>
                  </a:cubicBezTo>
                  <a:cubicBezTo>
                    <a:pt x="17464" y="8476"/>
                    <a:pt x="15795" y="11490"/>
                    <a:pt x="16015" y="14363"/>
                  </a:cubicBezTo>
                  <a:cubicBezTo>
                    <a:pt x="16227" y="17135"/>
                    <a:pt x="18752" y="18378"/>
                    <a:pt x="19731" y="18767"/>
                  </a:cubicBezTo>
                </a:path>
              </a:pathLst>
            </a:custGeom>
            <a:ln w="76200">
              <a:solidFill>
                <a:srgbClr val="97B6C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186" name="Grupp 185">
              <a:extLst>
                <a:ext uri="{FF2B5EF4-FFF2-40B4-BE49-F238E27FC236}">
                  <a16:creationId xmlns:a16="http://schemas.microsoft.com/office/drawing/2014/main" id="{7BDC137F-0A06-8B43-8E16-7706B4F25AE4}"/>
                </a:ext>
              </a:extLst>
            </p:cNvPr>
            <p:cNvGrpSpPr/>
            <p:nvPr/>
          </p:nvGrpSpPr>
          <p:grpSpPr>
            <a:xfrm>
              <a:off x="17901023" y="11496591"/>
              <a:ext cx="480149" cy="480148"/>
              <a:chOff x="17901023" y="11496591"/>
              <a:chExt cx="480149" cy="480148"/>
            </a:xfrm>
          </p:grpSpPr>
          <p:sp>
            <p:nvSpPr>
              <p:cNvPr id="187" name="29">
                <a:extLst>
                  <a:ext uri="{FF2B5EF4-FFF2-40B4-BE49-F238E27FC236}">
                    <a16:creationId xmlns:a16="http://schemas.microsoft.com/office/drawing/2014/main" id="{DC3BD8BF-2770-9348-880A-CF1CF13F69E1}"/>
                  </a:ext>
                </a:extLst>
              </p:cNvPr>
              <p:cNvSpPr txBox="1"/>
              <p:nvPr/>
            </p:nvSpPr>
            <p:spPr>
              <a:xfrm>
                <a:off x="17931462" y="11505767"/>
                <a:ext cx="449710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29</a:t>
                </a:r>
              </a:p>
            </p:txBody>
          </p:sp>
          <p:sp>
            <p:nvSpPr>
              <p:cNvPr id="188" name="Cirkel">
                <a:extLst>
                  <a:ext uri="{FF2B5EF4-FFF2-40B4-BE49-F238E27FC236}">
                    <a16:creationId xmlns:a16="http://schemas.microsoft.com/office/drawing/2014/main" id="{AA2E75E3-D410-3842-B62C-8A2A2C92A7B5}"/>
                  </a:ext>
                </a:extLst>
              </p:cNvPr>
              <p:cNvSpPr/>
              <p:nvPr/>
            </p:nvSpPr>
            <p:spPr>
              <a:xfrm>
                <a:off x="17901023" y="11496591"/>
                <a:ext cx="480149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192" name="Grupp 191">
              <a:extLst>
                <a:ext uri="{FF2B5EF4-FFF2-40B4-BE49-F238E27FC236}">
                  <a16:creationId xmlns:a16="http://schemas.microsoft.com/office/drawing/2014/main" id="{BD604EB4-3D6A-204E-821B-BCC6DB9521A0}"/>
                </a:ext>
              </a:extLst>
            </p:cNvPr>
            <p:cNvGrpSpPr/>
            <p:nvPr/>
          </p:nvGrpSpPr>
          <p:grpSpPr>
            <a:xfrm>
              <a:off x="19641689" y="4409778"/>
              <a:ext cx="480148" cy="480148"/>
              <a:chOff x="19641689" y="4409778"/>
              <a:chExt cx="480148" cy="480148"/>
            </a:xfrm>
          </p:grpSpPr>
          <p:sp>
            <p:nvSpPr>
              <p:cNvPr id="193" name="34">
                <a:extLst>
                  <a:ext uri="{FF2B5EF4-FFF2-40B4-BE49-F238E27FC236}">
                    <a16:creationId xmlns:a16="http://schemas.microsoft.com/office/drawing/2014/main" id="{FC57CA22-ACFA-C440-B2B2-A559D6074F7D}"/>
                  </a:ext>
                </a:extLst>
              </p:cNvPr>
              <p:cNvSpPr txBox="1"/>
              <p:nvPr/>
            </p:nvSpPr>
            <p:spPr>
              <a:xfrm>
                <a:off x="19672127" y="4418954"/>
                <a:ext cx="428141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>
                  <a:defRPr b="0"/>
                </a:pPr>
                <a:r>
                  <a:rPr b="1"/>
                  <a:t>34</a:t>
                </a:r>
              </a:p>
            </p:txBody>
          </p:sp>
          <p:sp>
            <p:nvSpPr>
              <p:cNvPr id="194" name="Cirkel">
                <a:extLst>
                  <a:ext uri="{FF2B5EF4-FFF2-40B4-BE49-F238E27FC236}">
                    <a16:creationId xmlns:a16="http://schemas.microsoft.com/office/drawing/2014/main" id="{C4577CD5-85A3-B94A-9D56-84E2E1277752}"/>
                  </a:ext>
                </a:extLst>
              </p:cNvPr>
              <p:cNvSpPr/>
              <p:nvPr/>
            </p:nvSpPr>
            <p:spPr>
              <a:xfrm>
                <a:off x="19641689" y="4409778"/>
                <a:ext cx="480148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195" name="Grupp 194">
              <a:extLst>
                <a:ext uri="{FF2B5EF4-FFF2-40B4-BE49-F238E27FC236}">
                  <a16:creationId xmlns:a16="http://schemas.microsoft.com/office/drawing/2014/main" id="{F76BB9B1-0F0B-A143-830E-B7A2A5DBE205}"/>
                </a:ext>
              </a:extLst>
            </p:cNvPr>
            <p:cNvGrpSpPr/>
            <p:nvPr/>
          </p:nvGrpSpPr>
          <p:grpSpPr>
            <a:xfrm>
              <a:off x="18934554" y="7123485"/>
              <a:ext cx="480149" cy="480148"/>
              <a:chOff x="18934554" y="7123485"/>
              <a:chExt cx="480149" cy="480148"/>
            </a:xfrm>
          </p:grpSpPr>
          <p:sp>
            <p:nvSpPr>
              <p:cNvPr id="196" name="32">
                <a:extLst>
                  <a:ext uri="{FF2B5EF4-FFF2-40B4-BE49-F238E27FC236}">
                    <a16:creationId xmlns:a16="http://schemas.microsoft.com/office/drawing/2014/main" id="{367314A2-BF59-9E4C-9BAD-24C18C142E18}"/>
                  </a:ext>
                </a:extLst>
              </p:cNvPr>
              <p:cNvSpPr txBox="1"/>
              <p:nvPr/>
            </p:nvSpPr>
            <p:spPr>
              <a:xfrm>
                <a:off x="18934554" y="7132661"/>
                <a:ext cx="4801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/>
                <a:r>
                  <a:t>32</a:t>
                </a:r>
              </a:p>
            </p:txBody>
          </p:sp>
          <p:sp>
            <p:nvSpPr>
              <p:cNvPr id="197" name="Cirkel">
                <a:extLst>
                  <a:ext uri="{FF2B5EF4-FFF2-40B4-BE49-F238E27FC236}">
                    <a16:creationId xmlns:a16="http://schemas.microsoft.com/office/drawing/2014/main" id="{8C6EBD99-60AC-784B-B662-EEB732BC962D}"/>
                  </a:ext>
                </a:extLst>
              </p:cNvPr>
              <p:cNvSpPr/>
              <p:nvPr/>
            </p:nvSpPr>
            <p:spPr>
              <a:xfrm>
                <a:off x="18934554" y="7123485"/>
                <a:ext cx="480148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198" name="Grupp 197">
              <a:extLst>
                <a:ext uri="{FF2B5EF4-FFF2-40B4-BE49-F238E27FC236}">
                  <a16:creationId xmlns:a16="http://schemas.microsoft.com/office/drawing/2014/main" id="{5B01B266-5265-C94B-B8F2-12C2C7A7F397}"/>
                </a:ext>
              </a:extLst>
            </p:cNvPr>
            <p:cNvGrpSpPr/>
            <p:nvPr/>
          </p:nvGrpSpPr>
          <p:grpSpPr>
            <a:xfrm>
              <a:off x="18639688" y="5615757"/>
              <a:ext cx="492849" cy="480149"/>
              <a:chOff x="18639688" y="5615757"/>
              <a:chExt cx="492849" cy="480149"/>
            </a:xfrm>
          </p:grpSpPr>
          <p:sp>
            <p:nvSpPr>
              <p:cNvPr id="199" name="33">
                <a:extLst>
                  <a:ext uri="{FF2B5EF4-FFF2-40B4-BE49-F238E27FC236}">
                    <a16:creationId xmlns:a16="http://schemas.microsoft.com/office/drawing/2014/main" id="{36C63979-9EB0-0948-A3F1-89C8543F24B1}"/>
                  </a:ext>
                </a:extLst>
              </p:cNvPr>
              <p:cNvSpPr txBox="1"/>
              <p:nvPr/>
            </p:nvSpPr>
            <p:spPr>
              <a:xfrm>
                <a:off x="18642753" y="5624934"/>
                <a:ext cx="489784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/>
                <a:r>
                  <a:t>33</a:t>
                </a:r>
              </a:p>
            </p:txBody>
          </p:sp>
          <p:sp>
            <p:nvSpPr>
              <p:cNvPr id="200" name="Cirkel">
                <a:extLst>
                  <a:ext uri="{FF2B5EF4-FFF2-40B4-BE49-F238E27FC236}">
                    <a16:creationId xmlns:a16="http://schemas.microsoft.com/office/drawing/2014/main" id="{1097CE3F-E799-B74C-B2BC-BD4DFE1A277B}"/>
                  </a:ext>
                </a:extLst>
              </p:cNvPr>
              <p:cNvSpPr/>
              <p:nvPr/>
            </p:nvSpPr>
            <p:spPr>
              <a:xfrm>
                <a:off x="18639688" y="5615757"/>
                <a:ext cx="480149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201" name="Grupp 200">
              <a:extLst>
                <a:ext uri="{FF2B5EF4-FFF2-40B4-BE49-F238E27FC236}">
                  <a16:creationId xmlns:a16="http://schemas.microsoft.com/office/drawing/2014/main" id="{74190C45-7638-2B4A-B4C2-759D8BE6B72C}"/>
                </a:ext>
              </a:extLst>
            </p:cNvPr>
            <p:cNvGrpSpPr/>
            <p:nvPr/>
          </p:nvGrpSpPr>
          <p:grpSpPr>
            <a:xfrm>
              <a:off x="21803745" y="6464127"/>
              <a:ext cx="480148" cy="480149"/>
              <a:chOff x="21803745" y="6464127"/>
              <a:chExt cx="480148" cy="480149"/>
            </a:xfrm>
          </p:grpSpPr>
          <p:sp>
            <p:nvSpPr>
              <p:cNvPr id="202" name="36">
                <a:extLst>
                  <a:ext uri="{FF2B5EF4-FFF2-40B4-BE49-F238E27FC236}">
                    <a16:creationId xmlns:a16="http://schemas.microsoft.com/office/drawing/2014/main" id="{35B340FD-6AE3-494A-B6AC-6B4DFD39D421}"/>
                  </a:ext>
                </a:extLst>
              </p:cNvPr>
              <p:cNvSpPr txBox="1"/>
              <p:nvPr/>
            </p:nvSpPr>
            <p:spPr>
              <a:xfrm>
                <a:off x="21803745" y="6473304"/>
                <a:ext cx="480148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36</a:t>
                </a:r>
              </a:p>
            </p:txBody>
          </p:sp>
          <p:sp>
            <p:nvSpPr>
              <p:cNvPr id="203" name="Cirkel">
                <a:extLst>
                  <a:ext uri="{FF2B5EF4-FFF2-40B4-BE49-F238E27FC236}">
                    <a16:creationId xmlns:a16="http://schemas.microsoft.com/office/drawing/2014/main" id="{5D0E566D-5821-1E46-8353-51055C8ADD07}"/>
                  </a:ext>
                </a:extLst>
              </p:cNvPr>
              <p:cNvSpPr/>
              <p:nvPr/>
            </p:nvSpPr>
            <p:spPr>
              <a:xfrm>
                <a:off x="21803745" y="6464127"/>
                <a:ext cx="480148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204" name="Grupp 203">
              <a:extLst>
                <a:ext uri="{FF2B5EF4-FFF2-40B4-BE49-F238E27FC236}">
                  <a16:creationId xmlns:a16="http://schemas.microsoft.com/office/drawing/2014/main" id="{53C14E62-B181-3D4C-A522-63C92E6F9194}"/>
                </a:ext>
              </a:extLst>
            </p:cNvPr>
            <p:cNvGrpSpPr/>
            <p:nvPr/>
          </p:nvGrpSpPr>
          <p:grpSpPr>
            <a:xfrm>
              <a:off x="22003114" y="10408232"/>
              <a:ext cx="513344" cy="480149"/>
              <a:chOff x="22003114" y="10408232"/>
              <a:chExt cx="513344" cy="480149"/>
            </a:xfrm>
          </p:grpSpPr>
          <p:sp>
            <p:nvSpPr>
              <p:cNvPr id="205" name="39">
                <a:extLst>
                  <a:ext uri="{FF2B5EF4-FFF2-40B4-BE49-F238E27FC236}">
                    <a16:creationId xmlns:a16="http://schemas.microsoft.com/office/drawing/2014/main" id="{46CD76E1-0D8B-1743-A7F1-B13131EE9B2B}"/>
                  </a:ext>
                </a:extLst>
              </p:cNvPr>
              <p:cNvSpPr txBox="1"/>
              <p:nvPr/>
            </p:nvSpPr>
            <p:spPr>
              <a:xfrm>
                <a:off x="22003114" y="10417409"/>
                <a:ext cx="513344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39</a:t>
                </a:r>
              </a:p>
            </p:txBody>
          </p:sp>
          <p:sp>
            <p:nvSpPr>
              <p:cNvPr id="206" name="Cirkel">
                <a:extLst>
                  <a:ext uri="{FF2B5EF4-FFF2-40B4-BE49-F238E27FC236}">
                    <a16:creationId xmlns:a16="http://schemas.microsoft.com/office/drawing/2014/main" id="{DDACE793-4017-D844-9D5E-32E5A47C671B}"/>
                  </a:ext>
                </a:extLst>
              </p:cNvPr>
              <p:cNvSpPr/>
              <p:nvPr/>
            </p:nvSpPr>
            <p:spPr>
              <a:xfrm>
                <a:off x="22003114" y="10408232"/>
                <a:ext cx="480148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207" name="Grupp 206">
              <a:extLst>
                <a:ext uri="{FF2B5EF4-FFF2-40B4-BE49-F238E27FC236}">
                  <a16:creationId xmlns:a16="http://schemas.microsoft.com/office/drawing/2014/main" id="{DB564B83-D319-A94F-873E-E30094AAA654}"/>
                </a:ext>
              </a:extLst>
            </p:cNvPr>
            <p:cNvGrpSpPr/>
            <p:nvPr/>
          </p:nvGrpSpPr>
          <p:grpSpPr>
            <a:xfrm>
              <a:off x="19598551" y="11127247"/>
              <a:ext cx="501717" cy="480149"/>
              <a:chOff x="19598551" y="11127247"/>
              <a:chExt cx="501717" cy="480149"/>
            </a:xfrm>
          </p:grpSpPr>
          <p:sp>
            <p:nvSpPr>
              <p:cNvPr id="208" name="30">
                <a:extLst>
                  <a:ext uri="{FF2B5EF4-FFF2-40B4-BE49-F238E27FC236}">
                    <a16:creationId xmlns:a16="http://schemas.microsoft.com/office/drawing/2014/main" id="{6749AA4F-279C-9F40-A5B5-523DAF9B9747}"/>
                  </a:ext>
                </a:extLst>
              </p:cNvPr>
              <p:cNvSpPr txBox="1"/>
              <p:nvPr/>
            </p:nvSpPr>
            <p:spPr>
              <a:xfrm>
                <a:off x="19598551" y="11136424"/>
                <a:ext cx="501717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/>
                <a:r>
                  <a:t>30</a:t>
                </a:r>
              </a:p>
            </p:txBody>
          </p:sp>
          <p:sp>
            <p:nvSpPr>
              <p:cNvPr id="209" name="Cirkel">
                <a:extLst>
                  <a:ext uri="{FF2B5EF4-FFF2-40B4-BE49-F238E27FC236}">
                    <a16:creationId xmlns:a16="http://schemas.microsoft.com/office/drawing/2014/main" id="{BF14A162-9EF3-4B40-A71F-4B3B7C9BCDB9}"/>
                  </a:ext>
                </a:extLst>
              </p:cNvPr>
              <p:cNvSpPr/>
              <p:nvPr/>
            </p:nvSpPr>
            <p:spPr>
              <a:xfrm>
                <a:off x="19598551" y="11127247"/>
                <a:ext cx="480148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210" name="Grupp 209">
              <a:extLst>
                <a:ext uri="{FF2B5EF4-FFF2-40B4-BE49-F238E27FC236}">
                  <a16:creationId xmlns:a16="http://schemas.microsoft.com/office/drawing/2014/main" id="{AE3CA5E5-7793-2646-A9A2-BE1283097E79}"/>
                </a:ext>
              </a:extLst>
            </p:cNvPr>
            <p:cNvGrpSpPr/>
            <p:nvPr/>
          </p:nvGrpSpPr>
          <p:grpSpPr>
            <a:xfrm>
              <a:off x="19620120" y="8863679"/>
              <a:ext cx="480148" cy="480148"/>
              <a:chOff x="19620120" y="8863679"/>
              <a:chExt cx="480148" cy="480148"/>
            </a:xfrm>
          </p:grpSpPr>
          <p:sp>
            <p:nvSpPr>
              <p:cNvPr id="211" name="31">
                <a:extLst>
                  <a:ext uri="{FF2B5EF4-FFF2-40B4-BE49-F238E27FC236}">
                    <a16:creationId xmlns:a16="http://schemas.microsoft.com/office/drawing/2014/main" id="{ED492943-4B2B-E746-8CAD-6124F3A5112C}"/>
                  </a:ext>
                </a:extLst>
              </p:cNvPr>
              <p:cNvSpPr txBox="1"/>
              <p:nvPr/>
            </p:nvSpPr>
            <p:spPr>
              <a:xfrm>
                <a:off x="19650558" y="8885555"/>
                <a:ext cx="428141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/>
                <a:r>
                  <a:t>31</a:t>
                </a:r>
              </a:p>
            </p:txBody>
          </p:sp>
          <p:sp>
            <p:nvSpPr>
              <p:cNvPr id="212" name="Cirkel">
                <a:extLst>
                  <a:ext uri="{FF2B5EF4-FFF2-40B4-BE49-F238E27FC236}">
                    <a16:creationId xmlns:a16="http://schemas.microsoft.com/office/drawing/2014/main" id="{E5AF348A-4B53-1045-B864-1083BE830928}"/>
                  </a:ext>
                </a:extLst>
              </p:cNvPr>
              <p:cNvSpPr/>
              <p:nvPr/>
            </p:nvSpPr>
            <p:spPr>
              <a:xfrm>
                <a:off x="19620120" y="8863679"/>
                <a:ext cx="480148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213" name="Grupp 212">
              <a:extLst>
                <a:ext uri="{FF2B5EF4-FFF2-40B4-BE49-F238E27FC236}">
                  <a16:creationId xmlns:a16="http://schemas.microsoft.com/office/drawing/2014/main" id="{D2209D3D-4338-754E-8502-2A5B24E918E5}"/>
                </a:ext>
              </a:extLst>
            </p:cNvPr>
            <p:cNvGrpSpPr/>
            <p:nvPr/>
          </p:nvGrpSpPr>
          <p:grpSpPr>
            <a:xfrm>
              <a:off x="20901606" y="5187153"/>
              <a:ext cx="489784" cy="480148"/>
              <a:chOff x="20901606" y="5187153"/>
              <a:chExt cx="489784" cy="480148"/>
            </a:xfrm>
          </p:grpSpPr>
          <p:sp>
            <p:nvSpPr>
              <p:cNvPr id="214" name="35">
                <a:extLst>
                  <a:ext uri="{FF2B5EF4-FFF2-40B4-BE49-F238E27FC236}">
                    <a16:creationId xmlns:a16="http://schemas.microsoft.com/office/drawing/2014/main" id="{947B16A4-77A6-7949-88EB-6EE138604EBE}"/>
                  </a:ext>
                </a:extLst>
              </p:cNvPr>
              <p:cNvSpPr txBox="1"/>
              <p:nvPr/>
            </p:nvSpPr>
            <p:spPr>
              <a:xfrm>
                <a:off x="20901606" y="5196329"/>
                <a:ext cx="489784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35</a:t>
                </a:r>
              </a:p>
            </p:txBody>
          </p:sp>
          <p:sp>
            <p:nvSpPr>
              <p:cNvPr id="215" name="Cirkel">
                <a:extLst>
                  <a:ext uri="{FF2B5EF4-FFF2-40B4-BE49-F238E27FC236}">
                    <a16:creationId xmlns:a16="http://schemas.microsoft.com/office/drawing/2014/main" id="{06429CF9-B2B6-1341-996C-77C52E4F16FE}"/>
                  </a:ext>
                </a:extLst>
              </p:cNvPr>
              <p:cNvSpPr/>
              <p:nvPr/>
            </p:nvSpPr>
            <p:spPr>
              <a:xfrm>
                <a:off x="20911241" y="5187153"/>
                <a:ext cx="480148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216" name="Grupp 215">
              <a:extLst>
                <a:ext uri="{FF2B5EF4-FFF2-40B4-BE49-F238E27FC236}">
                  <a16:creationId xmlns:a16="http://schemas.microsoft.com/office/drawing/2014/main" id="{5510A0E7-F68E-2B4B-A121-BA43C419910B}"/>
                </a:ext>
              </a:extLst>
            </p:cNvPr>
            <p:cNvGrpSpPr/>
            <p:nvPr/>
          </p:nvGrpSpPr>
          <p:grpSpPr>
            <a:xfrm>
              <a:off x="21981545" y="7797627"/>
              <a:ext cx="489016" cy="480149"/>
              <a:chOff x="21981545" y="7797627"/>
              <a:chExt cx="489016" cy="480149"/>
            </a:xfrm>
          </p:grpSpPr>
          <p:sp>
            <p:nvSpPr>
              <p:cNvPr id="217" name="37">
                <a:extLst>
                  <a:ext uri="{FF2B5EF4-FFF2-40B4-BE49-F238E27FC236}">
                    <a16:creationId xmlns:a16="http://schemas.microsoft.com/office/drawing/2014/main" id="{81B61137-A690-AB4A-B727-3A37D779F454}"/>
                  </a:ext>
                </a:extLst>
              </p:cNvPr>
              <p:cNvSpPr txBox="1"/>
              <p:nvPr/>
            </p:nvSpPr>
            <p:spPr>
              <a:xfrm>
                <a:off x="21990414" y="7806804"/>
                <a:ext cx="480147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37</a:t>
                </a:r>
              </a:p>
            </p:txBody>
          </p:sp>
          <p:sp>
            <p:nvSpPr>
              <p:cNvPr id="218" name="Cirkel">
                <a:extLst>
                  <a:ext uri="{FF2B5EF4-FFF2-40B4-BE49-F238E27FC236}">
                    <a16:creationId xmlns:a16="http://schemas.microsoft.com/office/drawing/2014/main" id="{BCBB8387-A4B7-F645-80A0-EFF28D42AB89}"/>
                  </a:ext>
                </a:extLst>
              </p:cNvPr>
              <p:cNvSpPr/>
              <p:nvPr/>
            </p:nvSpPr>
            <p:spPr>
              <a:xfrm>
                <a:off x="21981545" y="7797627"/>
                <a:ext cx="480148" cy="480149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grpSp>
          <p:nvGrpSpPr>
            <p:cNvPr id="219" name="Grupp 218">
              <a:extLst>
                <a:ext uri="{FF2B5EF4-FFF2-40B4-BE49-F238E27FC236}">
                  <a16:creationId xmlns:a16="http://schemas.microsoft.com/office/drawing/2014/main" id="{FD935C97-6CAC-C949-B441-40FBD7F11FBB}"/>
                </a:ext>
              </a:extLst>
            </p:cNvPr>
            <p:cNvGrpSpPr/>
            <p:nvPr/>
          </p:nvGrpSpPr>
          <p:grpSpPr>
            <a:xfrm>
              <a:off x="21959975" y="9091992"/>
              <a:ext cx="480149" cy="480148"/>
              <a:chOff x="21959975" y="9091992"/>
              <a:chExt cx="480149" cy="480148"/>
            </a:xfrm>
          </p:grpSpPr>
          <p:sp>
            <p:nvSpPr>
              <p:cNvPr id="220" name="38">
                <a:extLst>
                  <a:ext uri="{FF2B5EF4-FFF2-40B4-BE49-F238E27FC236}">
                    <a16:creationId xmlns:a16="http://schemas.microsoft.com/office/drawing/2014/main" id="{ADD9C112-396B-F54D-96B8-8F46E938C1FF}"/>
                  </a:ext>
                </a:extLst>
              </p:cNvPr>
              <p:cNvSpPr txBox="1"/>
              <p:nvPr/>
            </p:nvSpPr>
            <p:spPr>
              <a:xfrm>
                <a:off x="21959975" y="9101168"/>
                <a:ext cx="480149" cy="4460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0"/>
                  </a:spcBef>
                  <a:defRPr sz="2200" b="1">
                    <a:solidFill>
                      <a:srgbClr val="97B6C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ctr">
                  <a:defRPr b="0"/>
                </a:pPr>
                <a:r>
                  <a:rPr b="1"/>
                  <a:t>38</a:t>
                </a:r>
              </a:p>
            </p:txBody>
          </p:sp>
          <p:sp>
            <p:nvSpPr>
              <p:cNvPr id="221" name="Cirkel">
                <a:extLst>
                  <a:ext uri="{FF2B5EF4-FFF2-40B4-BE49-F238E27FC236}">
                    <a16:creationId xmlns:a16="http://schemas.microsoft.com/office/drawing/2014/main" id="{C0E18DCF-4465-014C-93D2-64B82211C1B8}"/>
                  </a:ext>
                </a:extLst>
              </p:cNvPr>
              <p:cNvSpPr/>
              <p:nvPr/>
            </p:nvSpPr>
            <p:spPr>
              <a:xfrm>
                <a:off x="21959975" y="9091992"/>
                <a:ext cx="480149" cy="480148"/>
              </a:xfrm>
              <a:prstGeom prst="ellipse">
                <a:avLst/>
              </a:prstGeom>
              <a:ln w="25400">
                <a:solidFill>
                  <a:srgbClr val="97B6C1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pPr>
                  <a:defRPr sz="1800">
                    <a:solidFill>
                      <a:srgbClr val="97B6C1"/>
                    </a:solidFill>
                  </a:defRPr>
                </a:pPr>
                <a:endParaRPr/>
              </a:p>
            </p:txBody>
          </p:sp>
        </p:grpSp>
        <p:sp>
          <p:nvSpPr>
            <p:cNvPr id="270" name="Cirkel">
              <a:extLst>
                <a:ext uri="{FF2B5EF4-FFF2-40B4-BE49-F238E27FC236}">
                  <a16:creationId xmlns:a16="http://schemas.microsoft.com/office/drawing/2014/main" id="{F873CAB8-9A09-5441-BE92-95454046C733}"/>
                </a:ext>
              </a:extLst>
            </p:cNvPr>
            <p:cNvSpPr/>
            <p:nvPr/>
          </p:nvSpPr>
          <p:spPr>
            <a:xfrm>
              <a:off x="22294359" y="11548659"/>
              <a:ext cx="203807" cy="203807"/>
            </a:xfrm>
            <a:prstGeom prst="ellipse">
              <a:avLst/>
            </a:prstGeom>
            <a:solidFill>
              <a:srgbClr val="97B6C1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800">
                  <a:solidFill>
                    <a:srgbClr val="000000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464646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Georgia"/>
        <a:ea typeface="Georgia"/>
        <a:cs typeface="Georgi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hueOff val="-308403"/>
            <a:satOff val="22830"/>
            <a:lumOff val="890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30000"/>
          </a:lnSpc>
          <a:spcBef>
            <a:spcPts val="2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ln w="12700">
          <a:miter lim="400000"/>
        </a:ln>
        <a:extLst>
          <a:ext uri="{C572A759-6A51-4108-AA02-DFA0A04FC94B}">
            <ma14:wrappingTextBoxFlag xmlns:r="http://schemas.openxmlformats.org/officeDocument/2006/relationships" xmlns:p="http://schemas.openxmlformats.org/presentationml/2006/main" xmlns:ma14="http://schemas.microsoft.com/office/mac/drawingml/2011/main" xmlns:a14="http://schemas.microsoft.com/office/drawing/2010/main" xmlns:m="http://schemas.openxmlformats.org/officeDocument/2006/math" xmlns="" val="1"/>
          </a:ext>
        </a:extLst>
      </a:spPr>
      <a:bodyPr lIns="50800" tIns="50800" rIns="50800" bIns="50800">
        <a:spAutoFit/>
      </a:bodyPr>
      <a:lstStyle>
        <a:defPPr algn="l">
          <a:defRPr dirty="0" err="1">
            <a:solidFill>
              <a:srgbClr val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464646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Georgia"/>
        <a:ea typeface="Georgia"/>
        <a:cs typeface="Georgi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hueOff val="-308403"/>
            <a:satOff val="22830"/>
            <a:lumOff val="890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30000"/>
          </a:lnSpc>
          <a:spcBef>
            <a:spcPts val="2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30000"/>
          </a:lnSpc>
          <a:spcBef>
            <a:spcPts val="200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888</Words>
  <Application>Microsoft Office PowerPoint</Application>
  <PresentationFormat>Anpassad</PresentationFormat>
  <Paragraphs>316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Avenir</vt:lpstr>
      <vt:lpstr>Helvetica Neue</vt:lpstr>
      <vt:lpstr>Helvetica Neue Light</vt:lpstr>
      <vt:lpstr>White</vt:lpstr>
      <vt:lpstr>Nära vårds utvecklingsresa</vt:lpstr>
      <vt:lpstr>Nära vårds utvecklingsresa forts.</vt:lpstr>
      <vt:lpstr>Nationell målbild (2021)</vt:lpstr>
      <vt:lpstr>Stöd och utveckling från SKR</vt:lpstr>
      <vt:lpstr>Mönster växer ram och gör avtryck</vt:lpstr>
      <vt:lpstr>Mönster växer fram och gör avtryck</vt:lpstr>
      <vt:lpstr>Fortsatt utveckling tillsammans </vt:lpstr>
      <vt:lpstr>Fortsatt utveckling tillsammans forts. </vt:lpstr>
      <vt:lpstr>framtid</vt:lpstr>
      <vt:lpstr>Hur utvecklar vi på lång sikt</vt:lpstr>
      <vt:lpstr>Hur utvecklar vi på lång sikt forts.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Wolofsky Selma</dc:creator>
  <cp:lastModifiedBy>Gillow Ulrika</cp:lastModifiedBy>
  <cp:revision>35</cp:revision>
  <dcterms:modified xsi:type="dcterms:W3CDTF">2022-03-23T15:49:00Z</dcterms:modified>
</cp:coreProperties>
</file>